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61" r:id="rId5"/>
    <p:sldId id="262" r:id="rId6"/>
    <p:sldId id="263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1656" y="-25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VY_32_INOVACE_01_Matematika pro 9. ročník_Rovinné obrazce – obvody a obsahy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Mgr. Lenka Štěrbová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 Rovinné obrazce – obvody a obsahy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1FB5BAC-7602-407A-9561-42E9C83D81FA}">
      <dgm:prSet/>
      <dgm:spPr/>
      <dgm:t>
        <a:bodyPr/>
        <a:lstStyle/>
        <a:p>
          <a:pPr rtl="0"/>
          <a:r>
            <a:rPr lang="cs-CZ" dirty="0" smtClean="0"/>
            <a:t>Vytvořeno: leden 2012</a:t>
          </a:r>
          <a:endParaRPr lang="cs-CZ" dirty="0"/>
        </a:p>
      </dgm:t>
    </dgm:pt>
    <dgm:pt modelId="{03BB2CFA-3295-4E23-AAF8-121055D37919}" type="parTrans" cxnId="{44C72174-3C1D-4AAA-A866-38200CF192A1}">
      <dgm:prSet/>
      <dgm:spPr/>
      <dgm:t>
        <a:bodyPr/>
        <a:lstStyle/>
        <a:p>
          <a:endParaRPr lang="cs-CZ"/>
        </a:p>
      </dgm:t>
    </dgm:pt>
    <dgm:pt modelId="{85FBFD04-6A77-4BEA-A367-50B770C391E2}" type="sibTrans" cxnId="{44C72174-3C1D-4AAA-A866-38200CF192A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0B6F052B-B8C1-41F1-8B33-922AA826DCE0}" type="pres">
      <dgm:prSet presAssocID="{31FB5BAC-7602-407A-9561-42E9C83D81FA}" presName="vertSpace6" presStyleLbl="node1" presStyleIdx="4" presStyleCnt="6"/>
      <dgm:spPr/>
      <dgm:t>
        <a:bodyPr/>
        <a:lstStyle/>
        <a:p>
          <a:endParaRPr lang="cs-CZ"/>
        </a:p>
      </dgm:t>
    </dgm:pt>
    <dgm:pt modelId="{FF30430B-C1D3-4074-9F33-AE268B6B02C9}" type="pres">
      <dgm:prSet presAssocID="{31FB5BAC-7602-407A-9561-42E9C83D81FA}" presName="circle6" presStyleLbl="node1" presStyleIdx="5" presStyleCnt="6"/>
      <dgm:spPr/>
      <dgm:t>
        <a:bodyPr/>
        <a:lstStyle/>
        <a:p>
          <a:endParaRPr lang="cs-CZ"/>
        </a:p>
      </dgm:t>
    </dgm:pt>
    <dgm:pt modelId="{DF6DD67E-63D9-475F-A553-7092A6FEA3AB}" type="pres">
      <dgm:prSet presAssocID="{31FB5BAC-7602-407A-9561-42E9C83D81FA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FDA6CF0-C57A-46F0-A430-04B916B0F834}" type="pres">
      <dgm:prSet presAssocID="{31FB5BAC-7602-407A-9561-42E9C83D81FA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352265F-FD61-4A54-B52A-E5784590D36D}" type="presOf" srcId="{31FB5BAC-7602-407A-9561-42E9C83D81FA}" destId="{BFDA6CF0-C57A-46F0-A430-04B916B0F834}" srcOrd="1" destOrd="0" presId="urn:microsoft.com/office/officeart/2005/8/layout/target3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01A8D4E0-81FE-4370-AB3A-107C1B721ACD}" type="presOf" srcId="{31FB5BAC-7602-407A-9561-42E9C83D81FA}" destId="{DF6DD67E-63D9-475F-A553-7092A6FEA3AB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44C72174-3C1D-4AAA-A866-38200CF192A1}" srcId="{757F3AB3-0718-4624-B441-E567A8F0AB56}" destId="{31FB5BAC-7602-407A-9561-42E9C83D81FA}" srcOrd="5" destOrd="0" parTransId="{03BB2CFA-3295-4E23-AAF8-121055D37919}" sibTransId="{85FBFD04-6A77-4BEA-A367-50B770C391E2}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23CA2665-D7F4-480E-8EC3-221CEC3522A3}" type="presParOf" srcId="{333A1088-737F-45CB-B68E-254E46348037}" destId="{0B6F052B-B8C1-41F1-8B33-922AA826DCE0}" srcOrd="15" destOrd="0" presId="urn:microsoft.com/office/officeart/2005/8/layout/target3"/>
    <dgm:cxn modelId="{0337C13D-8464-4E55-9E62-2A5F93CF580E}" type="presParOf" srcId="{333A1088-737F-45CB-B68E-254E46348037}" destId="{FF30430B-C1D3-4074-9F33-AE268B6B02C9}" srcOrd="16" destOrd="0" presId="urn:microsoft.com/office/officeart/2005/8/layout/target3"/>
    <dgm:cxn modelId="{624E2E7C-B734-4DAB-A199-1AC63398B711}" type="presParOf" srcId="{333A1088-737F-45CB-B68E-254E46348037}" destId="{DF6DD67E-63D9-475F-A553-7092A6FEA3AB}" srcOrd="17" destOrd="0" presId="urn:microsoft.com/office/officeart/2005/8/layout/target3"/>
    <dgm:cxn modelId="{13CDA376-51CC-43A4-BB28-D68FA4900018}" type="presParOf" srcId="{333A1088-737F-45CB-B68E-254E46348037}" destId="{AED2198E-93D5-4001-81B4-73124B309672}" srcOrd="18" destOrd="0" presId="urn:microsoft.com/office/officeart/2005/8/layout/target3"/>
    <dgm:cxn modelId="{43CC709B-1745-47B2-8A06-E8380F06E8A9}" type="presParOf" srcId="{333A1088-737F-45CB-B68E-254E46348037}" destId="{2BE915AB-18AA-4053-B92C-3BFC9ED204BB}" srcOrd="19" destOrd="0" presId="urn:microsoft.com/office/officeart/2005/8/layout/target3"/>
    <dgm:cxn modelId="{23FB4463-6545-4245-B514-AB668D3F89F0}" type="presParOf" srcId="{333A1088-737F-45CB-B68E-254E46348037}" destId="{6BB5E863-4638-4E1D-BFDE-399D028AC4ED}" srcOrd="20" destOrd="0" presId="urn:microsoft.com/office/officeart/2005/8/layout/target3"/>
    <dgm:cxn modelId="{E511B6D4-0D10-4AEB-B5EF-3B249F5AA9AF}" type="presParOf" srcId="{333A1088-737F-45CB-B68E-254E46348037}" destId="{5A5FFA88-C948-4069-8E93-59FA12366E83}" srcOrd="21" destOrd="0" presId="urn:microsoft.com/office/officeart/2005/8/layout/target3"/>
    <dgm:cxn modelId="{5EB60369-FD44-46BF-8A70-216DE17A7A42}" type="presParOf" srcId="{333A1088-737F-45CB-B68E-254E46348037}" destId="{890E4F0B-2866-4A3F-A3C7-2A14B1797930}" srcOrd="22" destOrd="0" presId="urn:microsoft.com/office/officeart/2005/8/layout/target3"/>
    <dgm:cxn modelId="{C0AE5A60-BFE7-431A-85F2-A7F8811614A8}" type="presParOf" srcId="{333A1088-737F-45CB-B68E-254E46348037}" destId="{BFDA6CF0-C57A-46F0-A430-04B916B0F834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808312" cy="28083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404156" y="0"/>
          <a:ext cx="5427643" cy="28083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ZŠ Týnec nad Labem</a:t>
          </a:r>
          <a:endParaRPr lang="cs-CZ" sz="1100" kern="1200" dirty="0"/>
        </a:p>
      </dsp:txBody>
      <dsp:txXfrm>
        <a:off x="1404156" y="0"/>
        <a:ext cx="5427643" cy="351039"/>
      </dsp:txXfrm>
    </dsp:sp>
    <dsp:sp modelId="{A52A0455-90FF-4808-ABD0-F02540D31D5A}">
      <dsp:nvSpPr>
        <dsp:cNvPr id="0" name=""/>
        <dsp:cNvSpPr/>
      </dsp:nvSpPr>
      <dsp:spPr>
        <a:xfrm>
          <a:off x="245727" y="351039"/>
          <a:ext cx="2316856" cy="231685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404156" y="351039"/>
          <a:ext cx="5427643" cy="23168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AUTOR: Mgr. Lenka Štěrbová</a:t>
          </a:r>
          <a:endParaRPr lang="cs-CZ" sz="1100" kern="1200" dirty="0"/>
        </a:p>
      </dsp:txBody>
      <dsp:txXfrm>
        <a:off x="1404156" y="351039"/>
        <a:ext cx="5427643" cy="351039"/>
      </dsp:txXfrm>
    </dsp:sp>
    <dsp:sp modelId="{313FC574-E1CD-4FB4-B054-0B805CE0447D}">
      <dsp:nvSpPr>
        <dsp:cNvPr id="0" name=""/>
        <dsp:cNvSpPr/>
      </dsp:nvSpPr>
      <dsp:spPr>
        <a:xfrm>
          <a:off x="491455" y="702079"/>
          <a:ext cx="1825400" cy="18254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404156" y="702079"/>
          <a:ext cx="5427643" cy="1825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VY_32_INOVACE_01_Matematika pro 9. ročník_Rovinné obrazce – obvody a obsahy</a:t>
          </a:r>
          <a:endParaRPr lang="cs-CZ" sz="1100" kern="1200" dirty="0"/>
        </a:p>
      </dsp:txBody>
      <dsp:txXfrm>
        <a:off x="1404156" y="702079"/>
        <a:ext cx="5427643" cy="351037"/>
      </dsp:txXfrm>
    </dsp:sp>
    <dsp:sp modelId="{FFC9F71D-1B4F-4AD9-A4A6-86ADEFC8AF5C}">
      <dsp:nvSpPr>
        <dsp:cNvPr id="0" name=""/>
        <dsp:cNvSpPr/>
      </dsp:nvSpPr>
      <dsp:spPr>
        <a:xfrm>
          <a:off x="737181" y="1053117"/>
          <a:ext cx="1333948" cy="133394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404156" y="1053117"/>
          <a:ext cx="5427643" cy="13339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Téma:  Rovinné obrazce – obvody a obsahy</a:t>
          </a:r>
          <a:endParaRPr lang="cs-CZ" sz="1100" kern="1200" dirty="0"/>
        </a:p>
      </dsp:txBody>
      <dsp:txXfrm>
        <a:off x="1404156" y="1053117"/>
        <a:ext cx="5427643" cy="351039"/>
      </dsp:txXfrm>
    </dsp:sp>
    <dsp:sp modelId="{EE85B701-7295-41C0-BA7A-34D3756A2AE6}">
      <dsp:nvSpPr>
        <dsp:cNvPr id="0" name=""/>
        <dsp:cNvSpPr/>
      </dsp:nvSpPr>
      <dsp:spPr>
        <a:xfrm>
          <a:off x="982909" y="1404156"/>
          <a:ext cx="842492" cy="84249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404156" y="1404156"/>
          <a:ext cx="5427643" cy="84249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CZ.1.07/1.4.00/21.1921</a:t>
          </a:r>
          <a:endParaRPr lang="cs-CZ" sz="1100" kern="1200" dirty="0"/>
        </a:p>
      </dsp:txBody>
      <dsp:txXfrm>
        <a:off x="1404156" y="1404156"/>
        <a:ext cx="5427643" cy="351039"/>
      </dsp:txXfrm>
    </dsp:sp>
    <dsp:sp modelId="{FF30430B-C1D3-4074-9F33-AE268B6B02C9}">
      <dsp:nvSpPr>
        <dsp:cNvPr id="0" name=""/>
        <dsp:cNvSpPr/>
      </dsp:nvSpPr>
      <dsp:spPr>
        <a:xfrm>
          <a:off x="1228637" y="1755196"/>
          <a:ext cx="351037" cy="35103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F6DD67E-63D9-475F-A553-7092A6FEA3AB}">
      <dsp:nvSpPr>
        <dsp:cNvPr id="0" name=""/>
        <dsp:cNvSpPr/>
      </dsp:nvSpPr>
      <dsp:spPr>
        <a:xfrm>
          <a:off x="1404156" y="1755196"/>
          <a:ext cx="5427643" cy="35103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Vytvořeno: leden 2012</a:t>
          </a:r>
          <a:endParaRPr lang="cs-CZ" sz="1100" kern="1200" dirty="0"/>
        </a:p>
      </dsp:txBody>
      <dsp:txXfrm>
        <a:off x="1404156" y="1755196"/>
        <a:ext cx="5427643" cy="35103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519591364"/>
              </p:ext>
            </p:extLst>
          </p:nvPr>
        </p:nvGraphicFramePr>
        <p:xfrm>
          <a:off x="2132689" y="908720"/>
          <a:ext cx="6831799" cy="28083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1196752"/>
            <a:ext cx="1665145" cy="23143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dirty="0" smtClean="0"/>
              <a:t>Prezentace je určena žákům 9. ročníku ZŠ a je vhodná pro interaktivní tabuli.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dirty="0" smtClean="0"/>
              <a:t>Slouží pro opakování rovinných obrazců.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tab_obsahy_obvody_obrazcu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00503" y="404664"/>
            <a:ext cx="8342994" cy="604867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836712"/>
            <a:ext cx="8229600" cy="720080"/>
          </a:xfrm>
        </p:spPr>
        <p:txBody>
          <a:bodyPr>
            <a:normAutofit/>
          </a:bodyPr>
          <a:lstStyle/>
          <a:p>
            <a:r>
              <a:rPr lang="cs-CZ" sz="4400" dirty="0" smtClean="0"/>
              <a:t>Rovinné obrazce – pracovní list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564903"/>
            <a:ext cx="4038600" cy="57606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200" dirty="0" smtClean="0">
                <a:latin typeface="+mj-lt"/>
              </a:rPr>
              <a:t>a) strany trojúhelníku</a:t>
            </a:r>
            <a:endParaRPr lang="cs-CZ" sz="2200" dirty="0">
              <a:latin typeface="+mj-lt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16016" y="2564905"/>
            <a:ext cx="4038600" cy="57606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200" dirty="0" smtClean="0"/>
              <a:t>b) obsah trojúhelníku</a:t>
            </a:r>
            <a:endParaRPr lang="cs-CZ" sz="2200" dirty="0"/>
          </a:p>
        </p:txBody>
      </p:sp>
      <p:sp>
        <p:nvSpPr>
          <p:cNvPr id="5" name="Zástupný symbol pro obsah 3"/>
          <p:cNvSpPr txBox="1">
            <a:spLocks/>
          </p:cNvSpPr>
          <p:nvPr/>
        </p:nvSpPr>
        <p:spPr>
          <a:xfrm>
            <a:off x="395536" y="1628800"/>
            <a:ext cx="7992888" cy="648072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lvl="0">
              <a:buClr>
                <a:schemeClr val="accent3"/>
              </a:buClr>
              <a:buSzPct val="95000"/>
            </a:pPr>
            <a:r>
              <a:rPr lang="cs-CZ" sz="2200" dirty="0" smtClean="0">
                <a:latin typeface="+mj-lt"/>
              </a:rPr>
              <a:t>1.Obvod rovnoramenného trojúhelníku je 164 m. Základna je o 35 m delší než rameno. Vypočítejte:</a:t>
            </a:r>
            <a:endParaRPr kumimoji="0" lang="cs-CZ" sz="2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8069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Rovinné obrazce – pracovní list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1772816"/>
            <a:ext cx="4038600" cy="1008112"/>
          </a:xfrm>
        </p:spPr>
        <p:txBody>
          <a:bodyPr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1800" dirty="0" smtClean="0">
                <a:latin typeface="+mj-lt"/>
              </a:rPr>
              <a:t>2. Vypočítejte obsah rovnoramenného lichoběžníku, jestliže délky základen jsou 11,8 cm a 5,4 cm a obvod je 30 cm.</a:t>
            </a:r>
            <a:endParaRPr lang="cs-CZ" sz="1800" dirty="0">
              <a:latin typeface="+mj-lt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4008" y="1772816"/>
            <a:ext cx="4104456" cy="1292891"/>
          </a:xfrm>
        </p:spPr>
        <p:txBody>
          <a:bodyPr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1800" dirty="0" smtClean="0">
                <a:latin typeface="+mj-lt"/>
              </a:rPr>
              <a:t>3. Obvod obdélníku měří 96 dm. Vypočítejte jeho rozměry, jsou-li v poměru 2:1. Jaký bude mít obdélník obsah?</a:t>
            </a:r>
            <a:endParaRPr lang="cs-CZ" sz="1800" dirty="0"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Rovinné obrazce -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11560" y="1920085"/>
            <a:ext cx="7560840" cy="4434840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18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1800" dirty="0" smtClean="0">
                <a:latin typeface="Calibri" pitchFamily="34" charset="0"/>
                <a:cs typeface="Calibri" pitchFamily="34" charset="0"/>
              </a:rPr>
              <a:t>1.  a) Délka ramene je 43 m a délka základny je 78 m. </a:t>
            </a:r>
          </a:p>
          <a:p>
            <a:pPr>
              <a:buNone/>
            </a:pPr>
            <a:r>
              <a:rPr lang="cs-CZ" sz="1800" dirty="0" smtClean="0">
                <a:latin typeface="Calibri" pitchFamily="34" charset="0"/>
                <a:cs typeface="Calibri" pitchFamily="34" charset="0"/>
              </a:rPr>
              <a:t>	b) Obsah trojúhelníku je 706,3 m</a:t>
            </a:r>
            <a:r>
              <a:rPr lang="cs-CZ" sz="1800" baseline="30000" dirty="0" smtClean="0">
                <a:latin typeface="Calibri" pitchFamily="34" charset="0"/>
                <a:cs typeface="Calibri" pitchFamily="34" charset="0"/>
              </a:rPr>
              <a:t>2</a:t>
            </a:r>
            <a:r>
              <a:rPr lang="cs-CZ" sz="1800" dirty="0" smtClean="0">
                <a:latin typeface="Calibri" pitchFamily="34" charset="0"/>
                <a:cs typeface="Calibri" pitchFamily="34" charset="0"/>
              </a:rPr>
              <a:t>. </a:t>
            </a:r>
          </a:p>
          <a:p>
            <a:pPr>
              <a:buNone/>
            </a:pPr>
            <a:endParaRPr lang="cs-CZ" sz="18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1800" dirty="0" smtClean="0">
                <a:latin typeface="Calibri" pitchFamily="34" charset="0"/>
                <a:cs typeface="Calibri" pitchFamily="34" charset="0"/>
              </a:rPr>
              <a:t>2. Obsah lichoběžníku je 47, 64 cm</a:t>
            </a:r>
            <a:r>
              <a:rPr lang="cs-CZ" sz="1800" baseline="30000" dirty="0" smtClean="0">
                <a:latin typeface="Calibri" pitchFamily="34" charset="0"/>
                <a:cs typeface="Calibri" pitchFamily="34" charset="0"/>
              </a:rPr>
              <a:t>2</a:t>
            </a:r>
            <a:r>
              <a:rPr lang="cs-CZ" sz="1800" dirty="0" smtClean="0">
                <a:latin typeface="Calibri" pitchFamily="34" charset="0"/>
                <a:cs typeface="Calibri" pitchFamily="34" charset="0"/>
              </a:rPr>
              <a:t>. </a:t>
            </a:r>
          </a:p>
          <a:p>
            <a:pPr>
              <a:buNone/>
            </a:pPr>
            <a:endParaRPr lang="cs-CZ" sz="18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1800" dirty="0" smtClean="0">
                <a:latin typeface="Calibri" pitchFamily="34" charset="0"/>
                <a:cs typeface="Calibri" pitchFamily="34" charset="0"/>
              </a:rPr>
              <a:t>3. Obsah obdélníku je 512 dm</a:t>
            </a:r>
            <a:r>
              <a:rPr lang="cs-CZ" sz="1800" baseline="30000" dirty="0" smtClean="0">
                <a:latin typeface="Calibri" pitchFamily="34" charset="0"/>
                <a:cs typeface="Calibri" pitchFamily="34" charset="0"/>
              </a:rPr>
              <a:t>2</a:t>
            </a:r>
            <a:r>
              <a:rPr lang="cs-CZ" sz="1800" dirty="0" smtClean="0">
                <a:latin typeface="Calibri" pitchFamily="34" charset="0"/>
                <a:cs typeface="Calibri" pitchFamily="34" charset="0"/>
              </a:rPr>
              <a:t>. </a:t>
            </a:r>
          </a:p>
          <a:p>
            <a:pPr>
              <a:buNone/>
            </a:pPr>
            <a:endParaRPr lang="cs-CZ" sz="18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endParaRPr lang="cs-CZ" sz="1800" dirty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z="2400" dirty="0" smtClean="0">
              <a:latin typeface="+mj-lt"/>
            </a:endParaRPr>
          </a:p>
          <a:p>
            <a:pPr>
              <a:buNone/>
            </a:pPr>
            <a:endParaRPr lang="cs-CZ" sz="2400" dirty="0" smtClean="0">
              <a:latin typeface="+mj-lt"/>
            </a:endParaRPr>
          </a:p>
          <a:p>
            <a:r>
              <a:rPr lang="cs-CZ" sz="2400" dirty="0" smtClean="0">
                <a:latin typeface="+mj-lt"/>
              </a:rPr>
              <a:t>www.</a:t>
            </a:r>
            <a:r>
              <a:rPr lang="cs-CZ" sz="2400" dirty="0" err="1" smtClean="0">
                <a:latin typeface="+mj-lt"/>
              </a:rPr>
              <a:t>datakabinet.cz</a:t>
            </a:r>
            <a:r>
              <a:rPr lang="cs-CZ" sz="2400" dirty="0" smtClean="0">
                <a:latin typeface="+mj-lt"/>
              </a:rPr>
              <a:t>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321</TotalTime>
  <Words>159</Words>
  <Application>Microsoft Office PowerPoint</Application>
  <PresentationFormat>Předvádění na obrazovce (4:3)</PresentationFormat>
  <Paragraphs>29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Snímek 1</vt:lpstr>
      <vt:lpstr>Anotace </vt:lpstr>
      <vt:lpstr>Snímek 3</vt:lpstr>
      <vt:lpstr>Rovinné obrazce – pracovní list</vt:lpstr>
      <vt:lpstr>Rovinné obrazce – pracovní list</vt:lpstr>
      <vt:lpstr>Rovinné obrazce - řešení</vt:lpstr>
      <vt:lpstr>Použité zdroje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 Štěrbová</dc:creator>
  <cp:lastModifiedBy>Vlasta</cp:lastModifiedBy>
  <cp:revision>41</cp:revision>
  <dcterms:created xsi:type="dcterms:W3CDTF">2011-06-20T10:40:08Z</dcterms:created>
  <dcterms:modified xsi:type="dcterms:W3CDTF">2012-06-04T19:08:14Z</dcterms:modified>
</cp:coreProperties>
</file>