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VY_32_INOVACE_04_Matematika pro 9. ročník_Povrch jehlanu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Povrch jehlanu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B525B94-A232-4099-BF81-A474CD114AA5}">
      <dgm:prSet/>
      <dgm:spPr/>
      <dgm:t>
        <a:bodyPr/>
        <a:lstStyle/>
        <a:p>
          <a:pPr rtl="0"/>
          <a:r>
            <a:rPr lang="cs-CZ" dirty="0" smtClean="0"/>
            <a:t>Vytvořeno:  leden 2012</a:t>
          </a:r>
          <a:endParaRPr lang="cs-CZ" dirty="0"/>
        </a:p>
      </dgm:t>
    </dgm:pt>
    <dgm:pt modelId="{8DF20AE9-51BE-40D6-BB63-C201F485FC75}" type="parTrans" cxnId="{C83F0215-68C8-4C03-912D-1CC5EA6F42A8}">
      <dgm:prSet/>
      <dgm:spPr/>
    </dgm:pt>
    <dgm:pt modelId="{7F7D79D0-BC41-4931-8575-B2ECFE5B6BFF}" type="sibTrans" cxnId="{C83F0215-68C8-4C03-912D-1CC5EA6F42A8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3F6ACC9-545E-4D3A-BFCE-6657674A8401}" type="pres">
      <dgm:prSet presAssocID="{4B525B94-A232-4099-BF81-A474CD114AA5}" presName="vertSpace6" presStyleLbl="node1" presStyleIdx="4" presStyleCnt="6"/>
      <dgm:spPr/>
    </dgm:pt>
    <dgm:pt modelId="{5E199472-FFAE-473D-A54C-A9DA25B5EF62}" type="pres">
      <dgm:prSet presAssocID="{4B525B94-A232-4099-BF81-A474CD114AA5}" presName="circle6" presStyleLbl="node1" presStyleIdx="5" presStyleCnt="6"/>
      <dgm:spPr/>
    </dgm:pt>
    <dgm:pt modelId="{B6066950-AF67-47D6-9D0A-10CD763276BC}" type="pres">
      <dgm:prSet presAssocID="{4B525B94-A232-4099-BF81-A474CD114AA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E2527F-C027-4A43-B265-90D8AEB23352}" type="pres">
      <dgm:prSet presAssocID="{4B525B94-A232-4099-BF81-A474CD114AA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C83F0215-68C8-4C03-912D-1CC5EA6F42A8}" srcId="{757F3AB3-0718-4624-B441-E567A8F0AB56}" destId="{4B525B94-A232-4099-BF81-A474CD114AA5}" srcOrd="5" destOrd="0" parTransId="{8DF20AE9-51BE-40D6-BB63-C201F485FC75}" sibTransId="{7F7D79D0-BC41-4931-8575-B2ECFE5B6BFF}"/>
    <dgm:cxn modelId="{A41CFAF3-5ACD-4F1E-B0DF-3AF355EFBC26}" type="presOf" srcId="{4B525B94-A232-4099-BF81-A474CD114AA5}" destId="{B6066950-AF67-47D6-9D0A-10CD763276BC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BEF016CF-C8BF-45F8-91D4-E3998D0CE351}" type="presOf" srcId="{4B525B94-A232-4099-BF81-A474CD114AA5}" destId="{3EE2527F-C027-4A43-B265-90D8AEB2335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A8C877C-3C81-4CE3-9ED8-68DCF0DAFC91}" type="presParOf" srcId="{333A1088-737F-45CB-B68E-254E46348037}" destId="{43F6ACC9-545E-4D3A-BFCE-6657674A8401}" srcOrd="15" destOrd="0" presId="urn:microsoft.com/office/officeart/2005/8/layout/target3"/>
    <dgm:cxn modelId="{6D81E410-DB88-4854-BE66-C0BBD56EAEFD}" type="presParOf" srcId="{333A1088-737F-45CB-B68E-254E46348037}" destId="{5E199472-FFAE-473D-A54C-A9DA25B5EF62}" srcOrd="16" destOrd="0" presId="urn:microsoft.com/office/officeart/2005/8/layout/target3"/>
    <dgm:cxn modelId="{8E9F6A75-4893-4243-B55A-9E4050072B50}" type="presParOf" srcId="{333A1088-737F-45CB-B68E-254E46348037}" destId="{B6066950-AF67-47D6-9D0A-10CD763276BC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21387874-DBD3-499C-8D42-FB59BAB7F1BD}" type="presParOf" srcId="{333A1088-737F-45CB-B68E-254E46348037}" destId="{3EE2527F-C027-4A43-B265-90D8AEB2335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Lenka Štěrbová</a:t>
          </a:r>
          <a:endParaRPr lang="cs-CZ" sz="13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VY_32_INOVACE_04_Matematika pro 9. ročník_Povrch jehlanu</a:t>
          </a:r>
          <a:endParaRPr lang="cs-CZ" sz="13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 Povrch jehlanu</a:t>
          </a:r>
          <a:endParaRPr lang="cs-CZ" sz="13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404156" y="1404156"/>
        <a:ext cx="5220579" cy="351039"/>
      </dsp:txXfrm>
    </dsp:sp>
    <dsp:sp modelId="{5E199472-FFAE-473D-A54C-A9DA25B5EF62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6066950-AF67-47D6-9D0A-10CD763276BC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 leden 2012</a:t>
          </a:r>
          <a:endParaRPr lang="cs-CZ" sz="13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orient="vert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121239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názorný výklad povrchu jehlanu a pro upevnění dané látky. </a:t>
            </a:r>
          </a:p>
          <a:p>
            <a:pPr marL="0" indent="0">
              <a:spcBef>
                <a:spcPts val="0"/>
              </a:spcBef>
            </a:pPr>
            <a:endParaRPr lang="cs-CZ" dirty="0">
              <a:latin typeface="+mj-lt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Povrch jehlanu</a:t>
            </a:r>
            <a:endParaRPr lang="cs-CZ" dirty="0"/>
          </a:p>
        </p:txBody>
      </p:sp>
      <p:pic>
        <p:nvPicPr>
          <p:cNvPr id="4" name="Zástupný symbol pro obsah 3" descr="jehlan povr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81012" y="1991519"/>
            <a:ext cx="8181975" cy="4276725"/>
          </a:xfr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jehlanu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147248" cy="4733880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+mj-lt"/>
              </a:rPr>
              <a:t>Vypočítej povrch pravidelného čtyřbokého jehlanu s podstavnou hranou 12 dm a výškou boční stěny 8 dm. 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>
              <a:latin typeface="+mj-lt"/>
            </a:endParaRP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a = 12 dm</a:t>
            </a: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err="1" smtClean="0">
                <a:latin typeface="+mj-lt"/>
              </a:rPr>
              <a:t>v</a:t>
            </a:r>
            <a:r>
              <a:rPr lang="cs-CZ" sz="1800" baseline="-25000" dirty="0" err="1" smtClean="0">
                <a:latin typeface="+mj-lt"/>
              </a:rPr>
              <a:t>a</a:t>
            </a:r>
            <a:r>
              <a:rPr lang="cs-CZ" sz="1800" dirty="0" smtClean="0">
                <a:latin typeface="+mj-lt"/>
              </a:rPr>
              <a:t> = 8 dm,</a:t>
            </a:r>
          </a:p>
          <a:p>
            <a:pPr marL="756000" indent="0">
              <a:spcBef>
                <a:spcPts val="0"/>
              </a:spcBef>
              <a:buNone/>
            </a:pPr>
            <a:r>
              <a:rPr lang="cs-CZ" sz="1800" u="sng" dirty="0" smtClean="0">
                <a:latin typeface="+mj-lt"/>
              </a:rPr>
              <a:t>S = ? dm</a:t>
            </a:r>
            <a:r>
              <a:rPr lang="cs-CZ" sz="1800" u="sng" baseline="30000" dirty="0" smtClean="0">
                <a:latin typeface="+mj-lt"/>
              </a:rPr>
              <a:t>2</a:t>
            </a:r>
            <a:r>
              <a:rPr lang="cs-CZ" sz="1800" u="sng" dirty="0" smtClean="0">
                <a:latin typeface="+mj-lt"/>
              </a:rPr>
              <a:t> </a:t>
            </a:r>
          </a:p>
          <a:p>
            <a:pPr marL="756000" indent="0">
              <a:spcBef>
                <a:spcPts val="0"/>
              </a:spcBef>
              <a:buNone/>
            </a:pPr>
            <a:endParaRPr lang="cs-CZ" sz="1800" u="sng" dirty="0" smtClean="0">
              <a:latin typeface="+mj-lt"/>
            </a:endParaRP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S = </a:t>
            </a:r>
            <a:r>
              <a:rPr lang="cs-CZ" sz="1800" dirty="0" err="1" smtClean="0">
                <a:latin typeface="+mj-lt"/>
              </a:rPr>
              <a:t>S</a:t>
            </a:r>
            <a:r>
              <a:rPr lang="cs-CZ" sz="1800" baseline="-25000" dirty="0" err="1" smtClean="0">
                <a:latin typeface="+mj-lt"/>
              </a:rPr>
              <a:t>p</a:t>
            </a:r>
            <a:r>
              <a:rPr lang="cs-CZ" sz="1800" dirty="0" smtClean="0">
                <a:latin typeface="+mj-lt"/>
              </a:rPr>
              <a:t> + </a:t>
            </a:r>
            <a:r>
              <a:rPr lang="cs-CZ" sz="1800" dirty="0" err="1" smtClean="0">
                <a:latin typeface="+mj-lt"/>
              </a:rPr>
              <a:t>S</a:t>
            </a:r>
            <a:r>
              <a:rPr lang="cs-CZ" sz="1800" baseline="-25000" dirty="0" err="1" smtClean="0">
                <a:latin typeface="+mj-lt"/>
              </a:rPr>
              <a:t>pl</a:t>
            </a:r>
            <a:r>
              <a:rPr lang="cs-CZ" sz="1800" baseline="-25000" dirty="0" smtClean="0">
                <a:latin typeface="+mj-lt"/>
              </a:rPr>
              <a:t> </a:t>
            </a:r>
            <a:r>
              <a:rPr lang="cs-CZ" sz="1800" dirty="0" smtClean="0">
                <a:latin typeface="+mj-lt"/>
              </a:rPr>
              <a:t> </a:t>
            </a:r>
          </a:p>
          <a:p>
            <a:pPr marL="756000" indent="0">
              <a:spcBef>
                <a:spcPts val="0"/>
              </a:spcBef>
              <a:buNone/>
            </a:pPr>
            <a:endParaRPr lang="cs-CZ" sz="1800" dirty="0" smtClean="0">
              <a:latin typeface="+mj-lt"/>
            </a:endParaRP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S </a:t>
            </a:r>
            <a:r>
              <a:rPr lang="cs-CZ" sz="1800" dirty="0" smtClean="0">
                <a:latin typeface="+mj-lt"/>
              </a:rPr>
              <a:t>= a</a:t>
            </a:r>
            <a:r>
              <a:rPr lang="cs-CZ" sz="1800" baseline="30000" dirty="0" smtClean="0">
                <a:latin typeface="+mj-lt"/>
              </a:rPr>
              <a:t>2</a:t>
            </a:r>
            <a:r>
              <a:rPr lang="cs-CZ" sz="1800" dirty="0" smtClean="0">
                <a:latin typeface="+mj-lt"/>
              </a:rPr>
              <a:t> + 4 </a:t>
            </a:r>
          </a:p>
          <a:p>
            <a:pPr marL="756000" indent="0">
              <a:spcBef>
                <a:spcPts val="0"/>
              </a:spcBef>
              <a:buNone/>
            </a:pPr>
            <a:endParaRPr lang="cs-CZ" sz="1800" dirty="0" smtClean="0">
              <a:latin typeface="+mj-lt"/>
            </a:endParaRP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S </a:t>
            </a:r>
            <a:r>
              <a:rPr lang="cs-CZ" sz="1800" dirty="0" smtClean="0">
                <a:latin typeface="+mj-lt"/>
              </a:rPr>
              <a:t>= a</a:t>
            </a:r>
            <a:r>
              <a:rPr lang="cs-CZ" sz="1800" baseline="30000" dirty="0" smtClean="0">
                <a:latin typeface="+mj-lt"/>
              </a:rPr>
              <a:t>2</a:t>
            </a:r>
            <a:r>
              <a:rPr lang="cs-CZ" sz="1800" dirty="0" smtClean="0">
                <a:latin typeface="+mj-lt"/>
              </a:rPr>
              <a:t> + 2 . a . </a:t>
            </a:r>
            <a:r>
              <a:rPr lang="cs-CZ" sz="1800" dirty="0" err="1" smtClean="0">
                <a:latin typeface="+mj-lt"/>
              </a:rPr>
              <a:t>V</a:t>
            </a:r>
            <a:r>
              <a:rPr lang="cs-CZ" sz="1800" baseline="-25000" dirty="0" err="1" smtClean="0">
                <a:latin typeface="+mj-lt"/>
              </a:rPr>
              <a:t>a</a:t>
            </a:r>
            <a:r>
              <a:rPr lang="cs-CZ" sz="1800" baseline="-25000" dirty="0" smtClean="0">
                <a:latin typeface="+mj-lt"/>
              </a:rPr>
              <a:t> </a:t>
            </a:r>
            <a:r>
              <a:rPr lang="cs-CZ" sz="1800" dirty="0" smtClean="0">
                <a:latin typeface="+mj-lt"/>
              </a:rPr>
              <a:t> </a:t>
            </a: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S = 12</a:t>
            </a:r>
            <a:r>
              <a:rPr lang="cs-CZ" sz="1800" baseline="30000" dirty="0" smtClean="0">
                <a:latin typeface="+mj-lt"/>
              </a:rPr>
              <a:t>2</a:t>
            </a:r>
            <a:r>
              <a:rPr lang="cs-CZ" sz="1800" dirty="0" smtClean="0">
                <a:latin typeface="+mj-lt"/>
              </a:rPr>
              <a:t> + 2 . 12 . 8</a:t>
            </a:r>
          </a:p>
          <a:p>
            <a:pPr marL="75600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S = 144 + 192</a:t>
            </a:r>
          </a:p>
          <a:p>
            <a:pPr marL="756000" indent="0">
              <a:spcBef>
                <a:spcPts val="0"/>
              </a:spcBef>
              <a:buNone/>
            </a:pPr>
            <a:r>
              <a:rPr lang="cs-CZ" sz="1800" u="dbl" dirty="0" smtClean="0">
                <a:latin typeface="+mj-lt"/>
              </a:rPr>
              <a:t>S = 336 dm</a:t>
            </a:r>
            <a:r>
              <a:rPr lang="cs-CZ" sz="1800" u="dbl" baseline="30000" dirty="0" smtClean="0">
                <a:latin typeface="+mj-lt"/>
              </a:rPr>
              <a:t>2</a:t>
            </a:r>
            <a:r>
              <a:rPr lang="cs-CZ" sz="1800" u="dbl" dirty="0" smtClean="0">
                <a:latin typeface="+mj-lt"/>
              </a:rPr>
              <a:t> </a:t>
            </a:r>
          </a:p>
          <a:p>
            <a:pPr marL="756000" indent="0">
              <a:spcBef>
                <a:spcPts val="0"/>
              </a:spcBef>
              <a:buNone/>
            </a:pPr>
            <a:endParaRPr lang="cs-CZ" sz="1800" dirty="0" smtClean="0">
              <a:latin typeface="+mj-lt"/>
            </a:endParaRPr>
          </a:p>
          <a:p>
            <a:pPr marL="75600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Povrch jehlanu je 336 dm</a:t>
            </a:r>
            <a:r>
              <a:rPr lang="cs-CZ" sz="2000" baseline="30000" dirty="0" smtClean="0">
                <a:latin typeface="+mj-lt"/>
              </a:rPr>
              <a:t>2</a:t>
            </a:r>
            <a:r>
              <a:rPr lang="cs-CZ" sz="2000" dirty="0" smtClean="0">
                <a:latin typeface="+mj-lt"/>
              </a:rPr>
              <a:t> .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2123728" y="4305473"/>
                <a:ext cx="693780" cy="565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.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4305473"/>
                <a:ext cx="693780" cy="56534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669</TotalTime>
  <Words>181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Anotace </vt:lpstr>
      <vt:lpstr>Povrch jehlanu</vt:lpstr>
      <vt:lpstr>Povrch jehlanu – pracovní list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Štěrbová Lenka</cp:lastModifiedBy>
  <cp:revision>32</cp:revision>
  <dcterms:created xsi:type="dcterms:W3CDTF">2011-06-20T10:40:08Z</dcterms:created>
  <dcterms:modified xsi:type="dcterms:W3CDTF">2012-06-05T06:59:07Z</dcterms:modified>
</cp:coreProperties>
</file>