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100" baseline="0" dirty="0" smtClean="0"/>
            <a:t>VY_32_INOVACE_05_Matematika pro 9. ročník_Povrch jehlanu - procvičování</a:t>
          </a:r>
          <a:endParaRPr lang="cs-CZ" sz="11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100" dirty="0" smtClean="0"/>
            <a:t>ZŠ Týnec nad Labem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100" dirty="0" smtClean="0"/>
            <a:t>AUTOR: Mgr. Lenka Štěrbová</a:t>
          </a:r>
          <a:endParaRPr lang="cs-CZ" sz="11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100" dirty="0" smtClean="0"/>
            <a:t>Téma:  Povrch jehlanu - procvičování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100" b="0" dirty="0" smtClean="0"/>
            <a:t>CZ.1.07/1.4.00/21.1921</a:t>
          </a:r>
          <a:endParaRPr lang="cs-CZ" sz="11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8B8E134-0625-4F16-9DE0-2F34BB3B9496}">
      <dgm:prSet custT="1"/>
      <dgm:spPr/>
      <dgm:t>
        <a:bodyPr/>
        <a:lstStyle/>
        <a:p>
          <a:pPr algn="ctr" rtl="0"/>
          <a:r>
            <a:rPr lang="cs-CZ" sz="1100" dirty="0" smtClean="0"/>
            <a:t>Vytvořeno: leden 2012</a:t>
          </a:r>
          <a:endParaRPr lang="cs-CZ" sz="1100" dirty="0"/>
        </a:p>
      </dgm:t>
    </dgm:pt>
    <dgm:pt modelId="{97E34391-A4B8-4731-8391-35EB2DA24AD9}" type="parTrans" cxnId="{1AB15CCE-6122-42E7-8993-426EDBB97614}">
      <dgm:prSet/>
      <dgm:spPr/>
    </dgm:pt>
    <dgm:pt modelId="{7CF58CDC-DDA1-4AC0-AA6D-A1E92FD569BF}" type="sibTrans" cxnId="{1AB15CCE-6122-42E7-8993-426EDBB97614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0E41592-7174-42C4-B6A6-9B30463340D6}" type="pres">
      <dgm:prSet presAssocID="{A8B8E134-0625-4F16-9DE0-2F34BB3B9496}" presName="vertSpace6" presStyleLbl="node1" presStyleIdx="4" presStyleCnt="6"/>
      <dgm:spPr/>
    </dgm:pt>
    <dgm:pt modelId="{7525D262-7B99-4362-BAF4-91E04DB35658}" type="pres">
      <dgm:prSet presAssocID="{A8B8E134-0625-4F16-9DE0-2F34BB3B9496}" presName="circle6" presStyleLbl="node1" presStyleIdx="5" presStyleCnt="6"/>
      <dgm:spPr/>
    </dgm:pt>
    <dgm:pt modelId="{55B360C6-BA31-4ABD-9101-EF3600ED2DA6}" type="pres">
      <dgm:prSet presAssocID="{A8B8E134-0625-4F16-9DE0-2F34BB3B949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AE0482-B63E-42AC-89D5-D67CFB033E58}" type="pres">
      <dgm:prSet presAssocID="{A8B8E134-0625-4F16-9DE0-2F34BB3B949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6AAC51-9C92-4030-AC27-065EADDC56D7}" type="presOf" srcId="{A8B8E134-0625-4F16-9DE0-2F34BB3B9496}" destId="{55B360C6-BA31-4ABD-9101-EF3600ED2DA6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379E3F2-D4EB-4753-AC90-24B10167AE11}" type="presOf" srcId="{A8B8E134-0625-4F16-9DE0-2F34BB3B9496}" destId="{67AE0482-B63E-42AC-89D5-D67CFB033E58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AB15CCE-6122-42E7-8993-426EDBB97614}" srcId="{757F3AB3-0718-4624-B441-E567A8F0AB56}" destId="{A8B8E134-0625-4F16-9DE0-2F34BB3B9496}" srcOrd="5" destOrd="0" parTransId="{97E34391-A4B8-4731-8391-35EB2DA24AD9}" sibTransId="{7CF58CDC-DDA1-4AC0-AA6D-A1E92FD569BF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23AFC2C7-16B7-4585-9D77-B7FC3433DFFF}" type="presParOf" srcId="{333A1088-737F-45CB-B68E-254E46348037}" destId="{80E41592-7174-42C4-B6A6-9B30463340D6}" srcOrd="15" destOrd="0" presId="urn:microsoft.com/office/officeart/2005/8/layout/target3"/>
    <dgm:cxn modelId="{7E5921BE-B7DE-4CE4-B5CC-86E83C2429E1}" type="presParOf" srcId="{333A1088-737F-45CB-B68E-254E46348037}" destId="{7525D262-7B99-4362-BAF4-91E04DB35658}" srcOrd="16" destOrd="0" presId="urn:microsoft.com/office/officeart/2005/8/layout/target3"/>
    <dgm:cxn modelId="{57FA4C21-D2A1-4501-95F1-10D97C49B98B}" type="presParOf" srcId="{333A1088-737F-45CB-B68E-254E46348037}" destId="{55B360C6-BA31-4ABD-9101-EF3600ED2DA6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CBCE49EE-9D8A-4A3A-A67D-162D255A8D58}" type="presParOf" srcId="{333A1088-737F-45CB-B68E-254E46348037}" destId="{67AE0482-B63E-42AC-89D5-D67CFB033E5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91417" y="0"/>
          <a:ext cx="5220579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91417" y="0"/>
        <a:ext cx="5220579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220579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Lenka Štěrbová</a:t>
          </a:r>
          <a:endParaRPr lang="cs-CZ" sz="1100" kern="1200" dirty="0"/>
        </a:p>
      </dsp:txBody>
      <dsp:txXfrm>
        <a:off x="1404156" y="351039"/>
        <a:ext cx="5220579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220579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baseline="0" dirty="0" smtClean="0"/>
            <a:t>VY_32_INOVACE_05_Matematika pro 9. ročník_Povrch jehlanu - procvičování</a:t>
          </a:r>
          <a:endParaRPr lang="cs-CZ" sz="1100" kern="1200" dirty="0"/>
        </a:p>
      </dsp:txBody>
      <dsp:txXfrm>
        <a:off x="1404156" y="702079"/>
        <a:ext cx="5220579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220579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 Povrch jehlanu - procvičování</a:t>
          </a:r>
          <a:endParaRPr lang="cs-CZ" sz="1100" kern="1200" dirty="0"/>
        </a:p>
      </dsp:txBody>
      <dsp:txXfrm>
        <a:off x="1404156" y="1053117"/>
        <a:ext cx="5220579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220579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b="0" kern="1200" dirty="0" smtClean="0"/>
            <a:t>CZ.1.07/1.4.00/21.1921</a:t>
          </a:r>
          <a:endParaRPr lang="cs-CZ" sz="1100" kern="1200" dirty="0"/>
        </a:p>
      </dsp:txBody>
      <dsp:txXfrm>
        <a:off x="1404156" y="1404156"/>
        <a:ext cx="5220579" cy="351039"/>
      </dsp:txXfrm>
    </dsp:sp>
    <dsp:sp modelId="{7525D262-7B99-4362-BAF4-91E04DB35658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5B360C6-BA31-4ABD-9101-EF3600ED2DA6}">
      <dsp:nvSpPr>
        <dsp:cNvPr id="0" name=""/>
        <dsp:cNvSpPr/>
      </dsp:nvSpPr>
      <dsp:spPr>
        <a:xfrm>
          <a:off x="1404156" y="1755196"/>
          <a:ext cx="5220579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Vytvořeno: leden 2012</a:t>
          </a:r>
          <a:endParaRPr lang="cs-CZ" sz="1100" kern="1200" dirty="0"/>
        </a:p>
      </dsp:txBody>
      <dsp:txXfrm>
        <a:off x="1404156" y="1755196"/>
        <a:ext cx="5220579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randomBa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randomBa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randomBa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randomBar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Prezentace je určena žákům 9. ročníku ZŠ a je vhodná pro interaktivní tabuli. </a:t>
            </a:r>
          </a:p>
          <a:p>
            <a:pPr>
              <a:buNone/>
            </a:pPr>
            <a:r>
              <a:rPr lang="cs-CZ" dirty="0" smtClean="0"/>
              <a:t>Slouží pro upevnění probírané látky – Povrch jehlanu. </a:t>
            </a:r>
          </a:p>
          <a:p>
            <a:endParaRPr lang="cs-CZ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jehlanu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060848"/>
            <a:ext cx="4824536" cy="4032448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b="1" dirty="0" smtClean="0">
                <a:latin typeface="+mj-lt"/>
              </a:rPr>
              <a:t>Zapiš podle obrázku jehlanu</a:t>
            </a:r>
          </a:p>
          <a:p>
            <a:pPr marL="514350" indent="-514350">
              <a:buNone/>
            </a:pPr>
            <a:endParaRPr lang="cs-CZ" dirty="0" smtClean="0">
              <a:latin typeface="+mj-lt"/>
            </a:endParaRPr>
          </a:p>
          <a:p>
            <a:pPr marL="514350" indent="-514350">
              <a:buAutoNum type="alphaLcParenR"/>
            </a:pPr>
            <a:r>
              <a:rPr lang="cs-CZ" dirty="0" smtClean="0">
                <a:latin typeface="+mj-lt"/>
              </a:rPr>
              <a:t>podstavu</a:t>
            </a:r>
          </a:p>
          <a:p>
            <a:pPr marL="514350" indent="-514350">
              <a:buAutoNum type="alphaLcParenR"/>
            </a:pPr>
            <a:r>
              <a:rPr lang="cs-CZ" dirty="0" smtClean="0">
                <a:latin typeface="+mj-lt"/>
              </a:rPr>
              <a:t>hlavní vrchol</a:t>
            </a:r>
          </a:p>
          <a:p>
            <a:pPr marL="514350" indent="-514350">
              <a:buAutoNum type="alphaLcParenR"/>
            </a:pPr>
            <a:r>
              <a:rPr lang="cs-CZ" dirty="0" smtClean="0">
                <a:latin typeface="+mj-lt"/>
              </a:rPr>
              <a:t>všechny boční hrany</a:t>
            </a:r>
          </a:p>
          <a:p>
            <a:pPr marL="514350" indent="-514350">
              <a:buAutoNum type="alphaLcParenR"/>
            </a:pPr>
            <a:r>
              <a:rPr lang="cs-CZ" dirty="0" smtClean="0">
                <a:latin typeface="+mj-lt"/>
              </a:rPr>
              <a:t>všechny podstavné hrany</a:t>
            </a:r>
          </a:p>
          <a:p>
            <a:pPr marL="514350" indent="-514350">
              <a:buAutoNum type="alphaLcParenR"/>
            </a:pPr>
            <a:r>
              <a:rPr lang="cs-CZ" dirty="0" smtClean="0">
                <a:latin typeface="+mj-lt"/>
              </a:rPr>
              <a:t>Všechny vrcholy podstavy</a:t>
            </a:r>
            <a:endParaRPr lang="cs-CZ" dirty="0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276872"/>
            <a:ext cx="303847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r>
              <a:rPr lang="cs-CZ" dirty="0" smtClean="0"/>
              <a:t>Povrch jehlanu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7787208" cy="860843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1. Vypočítej povrch jehlanu, který má obdélníkovou podstavu o rozměrech 20 cm a </a:t>
            </a:r>
            <a:br>
              <a:rPr lang="cs-CZ" sz="1800" dirty="0" smtClean="0">
                <a:latin typeface="Calibri" pitchFamily="34" charset="0"/>
                <a:cs typeface="Calibri" pitchFamily="34" charset="0"/>
              </a:rPr>
            </a:br>
            <a:r>
              <a:rPr lang="cs-CZ" sz="1800" dirty="0" smtClean="0">
                <a:latin typeface="Calibri" pitchFamily="34" charset="0"/>
                <a:cs typeface="Calibri" pitchFamily="34" charset="0"/>
              </a:rPr>
              <a:t>14 cm a jehož protější boční stěny jsou shodné trojúhelníky s výškou 26 cm a </a:t>
            </a:r>
            <a:br>
              <a:rPr lang="cs-CZ" sz="1800" dirty="0" smtClean="0">
                <a:latin typeface="Calibri" pitchFamily="34" charset="0"/>
                <a:cs typeface="Calibri" pitchFamily="34" charset="0"/>
              </a:rPr>
            </a:br>
            <a:r>
              <a:rPr lang="cs-CZ" sz="1800" dirty="0" smtClean="0">
                <a:latin typeface="Calibri" pitchFamily="34" charset="0"/>
                <a:cs typeface="Calibri" pitchFamily="34" charset="0"/>
              </a:rPr>
              <a:t>25 cm. </a:t>
            </a:r>
            <a:endParaRPr lang="cs-CZ" sz="1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7544" y="2780928"/>
            <a:ext cx="1800200" cy="50405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 </a:t>
            </a:r>
            <a:endParaRPr lang="cs-CZ" sz="1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645024"/>
            <a:ext cx="3312368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r>
              <a:rPr lang="cs-CZ" dirty="0" smtClean="0"/>
              <a:t>Povrch jehlanu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701432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smtClean="0">
                <a:latin typeface="Calibri" pitchFamily="34" charset="0"/>
                <a:cs typeface="Calibri" pitchFamily="34" charset="0"/>
              </a:rPr>
              <a:t>2. Vypočítej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povrch pravidelného čtyřbokého jehlanu, který  má délku podstavné hrany 48 m a tělesovou výšku 18 m. 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jehlanu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492895"/>
            <a:ext cx="6419056" cy="386202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1. Povrch jehlanu je 1150 cm</a:t>
            </a:r>
            <a:r>
              <a:rPr lang="cs-CZ" sz="20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2. Povrch jehlanu je 5184 m</a:t>
            </a:r>
            <a:r>
              <a:rPr lang="cs-CZ" sz="20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>
    <p:randomBa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lvl="0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Odvárko,Oldřich; Kadleček, Jiří. </a:t>
            </a:r>
            <a:r>
              <a:rPr lang="cs-CZ" i="1" dirty="0" smtClean="0">
                <a:solidFill>
                  <a:prstClr val="black"/>
                </a:solidFill>
                <a:latin typeface="Calibri"/>
              </a:rPr>
              <a:t>Matematika pro 9. ročník základní školy: 3. díl.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 1.vydání. Praha: </a:t>
            </a:r>
            <a:r>
              <a:rPr lang="cs-CZ" dirty="0" err="1" smtClean="0">
                <a:solidFill>
                  <a:prstClr val="black"/>
                </a:solidFill>
                <a:latin typeface="Calibri"/>
              </a:rPr>
              <a:t>Prometheus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, 2001. 80 s. ISBN 80 -7196 – 212 -0</a:t>
            </a:r>
          </a:p>
          <a:p>
            <a:endParaRPr lang="cs-CZ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140</TotalTime>
  <Words>181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 </vt:lpstr>
      <vt:lpstr>Povrch jehlanu – pracovní list</vt:lpstr>
      <vt:lpstr>Povrch jehlanu – pracovní list</vt:lpstr>
      <vt:lpstr>Povrch jehlanu – pracovní list</vt:lpstr>
      <vt:lpstr>Povrch jehlanu - řešení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Štěrbová;Kristýna Krupková</dc:creator>
  <cp:lastModifiedBy>Štěrbová Lenka</cp:lastModifiedBy>
  <cp:revision>28</cp:revision>
  <dcterms:created xsi:type="dcterms:W3CDTF">2011-06-20T10:40:08Z</dcterms:created>
  <dcterms:modified xsi:type="dcterms:W3CDTF">2012-06-05T05:57:57Z</dcterms:modified>
</cp:coreProperties>
</file>