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VY_32_INOVACE_06_Matematika pro 9. ročník_Objem jehlanu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Objem jehlanu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9454436-6B7C-46BF-820D-40CCCE740E05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7C605F88-4443-4408-9F07-71C703F98E8C}" type="parTrans" cxnId="{A40BDEC5-0B86-4CE9-BEA8-6160BB3F8828}">
      <dgm:prSet/>
      <dgm:spPr/>
    </dgm:pt>
    <dgm:pt modelId="{A0E7A192-7866-45A1-9090-CEBA3F4710D0}" type="sibTrans" cxnId="{A40BDEC5-0B86-4CE9-BEA8-6160BB3F8828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8C189F9-56AA-45E0-B009-67A6E7A0FEE3}" type="pres">
      <dgm:prSet presAssocID="{49454436-6B7C-46BF-820D-40CCCE740E05}" presName="vertSpace6" presStyleLbl="node1" presStyleIdx="4" presStyleCnt="6"/>
      <dgm:spPr/>
    </dgm:pt>
    <dgm:pt modelId="{B9BE6E9B-C95E-4F67-B135-8ECC278BBC37}" type="pres">
      <dgm:prSet presAssocID="{49454436-6B7C-46BF-820D-40CCCE740E05}" presName="circle6" presStyleLbl="node1" presStyleIdx="5" presStyleCnt="6"/>
      <dgm:spPr/>
    </dgm:pt>
    <dgm:pt modelId="{2D04A8F7-5546-4DFF-A84A-AD702CF36133}" type="pres">
      <dgm:prSet presAssocID="{49454436-6B7C-46BF-820D-40CCCE740E0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EFA85A-DB45-43CD-A8B0-81DA05A577D4}" type="pres">
      <dgm:prSet presAssocID="{49454436-6B7C-46BF-820D-40CCCE740E0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6547729-104C-4688-B312-9734AF8F92F9}" type="presOf" srcId="{49454436-6B7C-46BF-820D-40CCCE740E05}" destId="{2D04A8F7-5546-4DFF-A84A-AD702CF3613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8838CFB-8211-4A37-BA13-06AD12D89975}" type="presOf" srcId="{49454436-6B7C-46BF-820D-40CCCE740E05}" destId="{C7EFA85A-DB45-43CD-A8B0-81DA05A577D4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40BDEC5-0B86-4CE9-BEA8-6160BB3F8828}" srcId="{757F3AB3-0718-4624-B441-E567A8F0AB56}" destId="{49454436-6B7C-46BF-820D-40CCCE740E05}" srcOrd="5" destOrd="0" parTransId="{7C605F88-4443-4408-9F07-71C703F98E8C}" sibTransId="{A0E7A192-7866-45A1-9090-CEBA3F4710D0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A074163-9447-4E34-9581-3CC46898A40B}" type="presParOf" srcId="{333A1088-737F-45CB-B68E-254E46348037}" destId="{48C189F9-56AA-45E0-B009-67A6E7A0FEE3}" srcOrd="15" destOrd="0" presId="urn:microsoft.com/office/officeart/2005/8/layout/target3"/>
    <dgm:cxn modelId="{D18C8A91-5FE4-4FA6-A1A3-B6A014C7E3F6}" type="presParOf" srcId="{333A1088-737F-45CB-B68E-254E46348037}" destId="{B9BE6E9B-C95E-4F67-B135-8ECC278BBC37}" srcOrd="16" destOrd="0" presId="urn:microsoft.com/office/officeart/2005/8/layout/target3"/>
    <dgm:cxn modelId="{B9F679AC-8E20-4B8A-AC16-3DEF4EC4A1F9}" type="presParOf" srcId="{333A1088-737F-45CB-B68E-254E46348037}" destId="{2D04A8F7-5546-4DFF-A84A-AD702CF36133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87FDB8AA-33DB-4A29-80F6-C8627F2A9DF7}" type="presParOf" srcId="{333A1088-737F-45CB-B68E-254E46348037}" destId="{C7EFA85A-DB45-43CD-A8B0-81DA05A577D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Lenka Štěrbová</a:t>
          </a:r>
          <a:endParaRPr lang="cs-CZ" sz="13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VY_32_INOVACE_06_Matematika pro 9. ročník_Objem jehlanu</a:t>
          </a:r>
          <a:endParaRPr lang="cs-CZ" sz="13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 Objem jehlanu</a:t>
          </a:r>
          <a:endParaRPr lang="cs-CZ" sz="13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404156" y="1404156"/>
        <a:ext cx="5220579" cy="351039"/>
      </dsp:txXfrm>
    </dsp:sp>
    <dsp:sp modelId="{B9BE6E9B-C95E-4F67-B135-8ECC278BBC37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D04A8F7-5546-4DFF-A84A-AD702CF36133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leden 2012</a:t>
          </a:r>
          <a:endParaRPr lang="cs-CZ" sz="13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split orient="vert" dir="in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15183025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názorný výklad objemu jehlanu a pro upevnění dané látky. </a:t>
            </a:r>
          </a:p>
          <a:p>
            <a:endParaRPr lang="cs-CZ" dirty="0">
              <a:latin typeface="+mj-lt"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351">
            <a:off x="4278637" y="2154800"/>
            <a:ext cx="3232560" cy="2340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907704" y="5013176"/>
            <a:ext cx="5112568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S</a:t>
            </a:r>
            <a:r>
              <a:rPr lang="cs-CZ" baseline="-25000" dirty="0" err="1" smtClean="0"/>
              <a:t>p</a:t>
            </a:r>
            <a:r>
              <a:rPr lang="cs-CZ" dirty="0" smtClean="0"/>
              <a:t> … obsah podstavy</a:t>
            </a:r>
          </a:p>
          <a:p>
            <a:pPr>
              <a:buNone/>
            </a:pPr>
            <a:r>
              <a:rPr lang="cs-CZ" dirty="0" smtClean="0"/>
              <a:t>v … výška jehlanu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852936"/>
            <a:ext cx="1853749" cy="901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075240" cy="644819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Vypočítej objem jehlanu s obdélníkovou podstavou o rozměrech 12 cm a 8 cm, výška tělesa je 23 cm. 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3928" y="3140968"/>
            <a:ext cx="3096344" cy="244827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V = a . b . v / 3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V = 12 . 8 . 23 / 3</a:t>
            </a:r>
          </a:p>
          <a:p>
            <a:pPr>
              <a:lnSpc>
                <a:spcPct val="150000"/>
              </a:lnSpc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V = 2208 / 3</a:t>
            </a:r>
          </a:p>
          <a:p>
            <a:pPr>
              <a:lnSpc>
                <a:spcPct val="150000"/>
              </a:lnSpc>
              <a:buNone/>
            </a:pPr>
            <a:r>
              <a:rPr lang="cs-CZ" sz="1800" u="dbl" dirty="0" smtClean="0">
                <a:solidFill>
                  <a:prstClr val="black"/>
                </a:solidFill>
                <a:latin typeface="Calibri"/>
              </a:rPr>
              <a:t>V = 736 cm</a:t>
            </a:r>
            <a:r>
              <a:rPr lang="cs-CZ" sz="1800" u="dbl" baseline="30000" dirty="0" smtClean="0">
                <a:solidFill>
                  <a:prstClr val="black"/>
                </a:solidFill>
                <a:latin typeface="Calibri"/>
              </a:rPr>
              <a:t>3</a:t>
            </a:r>
            <a:r>
              <a:rPr lang="cs-CZ" sz="1800" u="dbl" dirty="0" smtClean="0">
                <a:solidFill>
                  <a:prstClr val="black"/>
                </a:solidFill>
                <a:latin typeface="Calibri"/>
              </a:rPr>
              <a:t>  </a:t>
            </a:r>
          </a:p>
          <a:p>
            <a:pPr>
              <a:lnSpc>
                <a:spcPct val="150000"/>
              </a:lnSpc>
              <a:buNone/>
            </a:pPr>
            <a:endParaRPr lang="cs-CZ" sz="1800" u="dbl" dirty="0" smtClean="0">
              <a:solidFill>
                <a:prstClr val="black"/>
              </a:solidFill>
              <a:latin typeface="Calibri"/>
            </a:endParaRPr>
          </a:p>
          <a:p>
            <a:pPr>
              <a:lnSpc>
                <a:spcPct val="150000"/>
              </a:lnSpc>
              <a:buNone/>
            </a:pP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Objem jehlanu je 736 cm</a:t>
            </a:r>
            <a:r>
              <a:rPr lang="cs-CZ" sz="1800" baseline="30000" dirty="0" smtClean="0">
                <a:solidFill>
                  <a:prstClr val="black"/>
                </a:solidFill>
                <a:latin typeface="Calibri"/>
              </a:rPr>
              <a:t>3</a:t>
            </a:r>
            <a:r>
              <a:rPr lang="cs-CZ" sz="1800" dirty="0" smtClean="0">
                <a:solidFill>
                  <a:prstClr val="black"/>
                </a:solidFill>
                <a:latin typeface="Calibri"/>
              </a:rPr>
              <a:t>.  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39552" y="2756797"/>
            <a:ext cx="3240360" cy="297645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 = 12 cm </a:t>
            </a: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b = 8 cm	</a:t>
            </a: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 = 23 cm</a:t>
            </a: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18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 = ? cm</a:t>
            </a:r>
            <a:r>
              <a:rPr kumimoji="0" lang="cs-CZ" sz="1800" b="0" i="0" u="sng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3</a:t>
            </a:r>
            <a:r>
              <a:rPr kumimoji="0" lang="cs-CZ" sz="18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noProof="0" dirty="0" smtClean="0">
                <a:latin typeface="+mj-lt"/>
              </a:rPr>
              <a:t>V = 1 / 3 </a:t>
            </a:r>
            <a:r>
              <a:rPr lang="cs-CZ" noProof="0" dirty="0" err="1" smtClean="0">
                <a:latin typeface="+mj-lt"/>
              </a:rPr>
              <a:t>S</a:t>
            </a:r>
            <a:r>
              <a:rPr lang="cs-CZ" baseline="-25000" noProof="0" dirty="0" err="1" smtClean="0">
                <a:latin typeface="+mj-lt"/>
              </a:rPr>
              <a:t>p</a:t>
            </a:r>
            <a:r>
              <a:rPr lang="cs-CZ" noProof="0" dirty="0" smtClean="0">
                <a:latin typeface="+mj-lt"/>
              </a:rPr>
              <a:t> . </a:t>
            </a:r>
            <a:r>
              <a:rPr lang="cs-CZ" dirty="0" smtClean="0">
                <a:latin typeface="+mj-lt"/>
              </a:rPr>
              <a:t>v</a:t>
            </a:r>
            <a:endParaRPr lang="cs-CZ" noProof="0" dirty="0" smtClean="0">
              <a:latin typeface="+mj-lt"/>
            </a:endParaRPr>
          </a:p>
          <a:p>
            <a:pPr marL="252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1800" b="0" i="0" u="none" strike="noStrike" kern="1200" cap="none" spc="0" normalizeH="0" baseline="30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</a:t>
            </a:r>
            <a:r>
              <a:rPr kumimoji="0" lang="cs-CZ" sz="1800" b="0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= a . b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78" dur="indefinite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9" dur="indefinite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0" dur="indefinite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624</TotalTime>
  <Words>168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 </vt:lpstr>
      <vt:lpstr>Objem jehlanu</vt:lpstr>
      <vt:lpstr>Objem jehlanu – pracovní list</vt:lpstr>
      <vt:lpstr>Použité zdroje 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28</cp:revision>
  <dcterms:created xsi:type="dcterms:W3CDTF">2011-06-20T10:40:08Z</dcterms:created>
  <dcterms:modified xsi:type="dcterms:W3CDTF">2012-05-12T19:43:05Z</dcterms:modified>
</cp:coreProperties>
</file>