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ctr" rtl="0"/>
          <a:r>
            <a:rPr lang="cs-CZ" sz="1400" baseline="0" dirty="0" smtClean="0"/>
            <a:t>VY_32_INOVACE_11_Matematika pro 9. ročník_Objem kužele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ctr" rtl="0"/>
          <a:r>
            <a:rPr lang="cs-CZ" sz="1400" dirty="0" smtClean="0"/>
            <a:t>ZŠ Týnec nad Labem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ctr" rtl="0"/>
          <a:r>
            <a:rPr lang="cs-CZ" sz="1400" dirty="0" smtClean="0"/>
            <a:t>AUTOR: Mgr. Lenka Štěrbová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ctr" rtl="0"/>
          <a:r>
            <a:rPr lang="cs-CZ" sz="1400" dirty="0" smtClean="0"/>
            <a:t>Téma:  Objem kužele</a:t>
          </a:r>
          <a:endParaRPr lang="cs-CZ" sz="14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ctr" rtl="0"/>
          <a:r>
            <a:rPr lang="cs-CZ" sz="1400" b="0" dirty="0" smtClean="0"/>
            <a:t>CZ.1.07/1.4.00/21.1921</a:t>
          </a:r>
          <a:endParaRPr lang="cs-CZ" sz="14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52FF4EC6-E49E-4A84-B99A-BE0DB116B6FA}">
      <dgm:prSet custT="1"/>
      <dgm:spPr/>
      <dgm:t>
        <a:bodyPr/>
        <a:lstStyle/>
        <a:p>
          <a:pPr algn="ctr" rtl="0"/>
          <a:r>
            <a:rPr lang="cs-CZ" sz="1400" dirty="0" smtClean="0"/>
            <a:t>Vytvořeno: leden 2012</a:t>
          </a:r>
          <a:endParaRPr lang="cs-CZ" sz="1400" dirty="0"/>
        </a:p>
      </dgm:t>
    </dgm:pt>
    <dgm:pt modelId="{83962CEA-94EC-4A3B-A1C9-57DA3470C324}" type="parTrans" cxnId="{767CBE68-CDAC-48EA-9228-F2AA208371EB}">
      <dgm:prSet/>
      <dgm:spPr/>
    </dgm:pt>
    <dgm:pt modelId="{D1A16593-20D6-4AA2-BEC4-D64A52914C15}" type="sibTrans" cxnId="{767CBE68-CDAC-48EA-9228-F2AA208371EB}">
      <dgm:prSet/>
      <dgm:spPr/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436E481B-C4AA-467B-AC74-0032C5C3700D}" type="pres">
      <dgm:prSet presAssocID="{52FF4EC6-E49E-4A84-B99A-BE0DB116B6FA}" presName="vertSpace6" presStyleLbl="node1" presStyleIdx="4" presStyleCnt="6"/>
      <dgm:spPr/>
    </dgm:pt>
    <dgm:pt modelId="{C62D4534-5C3E-445E-87E6-1BB5DB50C534}" type="pres">
      <dgm:prSet presAssocID="{52FF4EC6-E49E-4A84-B99A-BE0DB116B6FA}" presName="circle6" presStyleLbl="node1" presStyleIdx="5" presStyleCnt="6"/>
      <dgm:spPr/>
    </dgm:pt>
    <dgm:pt modelId="{4A5126FE-23A9-45C2-8F36-BFFE704BF2C8}" type="pres">
      <dgm:prSet presAssocID="{52FF4EC6-E49E-4A84-B99A-BE0DB116B6FA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17197F8-E51D-4A04-96D9-9BCC3BE1D22C}" type="pres">
      <dgm:prSet presAssocID="{52FF4EC6-E49E-4A84-B99A-BE0DB116B6FA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45B8B018-C42D-4BEB-8080-EF2FEDE15A7A}" type="presOf" srcId="{52FF4EC6-E49E-4A84-B99A-BE0DB116B6FA}" destId="{A17197F8-E51D-4A04-96D9-9BCC3BE1D22C}" srcOrd="1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326E7D80-FD92-407A-B432-EC8091E066A8}" type="presOf" srcId="{52FF4EC6-E49E-4A84-B99A-BE0DB116B6FA}" destId="{4A5126FE-23A9-45C2-8F36-BFFE704BF2C8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67CBE68-CDAC-48EA-9228-F2AA208371EB}" srcId="{757F3AB3-0718-4624-B441-E567A8F0AB56}" destId="{52FF4EC6-E49E-4A84-B99A-BE0DB116B6FA}" srcOrd="5" destOrd="0" parTransId="{83962CEA-94EC-4A3B-A1C9-57DA3470C324}" sibTransId="{D1A16593-20D6-4AA2-BEC4-D64A52914C15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5EE6D9A1-7458-4106-92E0-48D25040AE83}" type="presParOf" srcId="{333A1088-737F-45CB-B68E-254E46348037}" destId="{436E481B-C4AA-467B-AC74-0032C5C3700D}" srcOrd="15" destOrd="0" presId="urn:microsoft.com/office/officeart/2005/8/layout/target3"/>
    <dgm:cxn modelId="{65233B0D-0D03-4119-9963-494C8655681B}" type="presParOf" srcId="{333A1088-737F-45CB-B68E-254E46348037}" destId="{C62D4534-5C3E-445E-87E6-1BB5DB50C534}" srcOrd="16" destOrd="0" presId="urn:microsoft.com/office/officeart/2005/8/layout/target3"/>
    <dgm:cxn modelId="{2ED4ACE2-63D2-4038-BD83-A8343DE75908}" type="presParOf" srcId="{333A1088-737F-45CB-B68E-254E46348037}" destId="{4A5126FE-23A9-45C2-8F36-BFFE704BF2C8}" srcOrd="17" destOrd="0" presId="urn:microsoft.com/office/officeart/2005/8/layout/target3"/>
    <dgm:cxn modelId="{13CDA376-51CC-43A4-BB28-D68FA4900018}" type="presParOf" srcId="{333A1088-737F-45CB-B68E-254E46348037}" destId="{AED2198E-93D5-4001-81B4-73124B309672}" srcOrd="18" destOrd="0" presId="urn:microsoft.com/office/officeart/2005/8/layout/target3"/>
    <dgm:cxn modelId="{43CC709B-1745-47B2-8A06-E8380F06E8A9}" type="presParOf" srcId="{333A1088-737F-45CB-B68E-254E46348037}" destId="{2BE915AB-18AA-4053-B92C-3BFC9ED204BB}" srcOrd="19" destOrd="0" presId="urn:microsoft.com/office/officeart/2005/8/layout/target3"/>
    <dgm:cxn modelId="{23FB4463-6545-4245-B514-AB668D3F89F0}" type="presParOf" srcId="{333A1088-737F-45CB-B68E-254E46348037}" destId="{6BB5E863-4638-4E1D-BFDE-399D028AC4ED}" srcOrd="20" destOrd="0" presId="urn:microsoft.com/office/officeart/2005/8/layout/target3"/>
    <dgm:cxn modelId="{E511B6D4-0D10-4AEB-B5EF-3B249F5AA9AF}" type="presParOf" srcId="{333A1088-737F-45CB-B68E-254E46348037}" destId="{5A5FFA88-C948-4069-8E93-59FA12366E83}" srcOrd="21" destOrd="0" presId="urn:microsoft.com/office/officeart/2005/8/layout/target3"/>
    <dgm:cxn modelId="{5EB60369-FD44-46BF-8A70-216DE17A7A42}" type="presParOf" srcId="{333A1088-737F-45CB-B68E-254E46348037}" destId="{890E4F0B-2866-4A3F-A3C7-2A14B1797930}" srcOrd="22" destOrd="0" presId="urn:microsoft.com/office/officeart/2005/8/layout/target3"/>
    <dgm:cxn modelId="{71FF03F7-17BC-4EF6-AC1C-6906A9EC9CDB}" type="presParOf" srcId="{333A1088-737F-45CB-B68E-254E46348037}" destId="{A17197F8-E51D-4A04-96D9-9BCC3BE1D22C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808312" cy="28083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391417" y="0"/>
          <a:ext cx="5220579" cy="28083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391417" y="0"/>
        <a:ext cx="5220579" cy="351039"/>
      </dsp:txXfrm>
    </dsp:sp>
    <dsp:sp modelId="{A52A0455-90FF-4808-ABD0-F02540D31D5A}">
      <dsp:nvSpPr>
        <dsp:cNvPr id="0" name=""/>
        <dsp:cNvSpPr/>
      </dsp:nvSpPr>
      <dsp:spPr>
        <a:xfrm>
          <a:off x="245727" y="351039"/>
          <a:ext cx="2316856" cy="231685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404156" y="351039"/>
          <a:ext cx="5220579" cy="23168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Lenka Štěrbová</a:t>
          </a:r>
          <a:endParaRPr lang="cs-CZ" sz="1400" kern="1200" dirty="0"/>
        </a:p>
      </dsp:txBody>
      <dsp:txXfrm>
        <a:off x="1404156" y="351039"/>
        <a:ext cx="5220579" cy="351039"/>
      </dsp:txXfrm>
    </dsp:sp>
    <dsp:sp modelId="{313FC574-E1CD-4FB4-B054-0B805CE0447D}">
      <dsp:nvSpPr>
        <dsp:cNvPr id="0" name=""/>
        <dsp:cNvSpPr/>
      </dsp:nvSpPr>
      <dsp:spPr>
        <a:xfrm>
          <a:off x="491455" y="702079"/>
          <a:ext cx="1825400" cy="1825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404156" y="702079"/>
          <a:ext cx="5220579" cy="1825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baseline="0" dirty="0" smtClean="0"/>
            <a:t>VY_32_INOVACE_11_Matematika pro 9. ročník_Objem kužele</a:t>
          </a:r>
          <a:endParaRPr lang="cs-CZ" sz="1400" kern="1200" dirty="0"/>
        </a:p>
      </dsp:txBody>
      <dsp:txXfrm>
        <a:off x="1404156" y="702079"/>
        <a:ext cx="5220579" cy="351037"/>
      </dsp:txXfrm>
    </dsp:sp>
    <dsp:sp modelId="{FFC9F71D-1B4F-4AD9-A4A6-86ADEFC8AF5C}">
      <dsp:nvSpPr>
        <dsp:cNvPr id="0" name=""/>
        <dsp:cNvSpPr/>
      </dsp:nvSpPr>
      <dsp:spPr>
        <a:xfrm>
          <a:off x="737181" y="1053117"/>
          <a:ext cx="1333948" cy="133394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404156" y="1053117"/>
          <a:ext cx="5220579" cy="13339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 Objem kužele</a:t>
          </a:r>
          <a:endParaRPr lang="cs-CZ" sz="1400" kern="1200" dirty="0"/>
        </a:p>
      </dsp:txBody>
      <dsp:txXfrm>
        <a:off x="1404156" y="1053117"/>
        <a:ext cx="5220579" cy="351039"/>
      </dsp:txXfrm>
    </dsp:sp>
    <dsp:sp modelId="{EE85B701-7295-41C0-BA7A-34D3756A2AE6}">
      <dsp:nvSpPr>
        <dsp:cNvPr id="0" name=""/>
        <dsp:cNvSpPr/>
      </dsp:nvSpPr>
      <dsp:spPr>
        <a:xfrm>
          <a:off x="982909" y="1404156"/>
          <a:ext cx="842492" cy="84249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404156" y="1404156"/>
          <a:ext cx="5220579" cy="84249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b="0" kern="1200" dirty="0" smtClean="0"/>
            <a:t>CZ.1.07/1.4.00/21.1921</a:t>
          </a:r>
          <a:endParaRPr lang="cs-CZ" sz="1400" kern="1200" dirty="0"/>
        </a:p>
      </dsp:txBody>
      <dsp:txXfrm>
        <a:off x="1404156" y="1404156"/>
        <a:ext cx="5220579" cy="351039"/>
      </dsp:txXfrm>
    </dsp:sp>
    <dsp:sp modelId="{C62D4534-5C3E-445E-87E6-1BB5DB50C534}">
      <dsp:nvSpPr>
        <dsp:cNvPr id="0" name=""/>
        <dsp:cNvSpPr/>
      </dsp:nvSpPr>
      <dsp:spPr>
        <a:xfrm>
          <a:off x="1228637" y="1755196"/>
          <a:ext cx="351037" cy="35103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4A5126FE-23A9-45C2-8F36-BFFE704BF2C8}">
      <dsp:nvSpPr>
        <dsp:cNvPr id="0" name=""/>
        <dsp:cNvSpPr/>
      </dsp:nvSpPr>
      <dsp:spPr>
        <a:xfrm>
          <a:off x="1404156" y="1755196"/>
          <a:ext cx="5220579" cy="35103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Vytvořeno: leden 2012</a:t>
          </a:r>
          <a:endParaRPr lang="cs-CZ" sz="1400" kern="1200" dirty="0"/>
        </a:p>
      </dsp:txBody>
      <dsp:txXfrm>
        <a:off x="1404156" y="1755196"/>
        <a:ext cx="5220579" cy="35103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circl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circl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circl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14.5.2012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circle/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62595480"/>
              </p:ext>
            </p:extLst>
          </p:nvPr>
        </p:nvGraphicFramePr>
        <p:xfrm>
          <a:off x="2339752" y="908720"/>
          <a:ext cx="6624736" cy="28083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spcBef>
                <a:spcPts val="0"/>
              </a:spcBef>
              <a:buNone/>
            </a:pPr>
            <a:endParaRPr lang="cs-CZ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/>
              <a:t>Prezentace je určena žákům 9. ročníku ZŠ a je vhodná pro interaktivní tabuli.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/>
              <a:t>Slouží pro názorný výklad objemu kužele.</a:t>
            </a:r>
          </a:p>
          <a:p>
            <a:pPr marL="0" indent="0">
              <a:spcBef>
                <a:spcPts val="0"/>
              </a:spcBef>
            </a:pPr>
            <a:endParaRPr lang="cs-CZ" dirty="0"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Objem kužele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2708920"/>
            <a:ext cx="2520280" cy="28639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8104" y="2636912"/>
            <a:ext cx="2314575" cy="2571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Objem kužele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sz="half" idx="1"/>
              </p:nvPr>
            </p:nvSpPr>
            <p:spPr>
              <a:xfrm>
                <a:off x="457200" y="1920085"/>
                <a:ext cx="8219256" cy="4434840"/>
              </a:xfrm>
            </p:spPr>
            <p:txBody>
              <a:bodyPr>
                <a:normAutofit/>
              </a:bodyPr>
              <a:lstStyle/>
              <a:p>
                <a:pPr marL="0" indent="0">
                  <a:spcBef>
                    <a:spcPts val="0"/>
                  </a:spcBef>
                  <a:buNone/>
                </a:pPr>
                <a:r>
                  <a:rPr lang="cs-CZ" sz="2000" dirty="0" smtClean="0">
                    <a:latin typeface="+mj-lt"/>
                  </a:rPr>
                  <a:t>Kužel má průměr základny 16 cm a výšku 21 cm. Vypočítejte objem kužele. </a:t>
                </a:r>
              </a:p>
              <a:p>
                <a:pPr marL="0" indent="0">
                  <a:spcBef>
                    <a:spcPts val="0"/>
                  </a:spcBef>
                  <a:buNone/>
                </a:pPr>
                <a:endParaRPr lang="cs-CZ" sz="1800" dirty="0" smtClean="0">
                  <a:latin typeface="+mj-lt"/>
                </a:endParaRPr>
              </a:p>
              <a:p>
                <a:pPr marL="0" indent="0">
                  <a:spcBef>
                    <a:spcPts val="0"/>
                  </a:spcBef>
                  <a:buNone/>
                </a:pPr>
                <a:r>
                  <a:rPr lang="cs-CZ" sz="1800" dirty="0" smtClean="0">
                    <a:latin typeface="+mj-lt"/>
                  </a:rPr>
                  <a:t>r = 16 cm</a:t>
                </a:r>
              </a:p>
              <a:p>
                <a:pPr marL="0" indent="0">
                  <a:spcBef>
                    <a:spcPts val="0"/>
                  </a:spcBef>
                  <a:buNone/>
                </a:pPr>
                <a:r>
                  <a:rPr lang="cs-CZ" sz="1800" dirty="0" smtClean="0">
                    <a:latin typeface="+mj-lt"/>
                  </a:rPr>
                  <a:t>v = 21 cm</a:t>
                </a:r>
              </a:p>
              <a:p>
                <a:pPr marL="0" indent="0">
                  <a:spcBef>
                    <a:spcPts val="0"/>
                  </a:spcBef>
                  <a:buNone/>
                </a:pPr>
                <a:r>
                  <a:rPr lang="cs-CZ" sz="1800" u="sng" dirty="0" smtClean="0">
                    <a:latin typeface="+mj-lt"/>
                  </a:rPr>
                  <a:t>V = ? cm</a:t>
                </a:r>
                <a:r>
                  <a:rPr lang="cs-CZ" sz="1800" u="sng" baseline="30000" dirty="0" smtClean="0">
                    <a:latin typeface="+mj-lt"/>
                  </a:rPr>
                  <a:t>3</a:t>
                </a:r>
              </a:p>
              <a:p>
                <a:pPr marL="0" indent="0">
                  <a:spcBef>
                    <a:spcPts val="0"/>
                  </a:spcBef>
                  <a:buNone/>
                </a:pPr>
                <a:endParaRPr lang="cs-CZ" sz="1800" dirty="0" smtClean="0">
                  <a:latin typeface="+mj-lt"/>
                </a:endParaRPr>
              </a:p>
              <a:p>
                <a:pPr marL="0" indent="0">
                  <a:spcBef>
                    <a:spcPts val="0"/>
                  </a:spcBef>
                  <a:buNone/>
                </a:pPr>
                <a:r>
                  <a:rPr lang="cs-CZ" sz="1800" dirty="0" smtClean="0">
                    <a:latin typeface="+mj-lt"/>
                  </a:rPr>
                  <a:t>V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1800" i="1" dirty="0" smtClean="0">
                            <a:latin typeface="+mj-lt"/>
                          </a:rPr>
                        </m:ctrlPr>
                      </m:fPr>
                      <m:num>
                        <m:r>
                          <a:rPr lang="cs-CZ" sz="1800" b="0" i="1" dirty="0" smtClean="0">
                            <a:latin typeface="+mj-lt"/>
                          </a:rPr>
                          <m:t>1</m:t>
                        </m:r>
                      </m:num>
                      <m:den>
                        <m:r>
                          <a:rPr lang="cs-CZ" sz="1800" b="0" i="1" dirty="0" smtClean="0">
                            <a:latin typeface="+mj-lt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sz="1800" dirty="0" smtClean="0">
                    <a:latin typeface="+mj-lt"/>
                  </a:rPr>
                  <a:t> </a:t>
                </a:r>
                <a:r>
                  <a:rPr lang="el-GR" sz="1800" dirty="0" smtClean="0">
                    <a:latin typeface="+mj-lt"/>
                  </a:rPr>
                  <a:t>π</a:t>
                </a:r>
                <a:r>
                  <a:rPr lang="cs-CZ" sz="1800" dirty="0" smtClean="0">
                    <a:latin typeface="+mj-lt"/>
                  </a:rPr>
                  <a:t> r</a:t>
                </a:r>
                <a:r>
                  <a:rPr lang="cs-CZ" sz="1800" baseline="30000" dirty="0" smtClean="0">
                    <a:latin typeface="+mj-lt"/>
                  </a:rPr>
                  <a:t>2</a:t>
                </a:r>
                <a:r>
                  <a:rPr lang="cs-CZ" sz="1800" dirty="0" smtClean="0">
                    <a:latin typeface="+mj-lt"/>
                  </a:rPr>
                  <a:t> </a:t>
                </a:r>
                <a:r>
                  <a:rPr lang="cs-CZ" sz="1800" dirty="0" smtClean="0">
                    <a:latin typeface="+mj-lt"/>
                  </a:rPr>
                  <a:t>v</a:t>
                </a:r>
              </a:p>
              <a:p>
                <a:pPr marL="0" indent="0">
                  <a:spcBef>
                    <a:spcPts val="0"/>
                  </a:spcBef>
                  <a:buNone/>
                </a:pPr>
                <a:endParaRPr lang="cs-CZ" sz="1800" dirty="0" smtClean="0">
                  <a:latin typeface="+mj-lt"/>
                </a:endParaRPr>
              </a:p>
              <a:p>
                <a:pPr marL="0" indent="0">
                  <a:spcBef>
                    <a:spcPts val="0"/>
                  </a:spcBef>
                  <a:buNone/>
                </a:pPr>
                <a:r>
                  <a:rPr lang="cs-CZ" sz="1800" dirty="0" smtClean="0">
                    <a:latin typeface="+mj-lt"/>
                  </a:rPr>
                  <a:t>V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1800" i="1" dirty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1800" i="1" dirty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1800" i="1" dirty="0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sz="1800" dirty="0" smtClean="0">
                    <a:latin typeface="+mj-lt"/>
                  </a:rPr>
                  <a:t> </a:t>
                </a:r>
                <a:r>
                  <a:rPr lang="cs-CZ" sz="1800" dirty="0" smtClean="0">
                    <a:latin typeface="+mj-lt"/>
                  </a:rPr>
                  <a:t>. 3,14 . 16</a:t>
                </a:r>
                <a:r>
                  <a:rPr lang="cs-CZ" sz="1800" baseline="30000" dirty="0" smtClean="0">
                    <a:latin typeface="+mj-lt"/>
                  </a:rPr>
                  <a:t>2</a:t>
                </a:r>
                <a:r>
                  <a:rPr lang="cs-CZ" sz="1800" dirty="0" smtClean="0">
                    <a:latin typeface="+mj-lt"/>
                  </a:rPr>
                  <a:t> . </a:t>
                </a:r>
                <a:r>
                  <a:rPr lang="cs-CZ" sz="1800" smtClean="0">
                    <a:latin typeface="+mj-lt"/>
                  </a:rPr>
                  <a:t>21</a:t>
                </a:r>
              </a:p>
              <a:p>
                <a:pPr marL="0" indent="0">
                  <a:spcBef>
                    <a:spcPts val="0"/>
                  </a:spcBef>
                  <a:buNone/>
                </a:pPr>
                <a:endParaRPr lang="cs-CZ" sz="1800" dirty="0" smtClean="0">
                  <a:latin typeface="+mj-lt"/>
                </a:endParaRPr>
              </a:p>
              <a:p>
                <a:pPr marL="0" indent="0">
                  <a:spcBef>
                    <a:spcPts val="0"/>
                  </a:spcBef>
                  <a:buNone/>
                </a:pPr>
                <a:r>
                  <a:rPr lang="cs-CZ" sz="1800" u="dbl" dirty="0" smtClean="0">
                    <a:latin typeface="+mj-lt"/>
                  </a:rPr>
                  <a:t>V = 5626,88 cm</a:t>
                </a:r>
                <a:r>
                  <a:rPr lang="cs-CZ" sz="1800" u="dbl" baseline="30000" dirty="0" smtClean="0">
                    <a:latin typeface="+mj-lt"/>
                  </a:rPr>
                  <a:t>3</a:t>
                </a:r>
                <a:r>
                  <a:rPr lang="cs-CZ" sz="1800" u="dbl" dirty="0" smtClean="0">
                    <a:latin typeface="+mj-lt"/>
                  </a:rPr>
                  <a:t> </a:t>
                </a:r>
              </a:p>
              <a:p>
                <a:pPr marL="0" indent="0">
                  <a:spcBef>
                    <a:spcPts val="0"/>
                  </a:spcBef>
                  <a:buNone/>
                </a:pPr>
                <a:endParaRPr lang="cs-CZ" sz="1800" dirty="0" smtClean="0">
                  <a:latin typeface="+mj-lt"/>
                </a:endParaRPr>
              </a:p>
              <a:p>
                <a:pPr marL="0" indent="0">
                  <a:spcBef>
                    <a:spcPts val="0"/>
                  </a:spcBef>
                  <a:buNone/>
                </a:pPr>
                <a:r>
                  <a:rPr lang="cs-CZ" sz="1800" dirty="0" smtClean="0">
                    <a:latin typeface="+mj-lt"/>
                  </a:rPr>
                  <a:t>Objem kužele je 5626,88 cm</a:t>
                </a:r>
                <a:r>
                  <a:rPr lang="cs-CZ" sz="1800" baseline="30000" dirty="0" smtClean="0">
                    <a:latin typeface="+mj-lt"/>
                  </a:rPr>
                  <a:t>3</a:t>
                </a:r>
                <a:r>
                  <a:rPr lang="cs-CZ" sz="1800" dirty="0" smtClean="0">
                    <a:latin typeface="+mj-lt"/>
                  </a:rPr>
                  <a:t>. </a:t>
                </a:r>
                <a:endParaRPr lang="cs-CZ" sz="1800" dirty="0">
                  <a:latin typeface="+mj-lt"/>
                </a:endParaRPr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xfrm>
                <a:off x="457200" y="1920085"/>
                <a:ext cx="8219256" cy="4434840"/>
              </a:xfrm>
              <a:blipFill rotWithShape="1">
                <a:blip r:embed="rId2"/>
                <a:stretch>
                  <a:fillRect l="-742" t="-68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Clr>
                <a:srgbClr val="0BD0D9"/>
              </a:buClr>
            </a:pPr>
            <a:endParaRPr lang="cs-CZ" dirty="0" smtClean="0">
              <a:solidFill>
                <a:prstClr val="black"/>
              </a:solidFill>
              <a:latin typeface="Calibri"/>
            </a:endParaRPr>
          </a:p>
          <a:p>
            <a:pPr lvl="0">
              <a:buClr>
                <a:srgbClr val="0BD0D9"/>
              </a:buClr>
            </a:pPr>
            <a:r>
              <a:rPr lang="cs-CZ" dirty="0" smtClean="0">
                <a:solidFill>
                  <a:prstClr val="black"/>
                </a:solidFill>
                <a:latin typeface="Calibri"/>
              </a:rPr>
              <a:t>Odvárko,Oldřich; Kadleček, Jiří. </a:t>
            </a:r>
            <a:r>
              <a:rPr lang="cs-CZ" i="1" dirty="0" smtClean="0">
                <a:solidFill>
                  <a:prstClr val="black"/>
                </a:solidFill>
                <a:latin typeface="Calibri"/>
              </a:rPr>
              <a:t>Matematika pro 9. ročník základní školy: 3. díl.</a:t>
            </a:r>
            <a:r>
              <a:rPr lang="cs-CZ" dirty="0" smtClean="0">
                <a:solidFill>
                  <a:prstClr val="black"/>
                </a:solidFill>
                <a:latin typeface="Calibri"/>
              </a:rPr>
              <a:t> 1.vydání. Praha: </a:t>
            </a:r>
            <a:r>
              <a:rPr lang="cs-CZ" dirty="0" err="1" smtClean="0">
                <a:solidFill>
                  <a:prstClr val="black"/>
                </a:solidFill>
                <a:latin typeface="Calibri"/>
              </a:rPr>
              <a:t>Prometheus</a:t>
            </a:r>
            <a:r>
              <a:rPr lang="cs-CZ" dirty="0" smtClean="0">
                <a:solidFill>
                  <a:prstClr val="black"/>
                </a:solidFill>
                <a:latin typeface="Calibri"/>
              </a:rPr>
              <a:t>, 2001. 80 s. ISBN 80 -7196 – 212 -0</a:t>
            </a:r>
          </a:p>
          <a:p>
            <a:endParaRPr lang="cs-CZ" dirty="0"/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126</TotalTime>
  <Words>150</Words>
  <Application>Microsoft Office PowerPoint</Application>
  <PresentationFormat>Předvádění na obrazovce (4:3)</PresentationFormat>
  <Paragraphs>28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Tok</vt:lpstr>
      <vt:lpstr>Prezentace aplikace PowerPoint</vt:lpstr>
      <vt:lpstr>Anotace </vt:lpstr>
      <vt:lpstr>Objem kužele</vt:lpstr>
      <vt:lpstr>Objem kužele</vt:lpstr>
      <vt:lpstr>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 Štěrbová; Kristýna Krupková</dc:creator>
  <cp:lastModifiedBy>Radouš Hynek </cp:lastModifiedBy>
  <cp:revision>24</cp:revision>
  <dcterms:created xsi:type="dcterms:W3CDTF">2011-06-20T10:40:08Z</dcterms:created>
  <dcterms:modified xsi:type="dcterms:W3CDTF">2012-05-14T12:22:40Z</dcterms:modified>
</cp:coreProperties>
</file>