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974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400" baseline="0" dirty="0" smtClean="0"/>
            <a:t>VY_32_INOVACE_16_Matematika pro 9. ročník_Objem koule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400" dirty="0" smtClean="0"/>
            <a:t>ZŠ Týnec nad Labem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400" dirty="0" smtClean="0"/>
            <a:t>AUTOR: Mgr. Lenka Štěrbová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400" dirty="0" smtClean="0"/>
            <a:t>Téma:  Objem koule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400" b="0" dirty="0" smtClean="0"/>
            <a:t>CZ.1.07/1.4.00/21.1921</a:t>
          </a:r>
          <a:endParaRPr lang="cs-CZ" sz="14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770E385-6135-4602-8C7B-0640F85976D2}">
      <dgm:prSet custT="1"/>
      <dgm:spPr/>
      <dgm:t>
        <a:bodyPr/>
        <a:lstStyle/>
        <a:p>
          <a:pPr algn="ctr" rtl="0"/>
          <a:r>
            <a:rPr lang="cs-CZ" sz="1400" dirty="0" smtClean="0"/>
            <a:t>Vytvořeno: leden 2012</a:t>
          </a:r>
          <a:endParaRPr lang="cs-CZ" sz="1400" dirty="0"/>
        </a:p>
      </dgm:t>
    </dgm:pt>
    <dgm:pt modelId="{08C85683-C304-47FC-9082-04CDB85FB613}" type="parTrans" cxnId="{E5825F9C-E162-4EB1-865C-CD6B9C25470B}">
      <dgm:prSet/>
      <dgm:spPr/>
    </dgm:pt>
    <dgm:pt modelId="{73D55B23-A7C4-425A-AF9E-58CAD6173FD4}" type="sibTrans" cxnId="{E5825F9C-E162-4EB1-865C-CD6B9C25470B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88D8BC2-8518-4F25-898B-E7FA4ECFCEC7}" type="pres">
      <dgm:prSet presAssocID="{7770E385-6135-4602-8C7B-0640F85976D2}" presName="vertSpace6" presStyleLbl="node1" presStyleIdx="4" presStyleCnt="6"/>
      <dgm:spPr/>
    </dgm:pt>
    <dgm:pt modelId="{0E197F7C-9D83-4981-97DC-C5E1B6CFCEE8}" type="pres">
      <dgm:prSet presAssocID="{7770E385-6135-4602-8C7B-0640F85976D2}" presName="circle6" presStyleLbl="node1" presStyleIdx="5" presStyleCnt="6"/>
      <dgm:spPr/>
    </dgm:pt>
    <dgm:pt modelId="{645B7E43-F6F0-4B9C-AACF-D72E618E8EA0}" type="pres">
      <dgm:prSet presAssocID="{7770E385-6135-4602-8C7B-0640F85976D2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FFD5C2-F403-4529-9D4A-071C0319A18A}" type="pres">
      <dgm:prSet presAssocID="{7770E385-6135-4602-8C7B-0640F85976D2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5825F9C-E162-4EB1-865C-CD6B9C25470B}" srcId="{757F3AB3-0718-4624-B441-E567A8F0AB56}" destId="{7770E385-6135-4602-8C7B-0640F85976D2}" srcOrd="5" destOrd="0" parTransId="{08C85683-C304-47FC-9082-04CDB85FB613}" sibTransId="{73D55B23-A7C4-425A-AF9E-58CAD6173FD4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2001B6ED-AF4A-4D63-B67F-C5C1A20B58DF}" type="presOf" srcId="{7770E385-6135-4602-8C7B-0640F85976D2}" destId="{69FFD5C2-F403-4529-9D4A-071C0319A18A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088408C-038C-4E81-A744-35D44F1605C1}" type="presOf" srcId="{7770E385-6135-4602-8C7B-0640F85976D2}" destId="{645B7E43-F6F0-4B9C-AACF-D72E618E8EA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B7AEA71F-E2D7-47E0-831D-7527073E40F2}" type="presParOf" srcId="{333A1088-737F-45CB-B68E-254E46348037}" destId="{988D8BC2-8518-4F25-898B-E7FA4ECFCEC7}" srcOrd="15" destOrd="0" presId="urn:microsoft.com/office/officeart/2005/8/layout/target3"/>
    <dgm:cxn modelId="{5C5EDFB4-3279-45BC-AF77-249F53D35FC4}" type="presParOf" srcId="{333A1088-737F-45CB-B68E-254E46348037}" destId="{0E197F7C-9D83-4981-97DC-C5E1B6CFCEE8}" srcOrd="16" destOrd="0" presId="urn:microsoft.com/office/officeart/2005/8/layout/target3"/>
    <dgm:cxn modelId="{852AAFA4-6F3B-4A6C-9F9B-477EA74314CE}" type="presParOf" srcId="{333A1088-737F-45CB-B68E-254E46348037}" destId="{645B7E43-F6F0-4B9C-AACF-D72E618E8EA0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B1FCA8EF-FD6C-4ABA-ABDA-9D6C11403E90}" type="presParOf" srcId="{333A1088-737F-45CB-B68E-254E46348037}" destId="{69FFD5C2-F403-4529-9D4A-071C0319A18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08312" cy="28083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91417" y="0"/>
          <a:ext cx="5220579" cy="28083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391417" y="0"/>
        <a:ext cx="5220579" cy="351039"/>
      </dsp:txXfrm>
    </dsp:sp>
    <dsp:sp modelId="{A52A0455-90FF-4808-ABD0-F02540D31D5A}">
      <dsp:nvSpPr>
        <dsp:cNvPr id="0" name=""/>
        <dsp:cNvSpPr/>
      </dsp:nvSpPr>
      <dsp:spPr>
        <a:xfrm>
          <a:off x="245727" y="351039"/>
          <a:ext cx="2316856" cy="231685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404156" y="351039"/>
          <a:ext cx="5220579" cy="23168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Lenka Štěrbová</a:t>
          </a:r>
          <a:endParaRPr lang="cs-CZ" sz="1400" kern="1200" dirty="0"/>
        </a:p>
      </dsp:txBody>
      <dsp:txXfrm>
        <a:off x="1404156" y="351039"/>
        <a:ext cx="5220579" cy="351039"/>
      </dsp:txXfrm>
    </dsp:sp>
    <dsp:sp modelId="{313FC574-E1CD-4FB4-B054-0B805CE0447D}">
      <dsp:nvSpPr>
        <dsp:cNvPr id="0" name=""/>
        <dsp:cNvSpPr/>
      </dsp:nvSpPr>
      <dsp:spPr>
        <a:xfrm>
          <a:off x="491455" y="702079"/>
          <a:ext cx="1825400" cy="1825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404156" y="702079"/>
          <a:ext cx="5220579" cy="182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VY_32_INOVACE_16_Matematika pro 9. ročník_Objem koule</a:t>
          </a:r>
          <a:endParaRPr lang="cs-CZ" sz="1400" kern="1200" dirty="0"/>
        </a:p>
      </dsp:txBody>
      <dsp:txXfrm>
        <a:off x="1404156" y="702079"/>
        <a:ext cx="5220579" cy="351037"/>
      </dsp:txXfrm>
    </dsp:sp>
    <dsp:sp modelId="{FFC9F71D-1B4F-4AD9-A4A6-86ADEFC8AF5C}">
      <dsp:nvSpPr>
        <dsp:cNvPr id="0" name=""/>
        <dsp:cNvSpPr/>
      </dsp:nvSpPr>
      <dsp:spPr>
        <a:xfrm>
          <a:off x="737181" y="1053117"/>
          <a:ext cx="1333948" cy="13339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404156" y="1053117"/>
          <a:ext cx="5220579" cy="13339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 Objem koule</a:t>
          </a:r>
          <a:endParaRPr lang="cs-CZ" sz="1400" kern="1200" dirty="0"/>
        </a:p>
      </dsp:txBody>
      <dsp:txXfrm>
        <a:off x="1404156" y="1053117"/>
        <a:ext cx="5220579" cy="351039"/>
      </dsp:txXfrm>
    </dsp:sp>
    <dsp:sp modelId="{EE85B701-7295-41C0-BA7A-34D3756A2AE6}">
      <dsp:nvSpPr>
        <dsp:cNvPr id="0" name=""/>
        <dsp:cNvSpPr/>
      </dsp:nvSpPr>
      <dsp:spPr>
        <a:xfrm>
          <a:off x="982909" y="1404156"/>
          <a:ext cx="842492" cy="8424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404156" y="1404156"/>
          <a:ext cx="5220579" cy="8424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0" kern="1200" dirty="0" smtClean="0"/>
            <a:t>CZ.1.07/1.4.00/21.1921</a:t>
          </a:r>
          <a:endParaRPr lang="cs-CZ" sz="1400" kern="1200" dirty="0"/>
        </a:p>
      </dsp:txBody>
      <dsp:txXfrm>
        <a:off x="1404156" y="1404156"/>
        <a:ext cx="5220579" cy="351039"/>
      </dsp:txXfrm>
    </dsp:sp>
    <dsp:sp modelId="{0E197F7C-9D83-4981-97DC-C5E1B6CFCEE8}">
      <dsp:nvSpPr>
        <dsp:cNvPr id="0" name=""/>
        <dsp:cNvSpPr/>
      </dsp:nvSpPr>
      <dsp:spPr>
        <a:xfrm>
          <a:off x="1228637" y="1755196"/>
          <a:ext cx="351037" cy="35103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45B7E43-F6F0-4B9C-AACF-D72E618E8EA0}">
      <dsp:nvSpPr>
        <dsp:cNvPr id="0" name=""/>
        <dsp:cNvSpPr/>
      </dsp:nvSpPr>
      <dsp:spPr>
        <a:xfrm>
          <a:off x="1404156" y="1755196"/>
          <a:ext cx="5220579" cy="3510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leden 2012</a:t>
          </a:r>
          <a:endParaRPr lang="cs-CZ" sz="1400" kern="1200" dirty="0"/>
        </a:p>
      </dsp:txBody>
      <dsp:txXfrm>
        <a:off x="1404156" y="1755196"/>
        <a:ext cx="5220579" cy="351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14.5.2012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2595480"/>
              </p:ext>
            </p:extLst>
          </p:nvPr>
        </p:nvGraphicFramePr>
        <p:xfrm>
          <a:off x="2339752" y="908720"/>
          <a:ext cx="662473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Prezentace je určena žákům 9. ročníku ZŠ a je vhodná pro interaktivní tabuli.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Slouží pro názorný výklad objemu koule. </a:t>
            </a:r>
          </a:p>
          <a:p>
            <a:pPr marL="0" indent="0">
              <a:spcBef>
                <a:spcPts val="0"/>
              </a:spcBef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koule</a:t>
            </a:r>
            <a:endParaRPr lang="cs-CZ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708920"/>
            <a:ext cx="2445044" cy="2306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284984"/>
            <a:ext cx="2555457" cy="1366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Objem koule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2000" dirty="0" smtClean="0">
                    <a:latin typeface="Calibri" pitchFamily="34" charset="0"/>
                    <a:cs typeface="Calibri" pitchFamily="34" charset="0"/>
                  </a:rPr>
                  <a:t>Vypočítej objem koule o průměru 14 m.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Calibri" pitchFamily="34" charset="0"/>
                  <a:cs typeface="Calibri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dirty="0" smtClean="0">
                    <a:latin typeface="Calibri" pitchFamily="34" charset="0"/>
                    <a:cs typeface="Calibri" pitchFamily="34" charset="0"/>
                  </a:rPr>
                  <a:t>d = 14 m </a:t>
                </a:r>
                <a:r>
                  <a:rPr lang="cs-CZ" sz="18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 r = 7 m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u="sng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V = ? m</a:t>
                </a:r>
                <a:r>
                  <a:rPr lang="cs-CZ" sz="1800" u="sng" baseline="300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3</a:t>
                </a:r>
                <a:r>
                  <a:rPr lang="cs-CZ" sz="1800" u="sng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Calibri" pitchFamily="34" charset="0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dirty="0">
                            <a:latin typeface="+mj-lt"/>
                          </a:rPr>
                        </m:ctrlPr>
                      </m:fPr>
                      <m:num>
                        <m:r>
                          <a:rPr lang="cs-CZ" sz="1800" b="0" i="1" dirty="0" smtClean="0">
                            <a:latin typeface="+mj-lt"/>
                          </a:rPr>
                          <m:t>4</m:t>
                        </m:r>
                      </m:num>
                      <m:den>
                        <m:r>
                          <a:rPr lang="cs-CZ" sz="1800" i="1" dirty="0">
                            <a:latin typeface="+mj-lt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 π r</a:t>
                </a:r>
                <a:r>
                  <a:rPr lang="cs-CZ" sz="1800" baseline="300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3</a:t>
                </a:r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 </a:t>
                </a:r>
                <a:endParaRPr lang="cs-CZ" sz="1800" dirty="0" smtClean="0">
                  <a:latin typeface="+mj-lt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+mj-lt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dirty="0">
                            <a:latin typeface="+mj-lt"/>
                          </a:rPr>
                        </m:ctrlPr>
                      </m:fPr>
                      <m:num>
                        <m:r>
                          <a:rPr lang="cs-CZ" sz="1800" i="1" dirty="0">
                            <a:latin typeface="+mj-lt"/>
                          </a:rPr>
                          <m:t>4</m:t>
                        </m:r>
                      </m:num>
                      <m:den>
                        <m:r>
                          <a:rPr lang="cs-CZ" sz="1800" i="1" dirty="0">
                            <a:latin typeface="+mj-lt"/>
                          </a:rPr>
                          <m:t>3</m:t>
                        </m:r>
                      </m:den>
                    </m:f>
                    <m:r>
                      <a:rPr lang="cs-CZ" sz="1800" i="1" dirty="0">
                        <a:latin typeface="+mj-lt"/>
                      </a:rPr>
                      <m:t> </m:t>
                    </m:r>
                  </m:oMath>
                </a14:m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 </a:t>
                </a:r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. 3,14 . 7</a:t>
                </a:r>
                <a:r>
                  <a:rPr lang="cs-CZ" sz="1800" baseline="300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3</a:t>
                </a:r>
                <a:r>
                  <a:rPr lang="cs-CZ" sz="1800" dirty="0" smtClean="0">
                    <a:latin typeface="+mj-lt"/>
                    <a:cs typeface="Calibri" pitchFamily="34" charset="0"/>
                    <a:sym typeface="Wingdings" pitchFamily="2" charset="2"/>
                  </a:rPr>
                  <a:t> </a:t>
                </a:r>
                <a:endParaRPr lang="cs-CZ" sz="1800" dirty="0" smtClean="0">
                  <a:latin typeface="+mj-lt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+mj-lt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u="dbl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V = 1436,026 m</a:t>
                </a:r>
                <a:r>
                  <a:rPr lang="cs-CZ" sz="1800" u="dbl" baseline="300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3</a:t>
                </a:r>
                <a:r>
                  <a:rPr lang="cs-CZ" sz="1800" u="dbl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 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Calibri" pitchFamily="34" charset="0"/>
                  <a:cs typeface="Calibri" pitchFamily="34" charset="0"/>
                  <a:sym typeface="Wingdings" pitchFamily="2" charset="2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cs-CZ" sz="18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Objem koule je 1436,026 m</a:t>
                </a:r>
                <a:r>
                  <a:rPr lang="cs-CZ" sz="1800" baseline="300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3</a:t>
                </a:r>
                <a:r>
                  <a:rPr lang="cs-CZ" sz="1800" dirty="0" smtClean="0">
                    <a:latin typeface="Calibri" pitchFamily="34" charset="0"/>
                    <a:cs typeface="Calibri" pitchFamily="34" charset="0"/>
                    <a:sym typeface="Wingdings" pitchFamily="2" charset="2"/>
                  </a:rPr>
                  <a:t> . </a:t>
                </a:r>
                <a:endParaRPr lang="cs-CZ" sz="1800" dirty="0" smtClean="0">
                  <a:latin typeface="Calibri" pitchFamily="34" charset="0"/>
                  <a:cs typeface="Calibri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 smtClean="0">
                  <a:latin typeface="Calibri" pitchFamily="34" charset="0"/>
                  <a:cs typeface="Calibri" pitchFamily="34" charset="0"/>
                </a:endParaRPr>
              </a:p>
              <a:p>
                <a:pPr marL="0" indent="0">
                  <a:spcBef>
                    <a:spcPts val="0"/>
                  </a:spcBef>
                  <a:buNone/>
                </a:pPr>
                <a:endParaRPr lang="cs-CZ" sz="1800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6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lvl="0">
              <a:buClr>
                <a:srgbClr val="0BD0D9"/>
              </a:buClr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Odvárko,Oldřich; Kadleček, Jiří. </a:t>
            </a:r>
            <a:r>
              <a:rPr lang="cs-CZ" i="1" dirty="0" smtClean="0">
                <a:solidFill>
                  <a:prstClr val="black"/>
                </a:solidFill>
                <a:latin typeface="Calibri"/>
              </a:rPr>
              <a:t>Matematika pro 9. ročník základní školy: 3. díl.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 1.vydání. Praha: </a:t>
            </a:r>
            <a:r>
              <a:rPr lang="cs-CZ" dirty="0" err="1" smtClean="0">
                <a:solidFill>
                  <a:prstClr val="black"/>
                </a:solidFill>
                <a:latin typeface="Calibri"/>
              </a:rPr>
              <a:t>Prometheus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, 2001. 80 s. ISBN 80 -7196 – 212 -0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136</TotalTime>
  <Words>141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Tok</vt:lpstr>
      <vt:lpstr>Prezentace aplikace PowerPoint</vt:lpstr>
      <vt:lpstr>Anotace </vt:lpstr>
      <vt:lpstr>Objem koule</vt:lpstr>
      <vt:lpstr>Objem koule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Štěrbová; Kristýna Krupková</dc:creator>
  <cp:lastModifiedBy>Radouš Hynek </cp:lastModifiedBy>
  <cp:revision>30</cp:revision>
  <dcterms:created xsi:type="dcterms:W3CDTF">2011-06-20T10:40:08Z</dcterms:created>
  <dcterms:modified xsi:type="dcterms:W3CDTF">2012-05-14T12:23:42Z</dcterms:modified>
</cp:coreProperties>
</file>