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300" baseline="0" dirty="0" smtClean="0"/>
            <a:t>VY_32_INOVACE_03_NÁSOBENÍ A </a:t>
          </a:r>
          <a:r>
            <a:rPr lang="cs-CZ" sz="1300" baseline="0" dirty="0" smtClean="0"/>
            <a:t>DĚLENÍ_NÁSOBENÍ DVĚMA II.</a:t>
          </a:r>
          <a:endParaRPr lang="cs-CZ" sz="13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Násobení dvěma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A98D0F7-D9EC-4BB1-9074-761487ADB607}">
      <dgm:prSet custT="1"/>
      <dgm:spPr/>
      <dgm:t>
        <a:bodyPr/>
        <a:lstStyle/>
        <a:p>
          <a:pPr algn="l"/>
          <a:r>
            <a:rPr lang="cs-CZ" sz="2000" dirty="0" smtClean="0"/>
            <a:t>Vytvořeno: únor 2012</a:t>
          </a:r>
          <a:endParaRPr lang="cs-CZ" sz="2000" dirty="0"/>
        </a:p>
      </dgm:t>
    </dgm:pt>
    <dgm:pt modelId="{140124A5-CAFD-443D-8942-974B25D14C39}" type="parTrans" cxnId="{10BCAD9C-B2D8-4221-8591-9E664BF2B370}">
      <dgm:prSet/>
      <dgm:spPr/>
      <dgm:t>
        <a:bodyPr/>
        <a:lstStyle/>
        <a:p>
          <a:endParaRPr lang="cs-CZ"/>
        </a:p>
      </dgm:t>
    </dgm:pt>
    <dgm:pt modelId="{36E2B025-850B-493C-B73F-524124D41193}" type="sibTrans" cxnId="{10BCAD9C-B2D8-4221-8591-9E664BF2B37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EDEDFB1-8FE7-48E3-942B-98EE38D1D5A0}" type="pres">
      <dgm:prSet presAssocID="{CA98D0F7-D9EC-4BB1-9074-761487ADB607}" presName="vertSpace5" presStyleLbl="node1" presStyleIdx="3" presStyleCnt="6"/>
      <dgm:spPr/>
    </dgm:pt>
    <dgm:pt modelId="{D2DB17AE-537D-4426-B709-A689EC196783}" type="pres">
      <dgm:prSet presAssocID="{CA98D0F7-D9EC-4BB1-9074-761487ADB607}" presName="circle5" presStyleLbl="node1" presStyleIdx="4" presStyleCnt="6"/>
      <dgm:spPr/>
    </dgm:pt>
    <dgm:pt modelId="{F44F236B-7C6D-4172-9C94-D68DB531BDD8}" type="pres">
      <dgm:prSet presAssocID="{CA98D0F7-D9EC-4BB1-9074-761487ADB607}" presName="rect5" presStyleLbl="alignAcc1" presStyleIdx="4" presStyleCnt="6"/>
      <dgm:spPr/>
      <dgm:t>
        <a:bodyPr/>
        <a:lstStyle/>
        <a:p>
          <a:endParaRPr lang="cs-CZ"/>
        </a:p>
      </dgm:t>
    </dgm:pt>
    <dgm:pt modelId="{C3196F9A-3A8B-447A-89B5-4D2DFA9BD86A}" type="pres">
      <dgm:prSet presAssocID="{4C35D32F-0EAB-4CD7-82EE-45574DC2A586}" presName="vertSpace6" presStyleLbl="node1" presStyleIdx="4" presStyleCnt="6"/>
      <dgm:spPr/>
    </dgm:pt>
    <dgm:pt modelId="{BF7D1554-9A91-4757-9FBA-8B9CC26580B0}" type="pres">
      <dgm:prSet presAssocID="{4C35D32F-0EAB-4CD7-82EE-45574DC2A586}" presName="circle6" presStyleLbl="node1" presStyleIdx="5" presStyleCnt="6"/>
      <dgm:spPr/>
    </dgm:pt>
    <dgm:pt modelId="{5633A9A9-DA8D-4014-9E0D-E457DF285C3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3B7CE1-533B-491B-AD77-E6A104BE65E8}" type="pres">
      <dgm:prSet presAssocID="{CA98D0F7-D9EC-4BB1-9074-761487ADB60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71D82A-DF6B-4442-97E5-07D7E8D83CC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0BCAD9C-B2D8-4221-8591-9E664BF2B370}" srcId="{757F3AB3-0718-4624-B441-E567A8F0AB56}" destId="{CA98D0F7-D9EC-4BB1-9074-761487ADB607}" srcOrd="4" destOrd="0" parTransId="{140124A5-CAFD-443D-8942-974B25D14C39}" sibTransId="{36E2B025-850B-493C-B73F-524124D41193}"/>
    <dgm:cxn modelId="{64F412B2-D9F9-4195-9433-9921F17796C4}" type="presOf" srcId="{4C35D32F-0EAB-4CD7-82EE-45574DC2A586}" destId="{5633A9A9-DA8D-4014-9E0D-E457DF285C3F}" srcOrd="0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639D8ADC-C183-49E0-A88D-3434ECF828D3}" type="presOf" srcId="{CA98D0F7-D9EC-4BB1-9074-761487ADB607}" destId="{CE3B7CE1-533B-491B-AD77-E6A104BE65E8}" srcOrd="1" destOrd="0" presId="urn:microsoft.com/office/officeart/2005/8/layout/target3"/>
    <dgm:cxn modelId="{D5E5CED0-C7AE-4696-8E40-889572581AE2}" type="presOf" srcId="{CA98D0F7-D9EC-4BB1-9074-761487ADB607}" destId="{F44F236B-7C6D-4172-9C94-D68DB531BDD8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32A461-19DB-4582-8D16-052CDA0BCB26}" type="presOf" srcId="{4C35D32F-0EAB-4CD7-82EE-45574DC2A586}" destId="{4871D82A-DF6B-4442-97E5-07D7E8D83CC2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6E1DA655-226E-4659-A58D-C54C212E8C01}" type="presParOf" srcId="{333A1088-737F-45CB-B68E-254E46348037}" destId="{BEDEDFB1-8FE7-48E3-942B-98EE38D1D5A0}" srcOrd="12" destOrd="0" presId="urn:microsoft.com/office/officeart/2005/8/layout/target3"/>
    <dgm:cxn modelId="{BD0BE0FC-1AF3-4762-9D89-100560ABB8A7}" type="presParOf" srcId="{333A1088-737F-45CB-B68E-254E46348037}" destId="{D2DB17AE-537D-4426-B709-A689EC196783}" srcOrd="13" destOrd="0" presId="urn:microsoft.com/office/officeart/2005/8/layout/target3"/>
    <dgm:cxn modelId="{22A64E7D-195F-4BA3-B549-661C1DBA9852}" type="presParOf" srcId="{333A1088-737F-45CB-B68E-254E46348037}" destId="{F44F236B-7C6D-4172-9C94-D68DB531BDD8}" srcOrd="14" destOrd="0" presId="urn:microsoft.com/office/officeart/2005/8/layout/target3"/>
    <dgm:cxn modelId="{21C82F37-8D28-480B-9170-50CABD793737}" type="presParOf" srcId="{333A1088-737F-45CB-B68E-254E46348037}" destId="{C3196F9A-3A8B-447A-89B5-4D2DFA9BD86A}" srcOrd="15" destOrd="0" presId="urn:microsoft.com/office/officeart/2005/8/layout/target3"/>
    <dgm:cxn modelId="{161A37B8-281D-47F4-A14B-7274C15C3B09}" type="presParOf" srcId="{333A1088-737F-45CB-B68E-254E46348037}" destId="{BF7D1554-9A91-4757-9FBA-8B9CC26580B0}" srcOrd="16" destOrd="0" presId="urn:microsoft.com/office/officeart/2005/8/layout/target3"/>
    <dgm:cxn modelId="{CA179051-2C87-4079-B46E-32391E04A904}" type="presParOf" srcId="{333A1088-737F-45CB-B68E-254E46348037}" destId="{5633A9A9-DA8D-4014-9E0D-E457DF285C3F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78BA5F57-BD12-4913-A358-12A8E533B2DC}" type="presParOf" srcId="{333A1088-737F-45CB-B68E-254E46348037}" destId="{CE3B7CE1-533B-491B-AD77-E6A104BE65E8}" srcOrd="22" destOrd="0" presId="urn:microsoft.com/office/officeart/2005/8/layout/target3"/>
    <dgm:cxn modelId="{D5CCBC2A-3C57-4D3D-B094-67DC0200F70A}" type="presParOf" srcId="{333A1088-737F-45CB-B68E-254E46348037}" destId="{4871D82A-DF6B-4442-97E5-07D7E8D83CC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baseline="0" dirty="0" smtClean="0"/>
            <a:t>VY_32_INOVACE_03_NÁSOBENÍ A </a:t>
          </a:r>
          <a:r>
            <a:rPr lang="cs-CZ" sz="1300" kern="1200" baseline="0" dirty="0" smtClean="0"/>
            <a:t>DĚLENÍ_NÁSOBENÍ DVĚMA II.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Násobení dvěma 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D2DB17AE-537D-4426-B709-A689EC196783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44F236B-7C6D-4172-9C94-D68DB531BDD8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únor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BF7D1554-9A91-4757-9FBA-8B9CC26580B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33A9A9-DA8D-4014-9E0D-E457DF285C3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5F7D72A-1AA0-48AE-AD43-6E15F3322BC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4BCE13-5DB4-4D86-92F4-533050163C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648556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názorný výklad </a:t>
            </a:r>
            <a:r>
              <a:rPr lang="cs-CZ" smtClean="0"/>
              <a:t>a procvičení </a:t>
            </a:r>
            <a:r>
              <a:rPr lang="cs-CZ" dirty="0" smtClean="0"/>
              <a:t>probírané látky.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ásobení </a:t>
            </a:r>
            <a:r>
              <a:rPr lang="cs-CZ" dirty="0" smtClean="0"/>
              <a:t>dvěma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Katka má 6 mašlí. Petra má 2 krát více mašlí než Katka. Kolik mašlí má Petra?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ZVĚTŠÍME DVAKRÁT, JESTLIŽE JE VYNÁSOBÍME DVĚMA.</a:t>
            </a:r>
            <a:endParaRPr lang="cs-CZ" sz="36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Katka …….. 6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Petra ……… dvakrát více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6 . 2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12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Petra má 12 mašlí.</a:t>
            </a:r>
          </a:p>
        </p:txBody>
      </p:sp>
      <p:pic>
        <p:nvPicPr>
          <p:cNvPr id="1026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988840"/>
            <a:ext cx="624105" cy="470789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624105" cy="470789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988840"/>
            <a:ext cx="624105" cy="470789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988840"/>
            <a:ext cx="624105" cy="470789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988840"/>
            <a:ext cx="624105" cy="470789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988840"/>
            <a:ext cx="624105" cy="470789"/>
          </a:xfrm>
          <a:prstGeom prst="rect">
            <a:avLst/>
          </a:prstGeom>
          <a:noFill/>
        </p:spPr>
      </p:pic>
      <p:pic>
        <p:nvPicPr>
          <p:cNvPr id="10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356992"/>
            <a:ext cx="624105" cy="470789"/>
          </a:xfrm>
          <a:prstGeom prst="rect">
            <a:avLst/>
          </a:prstGeom>
          <a:noFill/>
        </p:spPr>
      </p:pic>
      <p:pic>
        <p:nvPicPr>
          <p:cNvPr id="11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852936"/>
            <a:ext cx="624105" cy="470789"/>
          </a:xfrm>
          <a:prstGeom prst="rect">
            <a:avLst/>
          </a:prstGeom>
          <a:noFill/>
        </p:spPr>
      </p:pic>
      <p:pic>
        <p:nvPicPr>
          <p:cNvPr id="12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356992"/>
            <a:ext cx="624105" cy="470789"/>
          </a:xfrm>
          <a:prstGeom prst="rect">
            <a:avLst/>
          </a:prstGeom>
          <a:noFill/>
        </p:spPr>
      </p:pic>
      <p:pic>
        <p:nvPicPr>
          <p:cNvPr id="13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852936"/>
            <a:ext cx="624105" cy="470789"/>
          </a:xfrm>
          <a:prstGeom prst="rect">
            <a:avLst/>
          </a:prstGeom>
          <a:noFill/>
        </p:spPr>
      </p:pic>
      <p:pic>
        <p:nvPicPr>
          <p:cNvPr id="14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356992"/>
            <a:ext cx="624105" cy="470789"/>
          </a:xfrm>
          <a:prstGeom prst="rect">
            <a:avLst/>
          </a:prstGeom>
          <a:noFill/>
        </p:spPr>
      </p:pic>
      <p:pic>
        <p:nvPicPr>
          <p:cNvPr id="15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852936"/>
            <a:ext cx="624105" cy="470789"/>
          </a:xfrm>
          <a:prstGeom prst="rect">
            <a:avLst/>
          </a:prstGeom>
          <a:noFill/>
        </p:spPr>
      </p:pic>
      <p:pic>
        <p:nvPicPr>
          <p:cNvPr id="16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356992"/>
            <a:ext cx="624105" cy="470789"/>
          </a:xfrm>
          <a:prstGeom prst="rect">
            <a:avLst/>
          </a:prstGeom>
          <a:noFill/>
        </p:spPr>
      </p:pic>
      <p:pic>
        <p:nvPicPr>
          <p:cNvPr id="17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852936"/>
            <a:ext cx="624105" cy="470789"/>
          </a:xfrm>
          <a:prstGeom prst="rect">
            <a:avLst/>
          </a:prstGeom>
          <a:noFill/>
        </p:spPr>
      </p:pic>
      <p:pic>
        <p:nvPicPr>
          <p:cNvPr id="18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56992"/>
            <a:ext cx="624105" cy="470789"/>
          </a:xfrm>
          <a:prstGeom prst="rect">
            <a:avLst/>
          </a:prstGeom>
          <a:noFill/>
        </p:spPr>
      </p:pic>
      <p:pic>
        <p:nvPicPr>
          <p:cNvPr id="19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852936"/>
            <a:ext cx="624105" cy="470789"/>
          </a:xfrm>
          <a:prstGeom prst="rect">
            <a:avLst/>
          </a:prstGeom>
          <a:noFill/>
        </p:spPr>
      </p:pic>
      <p:pic>
        <p:nvPicPr>
          <p:cNvPr id="20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356992"/>
            <a:ext cx="624105" cy="470789"/>
          </a:xfrm>
          <a:prstGeom prst="rect">
            <a:avLst/>
          </a:prstGeom>
          <a:noFill/>
        </p:spPr>
      </p:pic>
      <p:pic>
        <p:nvPicPr>
          <p:cNvPr id="21" name="Picture 2" descr="C:\Users\Marcela\AppData\Local\Microsoft\Windows\Temporary Internet Files\Content.IE5\L9NQ16BA\MC9003080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852936"/>
            <a:ext cx="624105" cy="47078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Jedna žvýkačka stojí 2 koruny.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Kolik stojí 7, 3, 5, 8, 2, 9, 10 žvýkaček?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7 žvýkaček ……….    2 . 7 = 14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 žvýkačky ……….   2 . 3 = 6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5 žvýkaček ………..  2 . 5 = 10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8 žvýkaček ………..  2 . 8 = 16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 žvýkačky ………..  2 . 2 = 4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9 žvýkaček ………... 2 . 9 = 18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10 6výkaček ……….. 2 . 10 = 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636912"/>
            <a:ext cx="1878712" cy="432048"/>
          </a:xfrm>
          <a:prstGeom prst="rect">
            <a:avLst/>
          </a:prstGeom>
          <a:noFill/>
        </p:spPr>
      </p:pic>
      <p:pic>
        <p:nvPicPr>
          <p:cNvPr id="11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140968"/>
            <a:ext cx="1878712" cy="432048"/>
          </a:xfrm>
          <a:prstGeom prst="rect">
            <a:avLst/>
          </a:prstGeom>
          <a:noFill/>
        </p:spPr>
      </p:pic>
      <p:pic>
        <p:nvPicPr>
          <p:cNvPr id="12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645024"/>
            <a:ext cx="1878712" cy="432048"/>
          </a:xfrm>
          <a:prstGeom prst="rect">
            <a:avLst/>
          </a:prstGeom>
          <a:noFill/>
        </p:spPr>
      </p:pic>
      <p:pic>
        <p:nvPicPr>
          <p:cNvPr id="14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149080"/>
            <a:ext cx="1878712" cy="432048"/>
          </a:xfrm>
          <a:prstGeom prst="rect">
            <a:avLst/>
          </a:prstGeom>
          <a:noFill/>
        </p:spPr>
      </p:pic>
      <p:pic>
        <p:nvPicPr>
          <p:cNvPr id="15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653136"/>
            <a:ext cx="1878712" cy="432048"/>
          </a:xfrm>
          <a:prstGeom prst="rect">
            <a:avLst/>
          </a:prstGeom>
          <a:noFill/>
        </p:spPr>
      </p:pic>
      <p:pic>
        <p:nvPicPr>
          <p:cNvPr id="16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157192"/>
            <a:ext cx="1878712" cy="432048"/>
          </a:xfrm>
          <a:prstGeom prst="rect">
            <a:avLst/>
          </a:prstGeom>
          <a:noFill/>
        </p:spPr>
      </p:pic>
      <p:pic>
        <p:nvPicPr>
          <p:cNvPr id="17" name="Picture 2" descr="C:\Users\Marcela\AppData\Local\Microsoft\Windows\Temporary Internet Files\Content.IE5\L9NQ16BA\MP9004023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661248"/>
            <a:ext cx="1878712" cy="432048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2EOZRNWK\MC9002159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412776"/>
            <a:ext cx="1749078" cy="104669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86586E-6 L 0.24375 -0.005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Babička má 8 slepic. Teta Růža jich má 2 krát více než babička. Kolik slepic má teta Růže?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babička ……… 8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teta ………....... 2 krát více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vypočítej:             2 . 8 = 16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napiš odpověď:  Teta Růža má 16 slepic.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Marcela\AppData\Local\Microsoft\Windows\Temporary Internet Files\Content.IE5\2EOZRNWK\MC900197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132856"/>
            <a:ext cx="4301544" cy="381017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12581E-6 L 0.48524 0.410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83</TotalTime>
  <Words>249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Násobení dvěma</vt:lpstr>
      <vt:lpstr>Řešení: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23</cp:revision>
  <dcterms:created xsi:type="dcterms:W3CDTF">2011-07-25T12:30:24Z</dcterms:created>
  <dcterms:modified xsi:type="dcterms:W3CDTF">2012-05-07T11:41:02Z</dcterms:modified>
</cp:coreProperties>
</file>