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300" r:id="rId4"/>
    <p:sldId id="301" r:id="rId5"/>
    <p:sldId id="302" r:id="rId6"/>
    <p:sldId id="290" r:id="rId7"/>
    <p:sldId id="296" r:id="rId8"/>
    <p:sldId id="268" r:id="rId9"/>
    <p:sldId id="304" r:id="rId10"/>
    <p:sldId id="30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D0F0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14_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PŘEDLOŽKY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661" custScaleY="72247" custLinFactY="25299" custLinFactNeighborX="614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79461" y="0"/>
          <a:ext cx="4349752" cy="4349752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60353" y="435461"/>
          <a:ext cx="5245929" cy="11231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14_ ČESKÝ JAZYK  3</a:t>
          </a:r>
          <a:endParaRPr lang="cs-CZ" sz="2400" kern="1200" dirty="0"/>
        </a:p>
      </dsp:txBody>
      <dsp:txXfrm>
        <a:off x="1915179" y="490287"/>
        <a:ext cx="5136277" cy="1013467"/>
      </dsp:txXfrm>
    </dsp:sp>
    <dsp:sp modelId="{ED2230FF-1096-48BA-B691-CB70E3195D4E}">
      <dsp:nvSpPr>
        <dsp:cNvPr id="0" name=""/>
        <dsp:cNvSpPr/>
      </dsp:nvSpPr>
      <dsp:spPr>
        <a:xfrm>
          <a:off x="1931786" y="1698970"/>
          <a:ext cx="5103063" cy="11231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    Potštejn, okres Rychnov nad Kněžnou</a:t>
          </a:r>
          <a:endParaRPr lang="cs-CZ" sz="2400" kern="1200" dirty="0"/>
        </a:p>
      </dsp:txBody>
      <dsp:txXfrm>
        <a:off x="1986612" y="1753796"/>
        <a:ext cx="4993411" cy="1013467"/>
      </dsp:txXfrm>
    </dsp:sp>
    <dsp:sp modelId="{6E27EA9C-C67C-450A-8A3C-DF1F4862AEAB}">
      <dsp:nvSpPr>
        <dsp:cNvPr id="0" name=""/>
        <dsp:cNvSpPr/>
      </dsp:nvSpPr>
      <dsp:spPr>
        <a:xfrm>
          <a:off x="3714777" y="3387008"/>
          <a:ext cx="1884732" cy="8114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PŘEDLOŽKY</a:t>
          </a:r>
          <a:endParaRPr lang="cs-CZ" sz="2400" b="1" kern="1200" dirty="0"/>
        </a:p>
      </dsp:txBody>
      <dsp:txXfrm>
        <a:off x="3754387" y="3426618"/>
        <a:ext cx="1805512" cy="732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2000240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PŘEDLOŽKY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23.11.2011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slovní druhy, předložky, pádové otázky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Prohlubování znalostí o životě mloka.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určování některých slovních druhů, především předložek. Opakuje určování pádu podstatných jmen.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000892" y="357166"/>
            <a:ext cx="1714500" cy="2216150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428860" y="428604"/>
            <a:ext cx="3857652" cy="1500198"/>
          </a:xfrm>
          <a:prstGeom prst="cloudCallout">
            <a:avLst>
              <a:gd name="adj1" fmla="val 62843"/>
              <a:gd name="adj2" fmla="val 1701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Poznáte tyto slovní druhy?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1472" y="2214554"/>
            <a:ext cx="3000396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názvy osob, zvířat, věcí, dějů, vlastností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1472" y="3286124"/>
            <a:ext cx="3000396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zastupují 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1472" y="4286256"/>
            <a:ext cx="3000396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najdeme je před podstatným jménem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1472" y="5286388"/>
            <a:ext cx="3000396" cy="85725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vyjadřují, co osoby, zvířata dělají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5214942" y="4286256"/>
            <a:ext cx="3143272" cy="928694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367342" y="4438656"/>
            <a:ext cx="3143272" cy="928694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5519742" y="4591056"/>
            <a:ext cx="3143272" cy="928694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ZÁJMENA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5214942" y="4857760"/>
            <a:ext cx="3143272" cy="928694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PŘEDLOŽKY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Mlok je obojživelník. Část života žije ve vodě. Dospělec žije na suchu. Mlok má výrazné zbarvení se žlutými skvrnami. 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Žije v listnatých lesích u potůčků. Loví žížaly, hmyz a pavouky. 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Mloci přezimují  pohromadě 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 </a:t>
            </a:r>
            <a:r>
              <a:rPr lang="cs-CZ" sz="3600" b="1" dirty="0" smtClean="0">
                <a:solidFill>
                  <a:schemeClr val="tx1"/>
                </a:solidFill>
              </a:rPr>
              <a:t>dírách,  </a:t>
            </a:r>
            <a:r>
              <a:rPr lang="cs-CZ" sz="3600" b="1" dirty="0" smtClean="0">
                <a:solidFill>
                  <a:schemeClr val="tx1"/>
                </a:solidFill>
              </a:rPr>
              <a:t>hluboko pod zemí.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4429132"/>
            <a:ext cx="1713655" cy="2214578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1142976" y="357166"/>
            <a:ext cx="642942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Podtrhni v textu podstatná jména. 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142976" y="357166"/>
            <a:ext cx="6429420" cy="57150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Zakroužkuj  všechny  předložky.</a:t>
            </a:r>
            <a:endParaRPr lang="cs-CZ" sz="32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Vymyslete co nejvíce předložek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s </a:t>
            </a:r>
            <a:r>
              <a:rPr lang="cs-CZ" b="1" dirty="0" smtClean="0"/>
              <a:t>podstatným jménem MLOK:</a:t>
            </a:r>
            <a:endParaRPr lang="cs-CZ" b="1" dirty="0"/>
          </a:p>
        </p:txBody>
      </p:sp>
      <p:pic>
        <p:nvPicPr>
          <p:cNvPr id="4" name="Zástupný symbol pro obsah 3" descr="IMG_0003.JPG"/>
          <p:cNvPicPr>
            <a:picLocks noGrp="1" noChangeAspect="1"/>
          </p:cNvPicPr>
          <p:nvPr>
            <p:ph idx="1"/>
          </p:nvPr>
        </p:nvPicPr>
        <p:blipFill>
          <a:blip r:embed="rId3"/>
          <a:srcRect l="29400" t="20703" r="21161" b="561"/>
          <a:stretch>
            <a:fillRect/>
          </a:stretch>
        </p:blipFill>
        <p:spPr>
          <a:xfrm rot="16200000">
            <a:off x="3128446" y="2130635"/>
            <a:ext cx="2646840" cy="31614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Mrak 4"/>
          <p:cNvSpPr/>
          <p:nvPr/>
        </p:nvSpPr>
        <p:spPr>
          <a:xfrm>
            <a:off x="1071538" y="1857364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PŘED mlokem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857884" y="1714488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6215074" y="3143248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3571868" y="1643050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0034" y="3143248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642910" y="4572008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4572000" y="5357826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6357950" y="4500570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357422" y="5286388"/>
            <a:ext cx="2000264" cy="1143008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215206" y="642918"/>
            <a:ext cx="1714500" cy="221615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071670" y="214290"/>
            <a:ext cx="4572032" cy="2000264"/>
          </a:xfrm>
          <a:prstGeom prst="cloudCallout">
            <a:avLst>
              <a:gd name="adj1" fmla="val 62843"/>
              <a:gd name="adj2" fmla="val 1701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Zopakujte si pádové otázky. Mohou vám pomoci při určování pádů  předložky?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5" name="Plechovka 44"/>
          <p:cNvSpPr/>
          <p:nvPr/>
        </p:nvSpPr>
        <p:spPr>
          <a:xfrm>
            <a:off x="714348" y="5786454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Plechovka 46"/>
          <p:cNvSpPr/>
          <p:nvPr/>
        </p:nvSpPr>
        <p:spPr>
          <a:xfrm>
            <a:off x="714348" y="5286388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Plechovka 47"/>
          <p:cNvSpPr/>
          <p:nvPr/>
        </p:nvSpPr>
        <p:spPr>
          <a:xfrm>
            <a:off x="714348" y="4786322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9" name="Plechovka 48"/>
          <p:cNvSpPr/>
          <p:nvPr/>
        </p:nvSpPr>
        <p:spPr>
          <a:xfrm>
            <a:off x="714348" y="4286256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0" name="Plechovka 49"/>
          <p:cNvSpPr/>
          <p:nvPr/>
        </p:nvSpPr>
        <p:spPr>
          <a:xfrm>
            <a:off x="714348" y="3786190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1" name="Plechovka 50"/>
          <p:cNvSpPr/>
          <p:nvPr/>
        </p:nvSpPr>
        <p:spPr>
          <a:xfrm>
            <a:off x="714348" y="3286124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" name="Plechovka 45"/>
          <p:cNvSpPr/>
          <p:nvPr/>
        </p:nvSpPr>
        <p:spPr>
          <a:xfrm>
            <a:off x="714348" y="2786058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4071934" y="407194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4224334" y="422434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4376734" y="437674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4529134" y="452914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BEZ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681534" y="468154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4833934" y="4833942"/>
            <a:ext cx="109538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VEDLE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5786446" y="3929066"/>
            <a:ext cx="785818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5938846" y="4081466"/>
            <a:ext cx="990608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KVŮLI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6143636" y="4286256"/>
            <a:ext cx="85725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DÍKY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7143768" y="3929066"/>
            <a:ext cx="785818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6215074" y="5214950"/>
            <a:ext cx="785818" cy="500066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6367474" y="5367350"/>
            <a:ext cx="785818" cy="500066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8" name="Zaoblený obdélník 67"/>
          <p:cNvSpPr/>
          <p:nvPr/>
        </p:nvSpPr>
        <p:spPr>
          <a:xfrm>
            <a:off x="7572396" y="5286388"/>
            <a:ext cx="785818" cy="50006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45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4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929454" y="214290"/>
            <a:ext cx="1603375" cy="2071687"/>
          </a:xfrm>
          <a:prstGeom prst="rect">
            <a:avLst/>
          </a:prstGeom>
        </p:spPr>
      </p:pic>
      <p:sp>
        <p:nvSpPr>
          <p:cNvPr id="29" name="Obláček 28"/>
          <p:cNvSpPr/>
          <p:nvPr/>
        </p:nvSpPr>
        <p:spPr>
          <a:xfrm>
            <a:off x="1928794" y="571480"/>
            <a:ext cx="4143404" cy="1214446"/>
          </a:xfrm>
          <a:prstGeom prst="cloudCallout">
            <a:avLst>
              <a:gd name="adj1" fmla="val 66608"/>
              <a:gd name="adj2" fmla="val 741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Určíš správně pády podstatných jmen?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85720" y="2643182"/>
          <a:ext cx="2071702" cy="359188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452899"/>
                <a:gridCol w="618803"/>
              </a:tblGrid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ve vodě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vodě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19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 vodou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 vodě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 vodou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pro vodu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 vody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do vody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 vodou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00298" y="2643182"/>
          <a:ext cx="2071702" cy="35661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291466"/>
                <a:gridCol w="780236"/>
              </a:tblGrid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s lesem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o lese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 lesem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lese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nad les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lesa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 lesem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lesu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do lesa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643438" y="2643182"/>
          <a:ext cx="2047868" cy="35661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276608"/>
                <a:gridCol w="771260"/>
              </a:tblGrid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 zemí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nad zemí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u země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při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od země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 zem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786578" y="2643182"/>
          <a:ext cx="2071702" cy="35661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91466"/>
                <a:gridCol w="780236"/>
              </a:tblGrid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v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s polem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 pole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 polem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pole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pro pole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PŘEDLOŽKY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Najdeme je před podstatnými jmény.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Samostatně se ve větě nevyskytují.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Správné řešení:</a:t>
            </a:r>
            <a:endParaRPr lang="cs-CZ" b="1" dirty="0"/>
          </a:p>
        </p:txBody>
      </p:sp>
      <p:pic>
        <p:nvPicPr>
          <p:cNvPr id="4" name="Zástupný symbol pro obsah 3" descr="MC900192205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29454" y="571480"/>
            <a:ext cx="1714512" cy="2215685"/>
          </a:xfrm>
          <a:prstGeom prst="rect">
            <a:avLst/>
          </a:prstGeom>
        </p:spPr>
      </p:pic>
      <p:sp>
        <p:nvSpPr>
          <p:cNvPr id="45" name="Plechovka 44"/>
          <p:cNvSpPr/>
          <p:nvPr/>
        </p:nvSpPr>
        <p:spPr>
          <a:xfrm>
            <a:off x="714348" y="5786454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Plechovka 46"/>
          <p:cNvSpPr/>
          <p:nvPr/>
        </p:nvSpPr>
        <p:spPr>
          <a:xfrm>
            <a:off x="714348" y="5286388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Plechovka 47"/>
          <p:cNvSpPr/>
          <p:nvPr/>
        </p:nvSpPr>
        <p:spPr>
          <a:xfrm>
            <a:off x="714348" y="4786322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9" name="Plechovka 48"/>
          <p:cNvSpPr/>
          <p:nvPr/>
        </p:nvSpPr>
        <p:spPr>
          <a:xfrm>
            <a:off x="714348" y="4286256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0" name="Plechovka 49"/>
          <p:cNvSpPr/>
          <p:nvPr/>
        </p:nvSpPr>
        <p:spPr>
          <a:xfrm>
            <a:off x="714348" y="3786190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1" name="Plechovka 50"/>
          <p:cNvSpPr/>
          <p:nvPr/>
        </p:nvSpPr>
        <p:spPr>
          <a:xfrm>
            <a:off x="714348" y="3286124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" name="Plechovka 45"/>
          <p:cNvSpPr/>
          <p:nvPr/>
        </p:nvSpPr>
        <p:spPr>
          <a:xfrm>
            <a:off x="714348" y="2786058"/>
            <a:ext cx="714380" cy="642942"/>
          </a:xfrm>
          <a:prstGeom prst="can">
            <a:avLst/>
          </a:prstGeom>
          <a:solidFill>
            <a:srgbClr val="FD0F0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1.p.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5643570" y="3500438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4857752" y="335756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4214810" y="3429000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3428992" y="335756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BEZ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2643174" y="3357562"/>
            <a:ext cx="78581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1500166" y="3357562"/>
            <a:ext cx="1095388" cy="500066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VEDLE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3428992" y="3929066"/>
            <a:ext cx="785818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2428860" y="3929066"/>
            <a:ext cx="990608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KVŮLI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1500166" y="3929066"/>
            <a:ext cx="857256" cy="50006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DÍKY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1571604" y="4429132"/>
            <a:ext cx="785818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2428860" y="5429264"/>
            <a:ext cx="785818" cy="500066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1571604" y="5429264"/>
            <a:ext cx="785818" cy="500066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8" name="Zaoblený obdélník 67"/>
          <p:cNvSpPr/>
          <p:nvPr/>
        </p:nvSpPr>
        <p:spPr>
          <a:xfrm>
            <a:off x="1571604" y="5929330"/>
            <a:ext cx="785818" cy="50006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4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Správné řešení:</a:t>
            </a:r>
            <a:endParaRPr lang="cs-CZ" b="1" dirty="0"/>
          </a:p>
        </p:txBody>
      </p:sp>
      <p:pic>
        <p:nvPicPr>
          <p:cNvPr id="4" name="Zástupný symbol pro obsah 3" descr="MC900192205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86578" y="214290"/>
            <a:ext cx="1603079" cy="2071678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85720" y="2643182"/>
          <a:ext cx="2071702" cy="359188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452899"/>
                <a:gridCol w="618803"/>
              </a:tblGrid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ve vodě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vodě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19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 vodou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 vodě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 vodou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pro vodu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 vody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do vody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48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 vodou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00298" y="2643182"/>
          <a:ext cx="2071702" cy="35661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291466"/>
                <a:gridCol w="780236"/>
              </a:tblGrid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s lesem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o lese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 lesem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lese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nad les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lesa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 lesem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lesu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do lesa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643438" y="2643182"/>
          <a:ext cx="2047868" cy="35661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276608"/>
                <a:gridCol w="771260"/>
              </a:tblGrid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 zemí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nad zemí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u země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při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od země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zemi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 zem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786578" y="2643182"/>
          <a:ext cx="2071702" cy="35661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91466"/>
                <a:gridCol w="780236"/>
              </a:tblGrid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v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na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s polem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bez pole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 polem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od pole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pro pole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246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 poli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</a:t>
            </a:r>
            <a:r>
              <a:rPr lang="cs-CZ" dirty="0" smtClean="0"/>
              <a:t>MC900192205.WMF)</a:t>
            </a:r>
            <a:endParaRPr lang="cs-CZ" dirty="0" smtClean="0"/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1219</TotalTime>
  <Words>508</Words>
  <Application>Microsoft Office PowerPoint</Application>
  <PresentationFormat>Předvádění na obrazovce (4:3)</PresentationFormat>
  <Paragraphs>191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PŘEDLOŽKY</vt:lpstr>
      <vt:lpstr>Snímek 3</vt:lpstr>
      <vt:lpstr>Snímek 4</vt:lpstr>
      <vt:lpstr>Vymyslete co nejvíce předložek  s podstatným jménem MLOK:</vt:lpstr>
      <vt:lpstr>Snímek 6</vt:lpstr>
      <vt:lpstr>Snímek 7</vt:lpstr>
      <vt:lpstr>PŘEDLOŽKY</vt:lpstr>
      <vt:lpstr>Správné řešení:</vt:lpstr>
      <vt:lpstr>Správné řešení: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32</cp:revision>
  <dcterms:created xsi:type="dcterms:W3CDTF">2011-07-24T08:19:55Z</dcterms:created>
  <dcterms:modified xsi:type="dcterms:W3CDTF">2012-01-25T20:25:42Z</dcterms:modified>
</cp:coreProperties>
</file>