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400" baseline="0" dirty="0" smtClean="0"/>
            <a:t>VY_32_INOVACE_08_NÁSOBENÍ A DĚLENÍ_NÁSOBENÍ TŘEMI II.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ZŠ Týnec nad Labem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Marcela </a:t>
          </a:r>
          <a:r>
            <a:rPr lang="cs-CZ" sz="2000" dirty="0" err="1" smtClean="0"/>
            <a:t>Veisová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Násobení třemi II.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CZ.1.07/1.4.00/21.1921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77A6EF5A-3611-4321-8EFD-6E3FBAA73288}">
      <dgm:prSet custT="1"/>
      <dgm:spPr/>
      <dgm:t>
        <a:bodyPr/>
        <a:lstStyle/>
        <a:p>
          <a:pPr algn="l"/>
          <a:r>
            <a:rPr lang="cs-CZ" sz="2000" dirty="0" smtClean="0"/>
            <a:t>Vytvořeno: březen 2012</a:t>
          </a:r>
          <a:endParaRPr lang="cs-CZ" sz="2000" dirty="0"/>
        </a:p>
      </dgm:t>
    </dgm:pt>
    <dgm:pt modelId="{A43B5E3C-888C-40F1-81C7-FEA649F9BBBF}" type="parTrans" cxnId="{6ADE84BB-E259-4E13-A361-E9227BA28CD9}">
      <dgm:prSet/>
      <dgm:spPr/>
      <dgm:t>
        <a:bodyPr/>
        <a:lstStyle/>
        <a:p>
          <a:endParaRPr lang="cs-CZ"/>
        </a:p>
      </dgm:t>
    </dgm:pt>
    <dgm:pt modelId="{D437D8D9-99B1-47AB-9096-DD51ACC010F0}" type="sibTrans" cxnId="{6ADE84BB-E259-4E13-A361-E9227BA28CD9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68E6A90C-FBD3-4F65-ABFA-77887A8298DF}" type="pres">
      <dgm:prSet presAssocID="{77A6EF5A-3611-4321-8EFD-6E3FBAA73288}" presName="vertSpace5" presStyleLbl="node1" presStyleIdx="3" presStyleCnt="6"/>
      <dgm:spPr/>
    </dgm:pt>
    <dgm:pt modelId="{9F370A81-B0AD-4010-ADDE-4A20DEBA1D6C}" type="pres">
      <dgm:prSet presAssocID="{77A6EF5A-3611-4321-8EFD-6E3FBAA73288}" presName="circle5" presStyleLbl="node1" presStyleIdx="4" presStyleCnt="6"/>
      <dgm:spPr/>
    </dgm:pt>
    <dgm:pt modelId="{D90C16CC-BAC9-4447-BC5D-DE5C2AE016AF}" type="pres">
      <dgm:prSet presAssocID="{77A6EF5A-3611-4321-8EFD-6E3FBAA73288}" presName="rect5" presStyleLbl="alignAcc1" presStyleIdx="4" presStyleCnt="6"/>
      <dgm:spPr/>
    </dgm:pt>
    <dgm:pt modelId="{2DD58090-D570-4C07-B7AA-87198BC3C3A9}" type="pres">
      <dgm:prSet presAssocID="{4C35D32F-0EAB-4CD7-82EE-45574DC2A586}" presName="vertSpace6" presStyleLbl="node1" presStyleIdx="4" presStyleCnt="6"/>
      <dgm:spPr/>
    </dgm:pt>
    <dgm:pt modelId="{36E4DCCC-2F10-4A73-B663-614CD39C9D51}" type="pres">
      <dgm:prSet presAssocID="{4C35D32F-0EAB-4CD7-82EE-45574DC2A586}" presName="circle6" presStyleLbl="node1" presStyleIdx="5" presStyleCnt="6"/>
      <dgm:spPr/>
    </dgm:pt>
    <dgm:pt modelId="{EC31A6C4-8E8E-488C-ADC5-23BC74AA6EAA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E39FC9D-12C6-4DDC-9D0D-65AC62ABE407}" type="pres">
      <dgm:prSet presAssocID="{77A6EF5A-3611-4321-8EFD-6E3FBAA73288}" presName="rect5ParTxNoCh" presStyleLbl="alignAcc1" presStyleIdx="5" presStyleCnt="6">
        <dgm:presLayoutVars>
          <dgm:chMax val="1"/>
          <dgm:bulletEnabled val="1"/>
        </dgm:presLayoutVars>
      </dgm:prSet>
      <dgm:spPr/>
    </dgm:pt>
    <dgm:pt modelId="{1CB6FEF7-5768-437A-BE52-FB6F9E220326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0A112B8-46B2-4BC1-A5C1-07B00B80F9A8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90E97D42-DACF-4823-A014-9A50095FA562}" type="presOf" srcId="{77A6EF5A-3611-4321-8EFD-6E3FBAA73288}" destId="{DE39FC9D-12C6-4DDC-9D0D-65AC62ABE407}" srcOrd="1" destOrd="0" presId="urn:microsoft.com/office/officeart/2005/8/layout/target3"/>
    <dgm:cxn modelId="{DBB5E44F-F934-4EB9-81E3-99F043C91154}" type="presOf" srcId="{D1B46980-6531-4606-95E6-44980827E919}" destId="{6140AFEC-043D-4C43-A2F9-D0F5331DF3A3}" srcOrd="0" destOrd="0" presId="urn:microsoft.com/office/officeart/2005/8/layout/target3"/>
    <dgm:cxn modelId="{90FF9188-E05B-40C2-9BB7-105FC366894B}" type="presOf" srcId="{B651F6E3-6281-48DB-9319-2AEAFDAE7572}" destId="{619D679B-A015-4ECF-8348-D1034C574F40}" srcOrd="0" destOrd="0" presId="urn:microsoft.com/office/officeart/2005/8/layout/target3"/>
    <dgm:cxn modelId="{B2ECE74E-01BC-4C30-B4F2-318C4F6F6813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8944A2D-36EA-4A59-B531-2E12A4E84EB2}" type="presOf" srcId="{4C35D32F-0EAB-4CD7-82EE-45574DC2A586}" destId="{EC31A6C4-8E8E-488C-ADC5-23BC74AA6EAA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DA0CA45-226F-42D5-8D15-5C088521F5C5}" type="presOf" srcId="{77A6EF5A-3611-4321-8EFD-6E3FBAA73288}" destId="{D90C16CC-BAC9-4447-BC5D-DE5C2AE016AF}" srcOrd="0" destOrd="0" presId="urn:microsoft.com/office/officeart/2005/8/layout/target3"/>
    <dgm:cxn modelId="{AE81929C-2270-4625-BF36-44FC5C260C8E}" type="presOf" srcId="{D1D4F407-5343-4D3F-B5B9-D407B03CAEB4}" destId="{D005CE8C-CC26-4C3E-AC11-E15060ECD759}" srcOrd="0" destOrd="0" presId="urn:microsoft.com/office/officeart/2005/8/layout/target3"/>
    <dgm:cxn modelId="{823F04E8-95FD-4BAB-89D0-1F2403F5B7C2}" type="presOf" srcId="{D8197B8C-B260-4A16-BDF4-0947B075E274}" destId="{5A5FFA88-C948-4069-8E93-59FA12366E83}" srcOrd="1" destOrd="0" presId="urn:microsoft.com/office/officeart/2005/8/layout/target3"/>
    <dgm:cxn modelId="{6ADE84BB-E259-4E13-A361-E9227BA28CD9}" srcId="{757F3AB3-0718-4624-B441-E567A8F0AB56}" destId="{77A6EF5A-3611-4321-8EFD-6E3FBAA73288}" srcOrd="4" destOrd="0" parTransId="{A43B5E3C-888C-40F1-81C7-FEA649F9BBBF}" sibTransId="{D437D8D9-99B1-47AB-9096-DD51ACC010F0}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0D459901-85FE-44A5-97A9-4459B0D6B14B}" type="presOf" srcId="{D1D4F407-5343-4D3F-B5B9-D407B03CAEB4}" destId="{AED2198E-93D5-4001-81B4-73124B309672}" srcOrd="1" destOrd="0" presId="urn:microsoft.com/office/officeart/2005/8/layout/target3"/>
    <dgm:cxn modelId="{D62754B9-8B32-41B8-B730-B3D20EF66785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5F9A3C80-939B-45C0-8687-C7C79503C8C1}" type="presOf" srcId="{D8197B8C-B260-4A16-BDF4-0947B075E274}" destId="{25B08C86-7E15-44DC-BE7F-FFB55DD49D12}" srcOrd="0" destOrd="0" presId="urn:microsoft.com/office/officeart/2005/8/layout/target3"/>
    <dgm:cxn modelId="{C872349A-8495-4BE7-B639-1E9FE1EACEA6}" type="presOf" srcId="{4C35D32F-0EAB-4CD7-82EE-45574DC2A586}" destId="{1CB6FEF7-5768-437A-BE52-FB6F9E220326}" srcOrd="1" destOrd="0" presId="urn:microsoft.com/office/officeart/2005/8/layout/target3"/>
    <dgm:cxn modelId="{3DF86E75-0A05-4C7F-8894-EC7AE727F8FF}" type="presParOf" srcId="{333A1088-737F-45CB-B68E-254E46348037}" destId="{F5ABB229-8D3B-4694-996A-96F23CF14429}" srcOrd="0" destOrd="0" presId="urn:microsoft.com/office/officeart/2005/8/layout/target3"/>
    <dgm:cxn modelId="{9127245E-9DEA-4838-8C32-840E885C0C12}" type="presParOf" srcId="{333A1088-737F-45CB-B68E-254E46348037}" destId="{F41139FD-01EE-4571-8B17-4FB00FC51163}" srcOrd="1" destOrd="0" presId="urn:microsoft.com/office/officeart/2005/8/layout/target3"/>
    <dgm:cxn modelId="{E8982D22-0351-409F-A20E-9E92FA4298AA}" type="presParOf" srcId="{333A1088-737F-45CB-B68E-254E46348037}" destId="{D005CE8C-CC26-4C3E-AC11-E15060ECD759}" srcOrd="2" destOrd="0" presId="urn:microsoft.com/office/officeart/2005/8/layout/target3"/>
    <dgm:cxn modelId="{C3880F8A-5E8D-4008-9C14-3FAABCA16156}" type="presParOf" srcId="{333A1088-737F-45CB-B68E-254E46348037}" destId="{2C702D82-9B77-49B7-9568-BB8EB47C3372}" srcOrd="3" destOrd="0" presId="urn:microsoft.com/office/officeart/2005/8/layout/target3"/>
    <dgm:cxn modelId="{EA3BDE0E-9CC6-49E4-8857-E918B4957578}" type="presParOf" srcId="{333A1088-737F-45CB-B68E-254E46348037}" destId="{A52A0455-90FF-4808-ABD0-F02540D31D5A}" srcOrd="4" destOrd="0" presId="urn:microsoft.com/office/officeart/2005/8/layout/target3"/>
    <dgm:cxn modelId="{259A51F1-B7B8-4EE5-A2FE-8D654FA648A8}" type="presParOf" srcId="{333A1088-737F-45CB-B68E-254E46348037}" destId="{6140AFEC-043D-4C43-A2F9-D0F5331DF3A3}" srcOrd="5" destOrd="0" presId="urn:microsoft.com/office/officeart/2005/8/layout/target3"/>
    <dgm:cxn modelId="{120B286D-882D-4544-A9A3-FAB4C00C267C}" type="presParOf" srcId="{333A1088-737F-45CB-B68E-254E46348037}" destId="{9358AC05-5D7D-4327-9F80-1AD486AEA664}" srcOrd="6" destOrd="0" presId="urn:microsoft.com/office/officeart/2005/8/layout/target3"/>
    <dgm:cxn modelId="{27E66D1A-7639-4D89-B482-58EBB2D42F17}" type="presParOf" srcId="{333A1088-737F-45CB-B68E-254E46348037}" destId="{313FC574-E1CD-4FB4-B054-0B805CE0447D}" srcOrd="7" destOrd="0" presId="urn:microsoft.com/office/officeart/2005/8/layout/target3"/>
    <dgm:cxn modelId="{97BA3A2A-5B15-444F-AAEC-37A19CD76EB8}" type="presParOf" srcId="{333A1088-737F-45CB-B68E-254E46348037}" destId="{619D679B-A015-4ECF-8348-D1034C574F40}" srcOrd="8" destOrd="0" presId="urn:microsoft.com/office/officeart/2005/8/layout/target3"/>
    <dgm:cxn modelId="{EF0400B2-861C-4561-8209-06C449903927}" type="presParOf" srcId="{333A1088-737F-45CB-B68E-254E46348037}" destId="{322283A8-4A27-4CDA-BAE3-F381106A9174}" srcOrd="9" destOrd="0" presId="urn:microsoft.com/office/officeart/2005/8/layout/target3"/>
    <dgm:cxn modelId="{E5028778-4AA2-4B79-B9FB-6FF291C03D97}" type="presParOf" srcId="{333A1088-737F-45CB-B68E-254E46348037}" destId="{FFC9F71D-1B4F-4AD9-A4A6-86ADEFC8AF5C}" srcOrd="10" destOrd="0" presId="urn:microsoft.com/office/officeart/2005/8/layout/target3"/>
    <dgm:cxn modelId="{6A38BAED-CF0F-48CF-9323-7F5451669EDE}" type="presParOf" srcId="{333A1088-737F-45CB-B68E-254E46348037}" destId="{25B08C86-7E15-44DC-BE7F-FFB55DD49D12}" srcOrd="11" destOrd="0" presId="urn:microsoft.com/office/officeart/2005/8/layout/target3"/>
    <dgm:cxn modelId="{140CC35C-0CC0-4225-9504-66AC9B28E2E0}" type="presParOf" srcId="{333A1088-737F-45CB-B68E-254E46348037}" destId="{68E6A90C-FBD3-4F65-ABFA-77887A8298DF}" srcOrd="12" destOrd="0" presId="urn:microsoft.com/office/officeart/2005/8/layout/target3"/>
    <dgm:cxn modelId="{6ED9E180-DAB4-43EE-8D0D-FFDF81E8C52F}" type="presParOf" srcId="{333A1088-737F-45CB-B68E-254E46348037}" destId="{9F370A81-B0AD-4010-ADDE-4A20DEBA1D6C}" srcOrd="13" destOrd="0" presId="urn:microsoft.com/office/officeart/2005/8/layout/target3"/>
    <dgm:cxn modelId="{75F425D1-6D55-4CA9-BBD7-7B09ACC2DF0B}" type="presParOf" srcId="{333A1088-737F-45CB-B68E-254E46348037}" destId="{D90C16CC-BAC9-4447-BC5D-DE5C2AE016AF}" srcOrd="14" destOrd="0" presId="urn:microsoft.com/office/officeart/2005/8/layout/target3"/>
    <dgm:cxn modelId="{1AE4DEDB-B707-4C15-A106-351E0662031B}" type="presParOf" srcId="{333A1088-737F-45CB-B68E-254E46348037}" destId="{2DD58090-D570-4C07-B7AA-87198BC3C3A9}" srcOrd="15" destOrd="0" presId="urn:microsoft.com/office/officeart/2005/8/layout/target3"/>
    <dgm:cxn modelId="{899C6E7C-574D-42F3-AE92-B8459AE54D3F}" type="presParOf" srcId="{333A1088-737F-45CB-B68E-254E46348037}" destId="{36E4DCCC-2F10-4A73-B663-614CD39C9D51}" srcOrd="16" destOrd="0" presId="urn:microsoft.com/office/officeart/2005/8/layout/target3"/>
    <dgm:cxn modelId="{FA30CD0A-C2F6-4105-916D-8E54BF33C339}" type="presParOf" srcId="{333A1088-737F-45CB-B68E-254E46348037}" destId="{EC31A6C4-8E8E-488C-ADC5-23BC74AA6EAA}" srcOrd="17" destOrd="0" presId="urn:microsoft.com/office/officeart/2005/8/layout/target3"/>
    <dgm:cxn modelId="{C11F4521-823A-4E55-98E5-04187FAAD2F5}" type="presParOf" srcId="{333A1088-737F-45CB-B68E-254E46348037}" destId="{AED2198E-93D5-4001-81B4-73124B309672}" srcOrd="18" destOrd="0" presId="urn:microsoft.com/office/officeart/2005/8/layout/target3"/>
    <dgm:cxn modelId="{677D2DE9-62BB-48A4-A909-2EB5D2433FCC}" type="presParOf" srcId="{333A1088-737F-45CB-B68E-254E46348037}" destId="{2BE915AB-18AA-4053-B92C-3BFC9ED204BB}" srcOrd="19" destOrd="0" presId="urn:microsoft.com/office/officeart/2005/8/layout/target3"/>
    <dgm:cxn modelId="{2C655665-A64C-46D6-96AD-5B379DD13EE7}" type="presParOf" srcId="{333A1088-737F-45CB-B68E-254E46348037}" destId="{6BB5E863-4638-4E1D-BFDE-399D028AC4ED}" srcOrd="20" destOrd="0" presId="urn:microsoft.com/office/officeart/2005/8/layout/target3"/>
    <dgm:cxn modelId="{7678DB9F-6BE1-49BD-B862-E00190F9479C}" type="presParOf" srcId="{333A1088-737F-45CB-B68E-254E46348037}" destId="{5A5FFA88-C948-4069-8E93-59FA12366E83}" srcOrd="21" destOrd="0" presId="urn:microsoft.com/office/officeart/2005/8/layout/target3"/>
    <dgm:cxn modelId="{309459EE-1D2D-4C0B-827E-9CDCF50CA72A}" type="presParOf" srcId="{333A1088-737F-45CB-B68E-254E46348037}" destId="{DE39FC9D-12C6-4DDC-9D0D-65AC62ABE407}" srcOrd="22" destOrd="0" presId="urn:microsoft.com/office/officeart/2005/8/layout/target3"/>
    <dgm:cxn modelId="{53911DAC-B36A-4792-8DC6-BDFA01E40E3E}" type="presParOf" srcId="{333A1088-737F-45CB-B68E-254E46348037}" destId="{1CB6FEF7-5768-437A-BE52-FB6F9E220326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ZŠ Týnec nad Labem</a:t>
          </a:r>
          <a:endParaRPr lang="cs-CZ" sz="2000" kern="1200" dirty="0"/>
        </a:p>
      </dsp:txBody>
      <dsp:txXfrm>
        <a:off x="1260800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Marcela </a:t>
          </a:r>
          <a:r>
            <a:rPr lang="cs-CZ" sz="2000" kern="1200" dirty="0" err="1" smtClean="0"/>
            <a:t>Veisová</a:t>
          </a:r>
          <a:endParaRPr lang="cs-CZ" sz="20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baseline="0" dirty="0" smtClean="0"/>
            <a:t>VY_32_INOVACE_08_NÁSOBENÍ A DĚLENÍ_NÁSOBENÍ TŘEMI II.</a:t>
          </a:r>
          <a:endParaRPr lang="cs-CZ" sz="14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Násobení třemi II.</a:t>
          </a:r>
          <a:endParaRPr lang="cs-CZ" sz="2000" kern="1200" dirty="0"/>
        </a:p>
      </dsp:txBody>
      <dsp:txXfrm>
        <a:off x="1273857" y="955392"/>
        <a:ext cx="5350878" cy="318465"/>
      </dsp:txXfrm>
    </dsp:sp>
    <dsp:sp modelId="{9F370A81-B0AD-4010-ADDE-4A20DEBA1D6C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90C16CC-BAC9-4447-BC5D-DE5C2AE016AF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Vytvořeno: březen 2012</a:t>
          </a:r>
          <a:endParaRPr lang="cs-CZ" sz="2000" kern="1200" dirty="0"/>
        </a:p>
      </dsp:txBody>
      <dsp:txXfrm>
        <a:off x="1273857" y="1273857"/>
        <a:ext cx="5350878" cy="318465"/>
      </dsp:txXfrm>
    </dsp:sp>
    <dsp:sp modelId="{36E4DCCC-2F10-4A73-B663-614CD39C9D51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C31A6C4-8E8E-488C-ADC5-23BC74AA6EAA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CZ.1.07/1.4.00/21.1921</a:t>
          </a:r>
          <a:endParaRPr lang="cs-CZ" sz="20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30.4.2012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30.4.2012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694298357"/>
              </p:ext>
            </p:extLst>
          </p:nvPr>
        </p:nvGraphicFramePr>
        <p:xfrm>
          <a:off x="2188607" y="1021147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567" y="4856247"/>
            <a:ext cx="5407152" cy="1045464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399" y="1031289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308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ANOTACE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/>
              <a:t>Prezentace je určena žákům 2. ročníku ZŠ a je vhodná pro interaktivní tabuli.</a:t>
            </a:r>
          </a:p>
          <a:p>
            <a:r>
              <a:rPr lang="cs-CZ" dirty="0"/>
              <a:t>Slouží </a:t>
            </a:r>
            <a:r>
              <a:rPr lang="cs-CZ" dirty="0" smtClean="0"/>
              <a:t>k procvičení probírané </a:t>
            </a:r>
            <a:r>
              <a:rPr lang="cs-CZ" dirty="0"/>
              <a:t>látky.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32302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>
            <a:normAutofit/>
          </a:bodyPr>
          <a:lstStyle/>
          <a:p>
            <a:r>
              <a:rPr lang="cs-CZ" sz="3600" dirty="0" smtClean="0"/>
              <a:t>Násobení třemi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Na jedné polici jsou tři hrnky. </a:t>
            </a:r>
          </a:p>
          <a:p>
            <a:pPr marL="0" indent="0">
              <a:buNone/>
            </a:pPr>
            <a:r>
              <a:rPr lang="cs-CZ" sz="2400" dirty="0" smtClean="0"/>
              <a:t>   Kolik hrnku je v 8, 5, 7, 3, 2, 9 policích?</a:t>
            </a:r>
            <a:endParaRPr lang="cs-CZ" sz="2400" dirty="0"/>
          </a:p>
        </p:txBody>
      </p:sp>
      <p:sp>
        <p:nvSpPr>
          <p:cNvPr id="4" name="Obdélník 3"/>
          <p:cNvSpPr/>
          <p:nvPr/>
        </p:nvSpPr>
        <p:spPr>
          <a:xfrm>
            <a:off x="6444208" y="2663200"/>
            <a:ext cx="2127139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mveisova\AppData\Local\Microsoft\Windows\Temporary Internet Files\Content.IE5\48MZ8IMV\MC9003401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1127" y="2078852"/>
            <a:ext cx="570257" cy="627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veisova\AppData\Local\Microsoft\Windows\Temporary Internet Files\Content.IE5\KDDL8FTE\MC900433885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7575" y="2020417"/>
            <a:ext cx="770270" cy="770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veisova\AppData\Local\Microsoft\Windows\Temporary Internet Files\Content.IE5\7MIXG2BH\MC900441391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9124" y="1770031"/>
            <a:ext cx="936104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7148017"/>
              </p:ext>
            </p:extLst>
          </p:nvPr>
        </p:nvGraphicFramePr>
        <p:xfrm>
          <a:off x="1372031" y="3573016"/>
          <a:ext cx="6120679" cy="1717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/>
                <a:gridCol w="648071"/>
                <a:gridCol w="720080"/>
                <a:gridCol w="648072"/>
                <a:gridCol w="648072"/>
                <a:gridCol w="637021"/>
                <a:gridCol w="659123"/>
                <a:gridCol w="648072"/>
              </a:tblGrid>
              <a:tr h="864096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počet</a:t>
                      </a:r>
                    </a:p>
                    <a:p>
                      <a:pPr algn="ctr"/>
                      <a:r>
                        <a:rPr lang="cs-CZ" dirty="0" smtClean="0"/>
                        <a:t> polic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5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7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3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2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9</a:t>
                      </a:r>
                      <a:endParaRPr lang="cs-CZ" sz="2800" dirty="0"/>
                    </a:p>
                  </a:txBody>
                  <a:tcPr/>
                </a:tc>
              </a:tr>
              <a:tr h="853296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hrnků</a:t>
                      </a:r>
                      <a:r>
                        <a:rPr lang="cs-CZ" baseline="0" dirty="0" smtClean="0"/>
                        <a:t> celkem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3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3563888" y="4509120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24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303806" y="450912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15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932040" y="450912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21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508104" y="4509120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9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228184" y="4581128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6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876255" y="4581128"/>
            <a:ext cx="6164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27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579359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055840"/>
          </a:xfrm>
        </p:spPr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PAMATUJ!  Početní výkony v závorce provádíme nejdříve.</a:t>
            </a:r>
          </a:p>
          <a:p>
            <a:endParaRPr lang="cs-CZ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</a:rPr>
              <a:t>	</a:t>
            </a:r>
            <a:r>
              <a:rPr lang="cs-CZ" dirty="0" smtClean="0"/>
              <a:t>(2 . 3) + 20 =     </a:t>
            </a:r>
            <a:r>
              <a:rPr lang="cs-CZ" dirty="0" smtClean="0">
                <a:solidFill>
                  <a:srgbClr val="C00000"/>
                </a:solidFill>
              </a:rPr>
              <a:t>26</a:t>
            </a:r>
            <a:r>
              <a:rPr lang="cs-CZ" dirty="0" smtClean="0"/>
              <a:t>                  58 – (6 . 3) =   </a:t>
            </a:r>
            <a:r>
              <a:rPr lang="cs-CZ" dirty="0" smtClean="0">
                <a:solidFill>
                  <a:srgbClr val="C00000"/>
                </a:solidFill>
              </a:rPr>
              <a:t>40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</a:rPr>
              <a:t>	</a:t>
            </a:r>
            <a:r>
              <a:rPr lang="cs-CZ" dirty="0" smtClean="0"/>
              <a:t>(9 . 3) + 50 =     </a:t>
            </a:r>
            <a:r>
              <a:rPr lang="cs-CZ" dirty="0" smtClean="0">
                <a:solidFill>
                  <a:srgbClr val="C00000"/>
                </a:solidFill>
              </a:rPr>
              <a:t>77 </a:t>
            </a:r>
            <a:r>
              <a:rPr lang="cs-CZ" dirty="0" smtClean="0"/>
              <a:t>                 29 – (3 . 3) =   </a:t>
            </a:r>
            <a:r>
              <a:rPr lang="cs-CZ" dirty="0" smtClean="0">
                <a:solidFill>
                  <a:srgbClr val="C00000"/>
                </a:solidFill>
              </a:rPr>
              <a:t>20</a:t>
            </a:r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</a:rPr>
              <a:t>	</a:t>
            </a:r>
            <a:r>
              <a:rPr lang="cs-CZ" dirty="0" smtClean="0"/>
              <a:t>(4 . 3) + 40 =     </a:t>
            </a:r>
            <a:r>
              <a:rPr lang="cs-CZ" dirty="0" smtClean="0">
                <a:solidFill>
                  <a:srgbClr val="C00000"/>
                </a:solidFill>
              </a:rPr>
              <a:t>52</a:t>
            </a:r>
            <a:r>
              <a:rPr lang="cs-CZ" dirty="0" smtClean="0"/>
              <a:t>                  71  – (7 . 3) =   </a:t>
            </a:r>
            <a:r>
              <a:rPr lang="cs-CZ" dirty="0" smtClean="0">
                <a:solidFill>
                  <a:srgbClr val="C00000"/>
                </a:solidFill>
              </a:rPr>
              <a:t>50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(5 . 3) + 80 =     </a:t>
            </a:r>
            <a:r>
              <a:rPr lang="cs-CZ" dirty="0" smtClean="0">
                <a:solidFill>
                  <a:srgbClr val="C00000"/>
                </a:solidFill>
              </a:rPr>
              <a:t>95 </a:t>
            </a:r>
            <a:r>
              <a:rPr lang="cs-CZ" dirty="0" smtClean="0"/>
              <a:t>                 94 – (8 . 3) =   </a:t>
            </a:r>
            <a:r>
              <a:rPr lang="cs-CZ" dirty="0" smtClean="0">
                <a:solidFill>
                  <a:srgbClr val="C00000"/>
                </a:solidFill>
              </a:rPr>
              <a:t>70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563888" y="2492896"/>
            <a:ext cx="576064" cy="22322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380312" y="2492896"/>
            <a:ext cx="576064" cy="22322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 descr="C:\Users\mveisova\AppData\Local\Microsoft\Windows\Temporary Internet Files\Content.IE5\KDDL8FTE\MC90029553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725144"/>
            <a:ext cx="2193956" cy="1457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0137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vál 18"/>
          <p:cNvSpPr/>
          <p:nvPr/>
        </p:nvSpPr>
        <p:spPr>
          <a:xfrm>
            <a:off x="980988" y="4375225"/>
            <a:ext cx="360040" cy="57510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1651661" y="4402602"/>
            <a:ext cx="360040" cy="57510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2425883" y="4390734"/>
            <a:ext cx="360040" cy="57510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3239852" y="4363871"/>
            <a:ext cx="360040" cy="57510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/>
          <p:cNvSpPr/>
          <p:nvPr/>
        </p:nvSpPr>
        <p:spPr>
          <a:xfrm>
            <a:off x="3923928" y="4352740"/>
            <a:ext cx="360040" cy="57510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/>
          <p:cNvSpPr/>
          <p:nvPr/>
        </p:nvSpPr>
        <p:spPr>
          <a:xfrm>
            <a:off x="4848117" y="4375225"/>
            <a:ext cx="360040" cy="57510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/>
          <p:cNvSpPr/>
          <p:nvPr/>
        </p:nvSpPr>
        <p:spPr>
          <a:xfrm>
            <a:off x="5765150" y="4364626"/>
            <a:ext cx="360040" cy="57510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6737270" y="4402602"/>
            <a:ext cx="360040" cy="57510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7740352" y="4352740"/>
            <a:ext cx="360040" cy="57510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vál 27"/>
          <p:cNvSpPr/>
          <p:nvPr/>
        </p:nvSpPr>
        <p:spPr>
          <a:xfrm>
            <a:off x="1445568" y="5478778"/>
            <a:ext cx="360040" cy="57510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vál 28"/>
          <p:cNvSpPr/>
          <p:nvPr/>
        </p:nvSpPr>
        <p:spPr>
          <a:xfrm>
            <a:off x="2415208" y="5475046"/>
            <a:ext cx="360040" cy="57510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5925" y="4436156"/>
            <a:ext cx="432048" cy="432048"/>
          </a:xfrm>
          <a:prstGeom prst="ellipse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1979712" y="4474132"/>
            <a:ext cx="432048" cy="432048"/>
          </a:xfrm>
          <a:prstGeom prst="ellipse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3203848" y="4436156"/>
            <a:ext cx="432048" cy="432048"/>
          </a:xfrm>
          <a:prstGeom prst="ellipse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4283968" y="4474132"/>
            <a:ext cx="432048" cy="432048"/>
          </a:xfrm>
          <a:prstGeom prst="ellipse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5724128" y="4457198"/>
            <a:ext cx="432048" cy="432048"/>
          </a:xfrm>
          <a:prstGeom prst="ellipse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7236296" y="4462264"/>
            <a:ext cx="432048" cy="432048"/>
          </a:xfrm>
          <a:prstGeom prst="ellipse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1399633" y="5530221"/>
            <a:ext cx="432048" cy="432048"/>
          </a:xfrm>
          <a:prstGeom prst="ellipse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2987824" y="5547155"/>
            <a:ext cx="432048" cy="432048"/>
          </a:xfrm>
          <a:prstGeom prst="ellipse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4643394" y="5546576"/>
            <a:ext cx="432048" cy="432048"/>
          </a:xfrm>
          <a:prstGeom prst="ellipse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6300192" y="5546576"/>
            <a:ext cx="432048" cy="432048"/>
          </a:xfrm>
          <a:prstGeom prst="ellipse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8028384" y="5546576"/>
            <a:ext cx="432048" cy="432048"/>
          </a:xfrm>
          <a:prstGeom prst="ellipse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27848"/>
          </a:xfrm>
        </p:spPr>
        <p:txBody>
          <a:bodyPr>
            <a:normAutofit/>
          </a:bodyPr>
          <a:lstStyle/>
          <a:p>
            <a:r>
              <a:rPr lang="cs-CZ" dirty="0" smtClean="0"/>
              <a:t>Modře zakroužkuj násobky 3 a červeně násobky 2.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  </a:t>
            </a:r>
            <a:r>
              <a:rPr lang="cs-CZ" sz="3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0  1  2  3  4  5  6  7  8  9  10  11  12  13  14  15  16</a:t>
            </a:r>
          </a:p>
          <a:p>
            <a:pPr marL="0" indent="0" algn="ctr">
              <a:buNone/>
            </a:pPr>
            <a:r>
              <a:rPr lang="cs-CZ" sz="3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17  18  19  20  21  22  23  24  25  26  27  28  29  30</a:t>
            </a:r>
          </a:p>
          <a:p>
            <a:pPr marL="0" indent="0" algn="ctr">
              <a:buNone/>
            </a:pPr>
            <a:r>
              <a:rPr lang="cs-CZ" sz="2800" dirty="0" smtClean="0"/>
              <a:t>Která čísla jsou společná oběma násobkům?</a:t>
            </a:r>
            <a:endParaRPr lang="cs-CZ" sz="2800" dirty="0"/>
          </a:p>
          <a:p>
            <a:pPr marL="0" indent="0" algn="ctr">
              <a:buNone/>
            </a:pPr>
            <a:r>
              <a:rPr lang="cs-CZ" sz="3000" dirty="0" smtClean="0"/>
              <a:t>_________________________</a:t>
            </a:r>
          </a:p>
          <a:p>
            <a:pPr marL="0" indent="0" algn="ctr">
              <a:buNone/>
            </a:pPr>
            <a:r>
              <a:rPr lang="cs-CZ" sz="3000" dirty="0" smtClean="0"/>
              <a:t>0  </a:t>
            </a:r>
            <a:r>
              <a:rPr lang="cs-CZ" sz="3000" dirty="0"/>
              <a:t>1  2  3  4  5  6  7  8  9  10  11  12  13  14  15  16</a:t>
            </a:r>
          </a:p>
          <a:p>
            <a:pPr marL="0" indent="0" algn="ctr">
              <a:buNone/>
            </a:pPr>
            <a:endParaRPr lang="cs-CZ" sz="3000" dirty="0"/>
          </a:p>
          <a:p>
            <a:pPr marL="0" indent="0" algn="ctr">
              <a:buNone/>
            </a:pPr>
            <a:r>
              <a:rPr lang="cs-CZ" sz="3000" dirty="0"/>
              <a:t>  17  18  19  20  21  22  23  24  25  26  27  28  29  30</a:t>
            </a:r>
          </a:p>
          <a:p>
            <a:pPr marL="0" indent="0" algn="ctr">
              <a:buNone/>
            </a:pPr>
            <a:endParaRPr lang="cs-CZ" sz="3000" dirty="0" smtClean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2420888"/>
            <a:ext cx="82089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/>
              <a:t> </a:t>
            </a:r>
            <a:r>
              <a:rPr lang="cs-CZ" sz="5400" dirty="0" smtClean="0"/>
              <a:t> </a:t>
            </a:r>
            <a:endParaRPr lang="cs-CZ" sz="54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539552" y="4221088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31" name="Obdélník 30"/>
          <p:cNvSpPr/>
          <p:nvPr/>
        </p:nvSpPr>
        <p:spPr>
          <a:xfrm>
            <a:off x="395536" y="4352740"/>
            <a:ext cx="8424936" cy="19565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608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27848"/>
          </a:xfrm>
        </p:spPr>
        <p:txBody>
          <a:bodyPr/>
          <a:lstStyle/>
          <a:p>
            <a:r>
              <a:rPr lang="cs-CZ" dirty="0" smtClean="0"/>
              <a:t>Na náměstí je budova radnice. Budova má celkem 4 patra a v každém patře jsou 3 okna. Kolik oken je v celé budově?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Řeš úlohu do sešitu.</a:t>
            </a:r>
            <a:endParaRPr lang="cs-CZ" sz="2000" dirty="0" smtClean="0"/>
          </a:p>
        </p:txBody>
      </p:sp>
      <p:pic>
        <p:nvPicPr>
          <p:cNvPr id="3074" name="Picture 2" descr="C:\Users\mveisova\AppData\Local\Microsoft\Windows\Temporary Internet Files\Content.IE5\48MZ8IMV\MC90018346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492896"/>
            <a:ext cx="2561146" cy="2467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6421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2784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Řešení: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patra …..</a:t>
            </a:r>
            <a:endParaRPr lang="cs-CZ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cs-CZ" dirty="0" smtClean="0"/>
              <a:t>              oken v každém patře ….. 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              </a:t>
            </a:r>
            <a:r>
              <a:rPr lang="cs-CZ" dirty="0" smtClean="0"/>
              <a:t>Kolik budově oken je v celé budově?   </a:t>
            </a:r>
          </a:p>
          <a:p>
            <a:pPr marL="0" indent="0">
              <a:buNone/>
            </a:pPr>
            <a:endParaRPr lang="cs-CZ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             </a:t>
            </a:r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4098" name="Picture 2" descr="C:\Users\mveisova\AppData\Local\Microsoft\Windows\Temporary Internet Files\Content.IE5\48MZ8IMV\MC90018346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7486" y="4725144"/>
            <a:ext cx="1440160" cy="1387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5964142"/>
              </p:ext>
            </p:extLst>
          </p:nvPr>
        </p:nvGraphicFramePr>
        <p:xfrm>
          <a:off x="5975066" y="1847488"/>
          <a:ext cx="624840" cy="8614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/>
                <a:gridCol w="208280"/>
                <a:gridCol w="208280"/>
              </a:tblGrid>
              <a:tr h="216024">
                <a:tc>
                  <a:txBody>
                    <a:bodyPr/>
                    <a:lstStyle/>
                    <a:p>
                      <a:endParaRPr lang="cs-CZ" sz="8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8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8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16024">
                <a:tc>
                  <a:txBody>
                    <a:bodyPr/>
                    <a:lstStyle/>
                    <a:p>
                      <a:endParaRPr lang="cs-CZ" sz="8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80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8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16024">
                <a:tc>
                  <a:txBody>
                    <a:bodyPr/>
                    <a:lstStyle/>
                    <a:p>
                      <a:endParaRPr lang="cs-CZ" sz="8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8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8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144016">
                <a:tc>
                  <a:txBody>
                    <a:bodyPr/>
                    <a:lstStyle/>
                    <a:p>
                      <a:endParaRPr lang="cs-CZ" sz="80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80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8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2987824" y="2132856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4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220072" y="2594521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3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948264" y="3140968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4 . 3 = 12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619672" y="4235508"/>
            <a:ext cx="46678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C00000"/>
                </a:solidFill>
              </a:rPr>
              <a:t>V celé budově je celkem 12 oken.</a:t>
            </a:r>
          </a:p>
        </p:txBody>
      </p:sp>
    </p:spTree>
    <p:extLst>
      <p:ext uri="{BB962C8B-B14F-4D97-AF65-F5344CB8AC3E}">
        <p14:creationId xmlns:p14="http://schemas.microsoft.com/office/powerpoint/2010/main" val="3805357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POUŽITÉ ZDROJE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/>
              <a:t>http://microsoft.com</a:t>
            </a:r>
          </a:p>
          <a:p>
            <a:pPr marL="0" indent="0">
              <a:buNone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5757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67</TotalTime>
  <Words>258</Words>
  <Application>Microsoft Office PowerPoint</Application>
  <PresentationFormat>Předvádění na obrazovce (4:3)</PresentationFormat>
  <Paragraphs>68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Prezentace aplikace PowerPoint</vt:lpstr>
      <vt:lpstr>ANOTACE</vt:lpstr>
      <vt:lpstr>Násobení třemi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Veisová Marcela</dc:creator>
  <cp:lastModifiedBy>Veisová Marcela</cp:lastModifiedBy>
  <cp:revision>14</cp:revision>
  <dcterms:created xsi:type="dcterms:W3CDTF">2012-04-06T08:36:26Z</dcterms:created>
  <dcterms:modified xsi:type="dcterms:W3CDTF">2012-04-30T11:10:43Z</dcterms:modified>
</cp:coreProperties>
</file>