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baseline="0" dirty="0" smtClean="0"/>
            <a:t>VY_32_INOVACE_09_NÁSOBENÍ A DĚLENÍ_DĚLENÍ TŘEMI I.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Dělení třemi 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F447FDCE-A389-4B7A-A10D-8F095D2251E5}">
      <dgm:prSet custT="1"/>
      <dgm:spPr/>
      <dgm:t>
        <a:bodyPr/>
        <a:lstStyle/>
        <a:p>
          <a:pPr algn="l"/>
          <a:r>
            <a:rPr lang="cs-CZ" sz="2000" dirty="0" smtClean="0"/>
            <a:t>Vytvořeno: březen 2012</a:t>
          </a:r>
          <a:endParaRPr lang="cs-CZ" sz="2000" dirty="0"/>
        </a:p>
      </dgm:t>
    </dgm:pt>
    <dgm:pt modelId="{E0927719-F0C5-4D4E-B9F3-4D1B782D60E7}" type="parTrans" cxnId="{2D6335B5-D3EA-43A0-83A0-A64ECCF2B5E8}">
      <dgm:prSet/>
      <dgm:spPr/>
      <dgm:t>
        <a:bodyPr/>
        <a:lstStyle/>
        <a:p>
          <a:endParaRPr lang="cs-CZ"/>
        </a:p>
      </dgm:t>
    </dgm:pt>
    <dgm:pt modelId="{0ADBD297-99E0-431C-A9BA-82B2E9BA596E}" type="sibTrans" cxnId="{2D6335B5-D3EA-43A0-83A0-A64ECCF2B5E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97A529A5-851A-4FF6-8362-AB1AB9C13A0B}" type="pres">
      <dgm:prSet presAssocID="{F447FDCE-A389-4B7A-A10D-8F095D2251E5}" presName="vertSpace5" presStyleLbl="node1" presStyleIdx="3" presStyleCnt="6"/>
      <dgm:spPr/>
    </dgm:pt>
    <dgm:pt modelId="{E222D644-03C2-4A73-95A9-9F5E0DA2C6C9}" type="pres">
      <dgm:prSet presAssocID="{F447FDCE-A389-4B7A-A10D-8F095D2251E5}" presName="circle5" presStyleLbl="node1" presStyleIdx="4" presStyleCnt="6"/>
      <dgm:spPr/>
    </dgm:pt>
    <dgm:pt modelId="{151034E1-2B70-4445-964D-57F925F4F12F}" type="pres">
      <dgm:prSet presAssocID="{F447FDCE-A389-4B7A-A10D-8F095D2251E5}" presName="rect5" presStyleLbl="alignAcc1" presStyleIdx="4" presStyleCnt="6"/>
      <dgm:spPr/>
    </dgm:pt>
    <dgm:pt modelId="{A359F55D-0EDE-44AB-B35B-4472DED52013}" type="pres">
      <dgm:prSet presAssocID="{4C35D32F-0EAB-4CD7-82EE-45574DC2A586}" presName="vertSpace6" presStyleLbl="node1" presStyleIdx="4" presStyleCnt="6"/>
      <dgm:spPr/>
    </dgm:pt>
    <dgm:pt modelId="{39C5CE0A-DD32-462E-9414-24A981C4D5A4}" type="pres">
      <dgm:prSet presAssocID="{4C35D32F-0EAB-4CD7-82EE-45574DC2A586}" presName="circle6" presStyleLbl="node1" presStyleIdx="5" presStyleCnt="6"/>
      <dgm:spPr/>
    </dgm:pt>
    <dgm:pt modelId="{6EE95B6D-B3AB-479E-9F58-732D9C32D543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97FD1C-2162-4AAE-A940-8A87EF096169}" type="pres">
      <dgm:prSet presAssocID="{F447FDCE-A389-4B7A-A10D-8F095D2251E5}" presName="rect5ParTxNoCh" presStyleLbl="alignAcc1" presStyleIdx="5" presStyleCnt="6">
        <dgm:presLayoutVars>
          <dgm:chMax val="1"/>
          <dgm:bulletEnabled val="1"/>
        </dgm:presLayoutVars>
      </dgm:prSet>
      <dgm:spPr/>
    </dgm:pt>
    <dgm:pt modelId="{AA719E91-157D-4BAD-84D9-0D6041B728AA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CFFAA3D-FA40-48D7-9B3F-9F9A4D06DE20}" type="presOf" srcId="{B651F6E3-6281-48DB-9319-2AEAFDAE7572}" destId="{6BB5E863-4638-4E1D-BFDE-399D028AC4ED}" srcOrd="1" destOrd="0" presId="urn:microsoft.com/office/officeart/2005/8/layout/target3"/>
    <dgm:cxn modelId="{8DD3A476-41DC-43FC-92D4-E95592CF39B8}" type="presOf" srcId="{4C35D32F-0EAB-4CD7-82EE-45574DC2A586}" destId="{6EE95B6D-B3AB-479E-9F58-732D9C32D543}" srcOrd="0" destOrd="0" presId="urn:microsoft.com/office/officeart/2005/8/layout/target3"/>
    <dgm:cxn modelId="{14E89AC8-7545-479A-9867-9CD2AF72A338}" type="presOf" srcId="{4C35D32F-0EAB-4CD7-82EE-45574DC2A586}" destId="{AA719E91-157D-4BAD-84D9-0D6041B728AA}" srcOrd="1" destOrd="0" presId="urn:microsoft.com/office/officeart/2005/8/layout/target3"/>
    <dgm:cxn modelId="{722264EC-04C6-474A-9CB4-8A67CBDD3300}" type="presOf" srcId="{D1D4F407-5343-4D3F-B5B9-D407B03CAEB4}" destId="{D005CE8C-CC26-4C3E-AC11-E15060ECD759}" srcOrd="0" destOrd="0" presId="urn:microsoft.com/office/officeart/2005/8/layout/target3"/>
    <dgm:cxn modelId="{2D6335B5-D3EA-43A0-83A0-A64ECCF2B5E8}" srcId="{757F3AB3-0718-4624-B441-E567A8F0AB56}" destId="{F447FDCE-A389-4B7A-A10D-8F095D2251E5}" srcOrd="4" destOrd="0" parTransId="{E0927719-F0C5-4D4E-B9F3-4D1B782D60E7}" sibTransId="{0ADBD297-99E0-431C-A9BA-82B2E9BA596E}"/>
    <dgm:cxn modelId="{1D2CC8C2-6284-4E85-AB60-B590C46D6D6F}" type="presOf" srcId="{F447FDCE-A389-4B7A-A10D-8F095D2251E5}" destId="{B097FD1C-2162-4AAE-A940-8A87EF096169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9CD0CA-F750-4DD3-9897-CDDD144B2564}" type="presOf" srcId="{B651F6E3-6281-48DB-9319-2AEAFDAE7572}" destId="{619D679B-A015-4ECF-8348-D1034C574F40}" srcOrd="0" destOrd="0" presId="urn:microsoft.com/office/officeart/2005/8/layout/target3"/>
    <dgm:cxn modelId="{B0593119-B32B-4449-9474-960E6FE7D085}" type="presOf" srcId="{D1B46980-6531-4606-95E6-44980827E919}" destId="{6140AFEC-043D-4C43-A2F9-D0F5331DF3A3}" srcOrd="0" destOrd="0" presId="urn:microsoft.com/office/officeart/2005/8/layout/target3"/>
    <dgm:cxn modelId="{212713D4-7050-4147-844F-C7CFFE0BED9A}" type="presOf" srcId="{D8197B8C-B260-4A16-BDF4-0947B075E274}" destId="{25B08C86-7E15-44DC-BE7F-FFB55DD49D12}" srcOrd="0" destOrd="0" presId="urn:microsoft.com/office/officeart/2005/8/layout/target3"/>
    <dgm:cxn modelId="{8EB1ADBF-523B-4446-A656-2205E98830A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810087AF-0F8B-41A6-B180-B414C00C895B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AB193D9-8D66-46CE-A90A-DDDD191115E8}" type="presOf" srcId="{F447FDCE-A389-4B7A-A10D-8F095D2251E5}" destId="{151034E1-2B70-4445-964D-57F925F4F12F}" srcOrd="0" destOrd="0" presId="urn:microsoft.com/office/officeart/2005/8/layout/target3"/>
    <dgm:cxn modelId="{7AA651CB-6C78-47A5-93A8-86CB0B8EC684}" type="presOf" srcId="{757F3AB3-0718-4624-B441-E567A8F0AB56}" destId="{333A1088-737F-45CB-B68E-254E46348037}" srcOrd="0" destOrd="0" presId="urn:microsoft.com/office/officeart/2005/8/layout/target3"/>
    <dgm:cxn modelId="{1CB4370F-DDF9-45D1-9A84-E9EC0A5D1384}" type="presOf" srcId="{D1D4F407-5343-4D3F-B5B9-D407B03CAEB4}" destId="{AED2198E-93D5-4001-81B4-73124B309672}" srcOrd="1" destOrd="0" presId="urn:microsoft.com/office/officeart/2005/8/layout/target3"/>
    <dgm:cxn modelId="{E5926A9D-D1BE-4457-8EC8-474197F0EE19}" type="presParOf" srcId="{333A1088-737F-45CB-B68E-254E46348037}" destId="{F5ABB229-8D3B-4694-996A-96F23CF14429}" srcOrd="0" destOrd="0" presId="urn:microsoft.com/office/officeart/2005/8/layout/target3"/>
    <dgm:cxn modelId="{B1BFBF42-BC6C-441E-8818-645B3D2D98F4}" type="presParOf" srcId="{333A1088-737F-45CB-B68E-254E46348037}" destId="{F41139FD-01EE-4571-8B17-4FB00FC51163}" srcOrd="1" destOrd="0" presId="urn:microsoft.com/office/officeart/2005/8/layout/target3"/>
    <dgm:cxn modelId="{EC479DEA-EE8B-46E6-95F4-BDA73B45349A}" type="presParOf" srcId="{333A1088-737F-45CB-B68E-254E46348037}" destId="{D005CE8C-CC26-4C3E-AC11-E15060ECD759}" srcOrd="2" destOrd="0" presId="urn:microsoft.com/office/officeart/2005/8/layout/target3"/>
    <dgm:cxn modelId="{B7198E63-30D8-4EF9-9086-7F9C1DF7C1DE}" type="presParOf" srcId="{333A1088-737F-45CB-B68E-254E46348037}" destId="{2C702D82-9B77-49B7-9568-BB8EB47C3372}" srcOrd="3" destOrd="0" presId="urn:microsoft.com/office/officeart/2005/8/layout/target3"/>
    <dgm:cxn modelId="{E78A30C0-3497-44D8-A63B-711334BD58A2}" type="presParOf" srcId="{333A1088-737F-45CB-B68E-254E46348037}" destId="{A52A0455-90FF-4808-ABD0-F02540D31D5A}" srcOrd="4" destOrd="0" presId="urn:microsoft.com/office/officeart/2005/8/layout/target3"/>
    <dgm:cxn modelId="{51CCD13F-BD0A-4F5B-B75D-E1217D0DC25B}" type="presParOf" srcId="{333A1088-737F-45CB-B68E-254E46348037}" destId="{6140AFEC-043D-4C43-A2F9-D0F5331DF3A3}" srcOrd="5" destOrd="0" presId="urn:microsoft.com/office/officeart/2005/8/layout/target3"/>
    <dgm:cxn modelId="{2A624771-E5CD-488F-B233-711DD991D849}" type="presParOf" srcId="{333A1088-737F-45CB-B68E-254E46348037}" destId="{9358AC05-5D7D-4327-9F80-1AD486AEA664}" srcOrd="6" destOrd="0" presId="urn:microsoft.com/office/officeart/2005/8/layout/target3"/>
    <dgm:cxn modelId="{4C313409-2BF1-4202-82A9-E1C02802B1C1}" type="presParOf" srcId="{333A1088-737F-45CB-B68E-254E46348037}" destId="{313FC574-E1CD-4FB4-B054-0B805CE0447D}" srcOrd="7" destOrd="0" presId="urn:microsoft.com/office/officeart/2005/8/layout/target3"/>
    <dgm:cxn modelId="{19077473-AF4C-4AAB-B173-68A5B4CF375A}" type="presParOf" srcId="{333A1088-737F-45CB-B68E-254E46348037}" destId="{619D679B-A015-4ECF-8348-D1034C574F40}" srcOrd="8" destOrd="0" presId="urn:microsoft.com/office/officeart/2005/8/layout/target3"/>
    <dgm:cxn modelId="{9E192D6D-8136-4785-9F42-B27ADB48C9DA}" type="presParOf" srcId="{333A1088-737F-45CB-B68E-254E46348037}" destId="{322283A8-4A27-4CDA-BAE3-F381106A9174}" srcOrd="9" destOrd="0" presId="urn:microsoft.com/office/officeart/2005/8/layout/target3"/>
    <dgm:cxn modelId="{FF7D89FC-2BEE-4E37-AD0E-E73D3EA35E98}" type="presParOf" srcId="{333A1088-737F-45CB-B68E-254E46348037}" destId="{FFC9F71D-1B4F-4AD9-A4A6-86ADEFC8AF5C}" srcOrd="10" destOrd="0" presId="urn:microsoft.com/office/officeart/2005/8/layout/target3"/>
    <dgm:cxn modelId="{1E6CCB2D-327A-41EC-BF64-1E923E1B9395}" type="presParOf" srcId="{333A1088-737F-45CB-B68E-254E46348037}" destId="{25B08C86-7E15-44DC-BE7F-FFB55DD49D12}" srcOrd="11" destOrd="0" presId="urn:microsoft.com/office/officeart/2005/8/layout/target3"/>
    <dgm:cxn modelId="{D85BECC7-3C59-4DA9-8B88-40A5F23D8C10}" type="presParOf" srcId="{333A1088-737F-45CB-B68E-254E46348037}" destId="{97A529A5-851A-4FF6-8362-AB1AB9C13A0B}" srcOrd="12" destOrd="0" presId="urn:microsoft.com/office/officeart/2005/8/layout/target3"/>
    <dgm:cxn modelId="{EC02F0E8-8FBA-4BF1-A0FB-F7F99D493E06}" type="presParOf" srcId="{333A1088-737F-45CB-B68E-254E46348037}" destId="{E222D644-03C2-4A73-95A9-9F5E0DA2C6C9}" srcOrd="13" destOrd="0" presId="urn:microsoft.com/office/officeart/2005/8/layout/target3"/>
    <dgm:cxn modelId="{6770F026-937E-4153-A70E-C414E81777CF}" type="presParOf" srcId="{333A1088-737F-45CB-B68E-254E46348037}" destId="{151034E1-2B70-4445-964D-57F925F4F12F}" srcOrd="14" destOrd="0" presId="urn:microsoft.com/office/officeart/2005/8/layout/target3"/>
    <dgm:cxn modelId="{77479F58-6048-4FF2-8C89-56578AD2F239}" type="presParOf" srcId="{333A1088-737F-45CB-B68E-254E46348037}" destId="{A359F55D-0EDE-44AB-B35B-4472DED52013}" srcOrd="15" destOrd="0" presId="urn:microsoft.com/office/officeart/2005/8/layout/target3"/>
    <dgm:cxn modelId="{ED6D147C-0353-4A63-A828-FCBEE9480B42}" type="presParOf" srcId="{333A1088-737F-45CB-B68E-254E46348037}" destId="{39C5CE0A-DD32-462E-9414-24A981C4D5A4}" srcOrd="16" destOrd="0" presId="urn:microsoft.com/office/officeart/2005/8/layout/target3"/>
    <dgm:cxn modelId="{AECC875A-7065-40B0-8DCF-6A2C703B5E4B}" type="presParOf" srcId="{333A1088-737F-45CB-B68E-254E46348037}" destId="{6EE95B6D-B3AB-479E-9F58-732D9C32D543}" srcOrd="17" destOrd="0" presId="urn:microsoft.com/office/officeart/2005/8/layout/target3"/>
    <dgm:cxn modelId="{2704763A-805D-4CEA-85BF-EF0EEEDEC472}" type="presParOf" srcId="{333A1088-737F-45CB-B68E-254E46348037}" destId="{AED2198E-93D5-4001-81B4-73124B309672}" srcOrd="18" destOrd="0" presId="urn:microsoft.com/office/officeart/2005/8/layout/target3"/>
    <dgm:cxn modelId="{10E0BECA-A6DF-411C-84E5-A2A59C71BD0A}" type="presParOf" srcId="{333A1088-737F-45CB-B68E-254E46348037}" destId="{2BE915AB-18AA-4053-B92C-3BFC9ED204BB}" srcOrd="19" destOrd="0" presId="urn:microsoft.com/office/officeart/2005/8/layout/target3"/>
    <dgm:cxn modelId="{932A6914-2137-4745-AADA-11C5AAE172C3}" type="presParOf" srcId="{333A1088-737F-45CB-B68E-254E46348037}" destId="{6BB5E863-4638-4E1D-BFDE-399D028AC4ED}" srcOrd="20" destOrd="0" presId="urn:microsoft.com/office/officeart/2005/8/layout/target3"/>
    <dgm:cxn modelId="{ED27990C-A797-4F9E-BEAF-578CB991FB5F}" type="presParOf" srcId="{333A1088-737F-45CB-B68E-254E46348037}" destId="{5A5FFA88-C948-4069-8E93-59FA12366E83}" srcOrd="21" destOrd="0" presId="urn:microsoft.com/office/officeart/2005/8/layout/target3"/>
    <dgm:cxn modelId="{E34AD43C-715F-40A5-AD04-530D9340A704}" type="presParOf" srcId="{333A1088-737F-45CB-B68E-254E46348037}" destId="{B097FD1C-2162-4AAE-A940-8A87EF096169}" srcOrd="22" destOrd="0" presId="urn:microsoft.com/office/officeart/2005/8/layout/target3"/>
    <dgm:cxn modelId="{5F26D931-933F-4066-897A-C38BF94719C2}" type="presParOf" srcId="{333A1088-737F-45CB-B68E-254E46348037}" destId="{AA719E91-157D-4BAD-84D9-0D6041B728AA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 smtClean="0"/>
            <a:t>VY_32_INOVACE_09_NÁSOBENÍ A DĚLENÍ_DĚLENÍ TŘEMI I.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Dělení třemi I.</a:t>
          </a:r>
          <a:endParaRPr lang="cs-CZ" sz="2000" kern="1200" dirty="0"/>
        </a:p>
      </dsp:txBody>
      <dsp:txXfrm>
        <a:off x="1273857" y="955392"/>
        <a:ext cx="5350878" cy="318465"/>
      </dsp:txXfrm>
    </dsp:sp>
    <dsp:sp modelId="{E222D644-03C2-4A73-95A9-9F5E0DA2C6C9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51034E1-2B70-4445-964D-57F925F4F12F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Vytvořeno: březen 2012</a:t>
          </a:r>
          <a:endParaRPr lang="cs-CZ" sz="2000" kern="1200" dirty="0"/>
        </a:p>
      </dsp:txBody>
      <dsp:txXfrm>
        <a:off x="1273857" y="1273857"/>
        <a:ext cx="5350878" cy="318465"/>
      </dsp:txXfrm>
    </dsp:sp>
    <dsp:sp modelId="{39C5CE0A-DD32-462E-9414-24A981C4D5A4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alpha val="48000"/>
              <a:satMod val="105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EE95B6D-B3AB-479E-9F58-732D9C32D543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30.4.2012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73127536"/>
              </p:ext>
            </p:extLst>
          </p:nvPr>
        </p:nvGraphicFramePr>
        <p:xfrm>
          <a:off x="2188607" y="1021147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567" y="4856247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6399" y="1031289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25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/>
              <a:t>Prezentace je určena žákům 2. ročníku ZŠ a je vhodná pro interaktivní tabuli.</a:t>
            </a:r>
          </a:p>
          <a:p>
            <a:r>
              <a:rPr lang="cs-CZ" dirty="0"/>
              <a:t>Slouží </a:t>
            </a:r>
            <a:r>
              <a:rPr lang="cs-CZ"/>
              <a:t>pro </a:t>
            </a:r>
            <a:r>
              <a:rPr lang="cs-CZ" smtClean="0"/>
              <a:t>osvojení </a:t>
            </a:r>
            <a:r>
              <a:rPr lang="cs-CZ" dirty="0"/>
              <a:t>probírané látky.</a:t>
            </a:r>
          </a:p>
          <a:p>
            <a:r>
              <a:rPr lang="cs-CZ" dirty="0"/>
              <a:t>Vybrané snímky je možné vytisknout jako pracovní listy.</a:t>
            </a:r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680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DĚLENÍ TŘEMI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Dej ovoce do misek po třech kusech.</a:t>
            </a:r>
          </a:p>
          <a:p>
            <a:pPr marL="0" indent="0">
              <a:buNone/>
            </a:pPr>
            <a:endParaRPr lang="cs-CZ" sz="2000" dirty="0"/>
          </a:p>
        </p:txBody>
      </p:sp>
      <p:pic>
        <p:nvPicPr>
          <p:cNvPr id="1026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3161" y="2103421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1687" y="2455441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015" y="2453842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782456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915" y="2788101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3350" y="2817667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836" y="3131419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9137" y="3131782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605" y="3206153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216" y="3187875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2836" y="3549471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5271" y="3560856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1429" y="359983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9718" y="357053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001" y="4006995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684" y="3631182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417" y="5886501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7815" y="5444209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590" y="4890728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9735" y="4428889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68855" y="3986138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6338" y="5886501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4603" y="544522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92" y="4890728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7016" y="4412143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3893" y="3957118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120" y="4456723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6782" y="4456723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2484" y="405279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34405" y="4038173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7845" y="4026801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404" y="592625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0861" y="5448580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5827" y="4890728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002" y="4453078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5671" y="5448580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8940" y="5444208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4562" y="4929150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8730" y="4918612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0651" y="4918612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6957" y="4918612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3906" y="4906961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6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0563" y="4456723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7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7724" y="4456723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44933" y="591218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3259" y="5449305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5180" y="5444207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3935" y="5449305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2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036" y="5448580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3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7500" y="592625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4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272" y="592625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5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1193" y="591218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6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115" y="591218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7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1090" y="591218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2" descr="C:\Users\mveisova\AppData\Local\Microsoft\Windows\Temporary Internet Files\Content.IE5\KDDL8FTE\MC9001935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3011" y="5926254"/>
            <a:ext cx="578079" cy="28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9" name="TextovéPole 58"/>
          <p:cNvSpPr txBox="1"/>
          <p:nvPr/>
        </p:nvSpPr>
        <p:spPr>
          <a:xfrm>
            <a:off x="7041433" y="197680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: 3 = 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041433" y="2420962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 : 3 =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020272" y="278810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: 3 =</a:t>
            </a:r>
            <a:endParaRPr lang="cs-CZ" dirty="0"/>
          </a:p>
        </p:txBody>
      </p:sp>
      <p:sp>
        <p:nvSpPr>
          <p:cNvPr id="1024" name="TextovéPole 1023"/>
          <p:cNvSpPr txBox="1"/>
          <p:nvPr/>
        </p:nvSpPr>
        <p:spPr>
          <a:xfrm>
            <a:off x="7041433" y="320129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: 3 =</a:t>
            </a:r>
            <a:endParaRPr lang="cs-CZ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7020272" y="3587786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: 3 =</a:t>
            </a:r>
            <a:endParaRPr lang="cs-CZ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6876256" y="402329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18 : 3 =</a:t>
            </a:r>
            <a:endParaRPr lang="cs-CZ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6995568" y="43992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21 : 3 =</a:t>
            </a:r>
            <a:endParaRPr lang="cs-CZ" dirty="0"/>
          </a:p>
        </p:txBody>
      </p:sp>
      <p:sp>
        <p:nvSpPr>
          <p:cNvPr id="1031" name="TextovéPole 1030"/>
          <p:cNvSpPr txBox="1"/>
          <p:nvPr/>
        </p:nvSpPr>
        <p:spPr>
          <a:xfrm>
            <a:off x="7030852" y="4848712"/>
            <a:ext cx="12749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24 : 3 =</a:t>
            </a:r>
            <a:endParaRPr lang="cs-CZ" dirty="0"/>
          </a:p>
        </p:txBody>
      </p:sp>
      <p:sp>
        <p:nvSpPr>
          <p:cNvPr id="1032" name="TextovéPole 1031"/>
          <p:cNvSpPr txBox="1"/>
          <p:nvPr/>
        </p:nvSpPr>
        <p:spPr>
          <a:xfrm>
            <a:off x="7030852" y="5364158"/>
            <a:ext cx="11732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27 : 3 =</a:t>
            </a:r>
            <a:endParaRPr lang="cs-CZ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7030852" y="5841107"/>
            <a:ext cx="9869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30 : 3 =</a:t>
            </a:r>
            <a:endParaRPr lang="cs-CZ" dirty="0"/>
          </a:p>
        </p:txBody>
      </p:sp>
      <p:sp>
        <p:nvSpPr>
          <p:cNvPr id="1034" name="TextovéPole 1033"/>
          <p:cNvSpPr txBox="1"/>
          <p:nvPr/>
        </p:nvSpPr>
        <p:spPr>
          <a:xfrm>
            <a:off x="7797517" y="1976806"/>
            <a:ext cx="2308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1035" name="TextovéPole 1034"/>
          <p:cNvSpPr txBox="1"/>
          <p:nvPr/>
        </p:nvSpPr>
        <p:spPr>
          <a:xfrm>
            <a:off x="7803574" y="2410532"/>
            <a:ext cx="374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036" name="TextovéPole 1035"/>
          <p:cNvSpPr txBox="1"/>
          <p:nvPr/>
        </p:nvSpPr>
        <p:spPr>
          <a:xfrm>
            <a:off x="7803574" y="2779864"/>
            <a:ext cx="230867" cy="376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37" name="TextovéPole 1036"/>
          <p:cNvSpPr txBox="1"/>
          <p:nvPr/>
        </p:nvSpPr>
        <p:spPr>
          <a:xfrm>
            <a:off x="7814302" y="3196647"/>
            <a:ext cx="291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038" name="TextovéPole 1037"/>
          <p:cNvSpPr txBox="1"/>
          <p:nvPr/>
        </p:nvSpPr>
        <p:spPr>
          <a:xfrm>
            <a:off x="7803574" y="3585367"/>
            <a:ext cx="291191" cy="3758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1039" name="TextovéPole 1038"/>
          <p:cNvSpPr txBox="1"/>
          <p:nvPr/>
        </p:nvSpPr>
        <p:spPr>
          <a:xfrm>
            <a:off x="7794676" y="4042811"/>
            <a:ext cx="291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40" name="TextovéPole 1039"/>
          <p:cNvSpPr txBox="1"/>
          <p:nvPr/>
        </p:nvSpPr>
        <p:spPr>
          <a:xfrm>
            <a:off x="7775050" y="4378953"/>
            <a:ext cx="3108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041" name="TextovéPole 1040"/>
          <p:cNvSpPr txBox="1"/>
          <p:nvPr/>
        </p:nvSpPr>
        <p:spPr>
          <a:xfrm>
            <a:off x="7815306" y="4876038"/>
            <a:ext cx="2911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42" name="TextovéPole 1041"/>
          <p:cNvSpPr txBox="1"/>
          <p:nvPr/>
        </p:nvSpPr>
        <p:spPr>
          <a:xfrm>
            <a:off x="7820595" y="5359060"/>
            <a:ext cx="2806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043" name="TextovéPole 1042"/>
          <p:cNvSpPr txBox="1"/>
          <p:nvPr/>
        </p:nvSpPr>
        <p:spPr>
          <a:xfrm>
            <a:off x="7831941" y="5883680"/>
            <a:ext cx="3928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0053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" grpId="0"/>
      <p:bldP spid="1035" grpId="0"/>
      <p:bldP spid="1036" grpId="0"/>
      <p:bldP spid="1037" grpId="0"/>
      <p:bldP spid="1038" grpId="0"/>
      <p:bldP spid="1039" grpId="0"/>
      <p:bldP spid="1040" grpId="0"/>
      <p:bldP spid="1041" grpId="0"/>
      <p:bldP spid="1042" grpId="0"/>
      <p:bldP spid="10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05584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 číslu v růžovém obrázku přiřaď číslo třikrát menší v obrázku hnědém.</a:t>
            </a:r>
            <a:endParaRPr lang="cs-CZ" sz="2000" dirty="0"/>
          </a:p>
        </p:txBody>
      </p:sp>
      <p:sp>
        <p:nvSpPr>
          <p:cNvPr id="4" name="Popisek se čtyřstrannou šipkou 3"/>
          <p:cNvSpPr/>
          <p:nvPr/>
        </p:nvSpPr>
        <p:spPr>
          <a:xfrm>
            <a:off x="1115617" y="2348880"/>
            <a:ext cx="864096" cy="800472"/>
          </a:xfrm>
          <a:prstGeom prst="quadArrowCallou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Popisek se čtyřstrannou šipkou 4"/>
          <p:cNvSpPr/>
          <p:nvPr/>
        </p:nvSpPr>
        <p:spPr>
          <a:xfrm>
            <a:off x="1115616" y="3149352"/>
            <a:ext cx="936104" cy="855712"/>
          </a:xfrm>
          <a:prstGeom prst="quadArrowCallou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Popisek se čtyřstrannou šipkou 5"/>
          <p:cNvSpPr/>
          <p:nvPr/>
        </p:nvSpPr>
        <p:spPr>
          <a:xfrm>
            <a:off x="1115616" y="4005064"/>
            <a:ext cx="936104" cy="864096"/>
          </a:xfrm>
          <a:prstGeom prst="quadArrowCallou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Popisek se čtyřstrannou šipkou 6"/>
          <p:cNvSpPr/>
          <p:nvPr/>
        </p:nvSpPr>
        <p:spPr>
          <a:xfrm>
            <a:off x="1126788" y="4869160"/>
            <a:ext cx="936103" cy="864096"/>
          </a:xfrm>
          <a:prstGeom prst="quadArrowCallou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opisek se čtyřstrannou šipkou 11"/>
          <p:cNvSpPr/>
          <p:nvPr/>
        </p:nvSpPr>
        <p:spPr>
          <a:xfrm>
            <a:off x="6543787" y="4869160"/>
            <a:ext cx="936103" cy="864096"/>
          </a:xfrm>
          <a:prstGeom prst="quadArrowCallou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3" name="Popisek se čtyřstrannou šipkou 12"/>
          <p:cNvSpPr/>
          <p:nvPr/>
        </p:nvSpPr>
        <p:spPr>
          <a:xfrm>
            <a:off x="6543788" y="4017593"/>
            <a:ext cx="936103" cy="864096"/>
          </a:xfrm>
          <a:prstGeom prst="quadArrowCallou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Popisek se čtyřstrannou šipkou 13"/>
          <p:cNvSpPr/>
          <p:nvPr/>
        </p:nvSpPr>
        <p:spPr>
          <a:xfrm>
            <a:off x="6543788" y="3149352"/>
            <a:ext cx="936103" cy="864096"/>
          </a:xfrm>
          <a:prstGeom prst="quadArrowCallou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Popisek se čtyřstrannou šipkou 14"/>
          <p:cNvSpPr/>
          <p:nvPr/>
        </p:nvSpPr>
        <p:spPr>
          <a:xfrm>
            <a:off x="6543788" y="2275750"/>
            <a:ext cx="936103" cy="864096"/>
          </a:xfrm>
          <a:prstGeom prst="quadArrowCallout">
            <a:avLst/>
          </a:prstGeom>
          <a:solidFill>
            <a:srgbClr val="FF99FF"/>
          </a:solidFill>
          <a:ln>
            <a:solidFill>
              <a:srgbClr val="FF99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17" name="Popisek se čtyřstrannou šipkou 16"/>
          <p:cNvSpPr/>
          <p:nvPr/>
        </p:nvSpPr>
        <p:spPr>
          <a:xfrm>
            <a:off x="4023662" y="1724177"/>
            <a:ext cx="864096" cy="800472"/>
          </a:xfrm>
          <a:prstGeom prst="quad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5</a:t>
            </a:r>
          </a:p>
        </p:txBody>
      </p:sp>
      <p:sp>
        <p:nvSpPr>
          <p:cNvPr id="25" name="Popisek se čtyřstrannou šipkou 24"/>
          <p:cNvSpPr/>
          <p:nvPr/>
        </p:nvSpPr>
        <p:spPr>
          <a:xfrm>
            <a:off x="5292080" y="3717032"/>
            <a:ext cx="936103" cy="864096"/>
          </a:xfrm>
          <a:prstGeom prst="quad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9</a:t>
            </a:r>
          </a:p>
        </p:txBody>
      </p:sp>
      <p:sp>
        <p:nvSpPr>
          <p:cNvPr id="26" name="Popisek se čtyřstrannou šipkou 25"/>
          <p:cNvSpPr/>
          <p:nvPr/>
        </p:nvSpPr>
        <p:spPr>
          <a:xfrm>
            <a:off x="4023662" y="4881689"/>
            <a:ext cx="936103" cy="864096"/>
          </a:xfrm>
          <a:prstGeom prst="quad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7" name="Popisek se čtyřstrannou šipkou 26"/>
          <p:cNvSpPr/>
          <p:nvPr/>
        </p:nvSpPr>
        <p:spPr>
          <a:xfrm>
            <a:off x="4355977" y="2852936"/>
            <a:ext cx="936103" cy="864096"/>
          </a:xfrm>
          <a:prstGeom prst="quad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28" name="Popisek se čtyřstrannou šipkou 27"/>
          <p:cNvSpPr/>
          <p:nvPr/>
        </p:nvSpPr>
        <p:spPr>
          <a:xfrm>
            <a:off x="5292079" y="2524649"/>
            <a:ext cx="936103" cy="864096"/>
          </a:xfrm>
          <a:prstGeom prst="quad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29" name="Popisek se čtyřstrannou šipkou 28"/>
          <p:cNvSpPr/>
          <p:nvPr/>
        </p:nvSpPr>
        <p:spPr>
          <a:xfrm>
            <a:off x="5292080" y="5173960"/>
            <a:ext cx="936103" cy="864096"/>
          </a:xfrm>
          <a:prstGeom prst="quad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30" name="Popisek se čtyřstrannou šipkou 29"/>
          <p:cNvSpPr/>
          <p:nvPr/>
        </p:nvSpPr>
        <p:spPr>
          <a:xfrm>
            <a:off x="5076055" y="1660553"/>
            <a:ext cx="936103" cy="864096"/>
          </a:xfrm>
          <a:prstGeom prst="quad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Popisek se čtyřstrannou šipkou 30"/>
          <p:cNvSpPr/>
          <p:nvPr/>
        </p:nvSpPr>
        <p:spPr>
          <a:xfrm>
            <a:off x="4139952" y="3861048"/>
            <a:ext cx="936103" cy="864096"/>
          </a:xfrm>
          <a:prstGeom prst="quadArrowCallou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1850739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2222E-6 -4.21832E-6 C -0.01806 0.00116 -0.03629 0.00185 -0.05435 0.00347 C -0.06337 0.00439 -0.07136 0.00971 -0.08021 0.01156 C -0.0948 0.0148 -0.1099 0.01526 -0.12466 0.01642 C -0.13004 0.01758 -0.13542 0.01873 -0.1408 0.01989 C -0.14376 0.02058 -0.14671 0.02336 -0.14949 0.02475 C -0.15817 0.02937 -0.16754 0.03284 -0.17657 0.03631 C -0.18317 0.03885 -0.18959 0.0444 -0.19515 0.04949 C -0.19723 0.05134 -0.20244 0.05273 -0.20244 0.05273 C -0.20556 0.05643 -0.20886 0.05782 -0.21233 0.06082 C -0.21355 0.06568 -0.21407 0.07123 -0.21615 0.07562 C -0.21893 0.08164 -0.21858 0.07678 -0.21858 0.08071 " pathEditMode="relative" ptsTypes="fffffffffffA">
                                      <p:cBhvr>
                                        <p:cTn id="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1.68363E-6 C -0.02587 -0.0037 -0.05174 -0.00508 -0.07778 -0.00647 C -0.1033 -0.01064 -0.12882 -0.01572 -0.15434 -0.01804 C -0.17084 -0.02243 -0.18681 -0.02798 -0.20365 -0.0296 C -0.2224 -0.03584 -0.24132 -0.04093 -0.26059 -0.0444 C -0.26754 -0.04741 -0.27431 -0.04856 -0.28143 -0.05088 C -0.29219 -0.05434 -0.30278 -0.05897 -0.31354 -0.06244 C -0.32031 -0.06475 -0.32674 -0.06776 -0.33334 -0.07076 C -0.33577 -0.07192 -0.3408 -0.074 -0.3408 -0.074 C -0.34497 -0.0777 -0.34584 -0.08163 -0.3507 -0.08372 C -0.35382 -0.08811 -0.35261 -0.0858 -0.35434 -0.09042 " pathEditMode="relative" ptsTypes="ffffffffffA">
                                      <p:cBhvr>
                                        <p:cTn id="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5.20814E-6 L -0.0099 0.00324 C -0.02605 -0.00207 -0.04271 -0.00716 -0.05921 -0.01156 C -0.06546 -0.01688 -0.07414 -0.01965 -0.08143 -0.02127 C -0.08612 -0.02381 -0.09011 -0.02751 -0.09497 -0.0296 C -0.09931 -0.03491 -0.10955 -0.03931 -0.11476 -0.04278 C -0.13316 -0.05527 -0.11303 -0.04578 -0.12466 -0.05087 C -0.13056 -0.05943 -0.1224 -0.04856 -0.13212 -0.05758 C -0.13612 -0.06128 -0.13941 -0.06683 -0.14323 -0.07076 C -0.15278 -0.08071 -0.16511 -0.09042 -0.17657 -0.09528 C -0.18247 -0.10083 -0.1908 -0.10707 -0.19757 -0.11008 C -0.20521 -0.12095 -0.21303 -0.12025 -0.22223 -0.1265 " pathEditMode="relative" ptsTypes="AffffffffffA">
                                      <p:cBhvr>
                                        <p:cTn id="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66667E-6 -2.13691E-6 C -0.00225 0.00948 -0.00034 0.0037 -0.00746 0.01642 L -0.00746 0.01642 C -0.01076 0.02799 -0.01666 0.03631 -0.02221 0.04602 C -0.02864 0.05736 -0.03419 0.07262 -0.04322 0.08071 C -0.04652 0.0895 -0.05121 0.09575 -0.05555 0.10361 C -0.05676 0.10569 -0.05728 0.10824 -0.05815 0.11032 C -0.05885 0.11194 -0.05971 0.11355 -0.06058 0.11517 C -0.06388 0.12072 -0.07048 0.13159 -0.07048 0.13159 C -0.07308 0.14269 -0.06944 0.13113 -0.07534 0.13992 C -0.07725 0.14293 -0.07864 0.14663 -0.08037 0.14963 C -0.08142 0.15148 -0.0828 0.1531 -0.08402 0.15472 C -0.08576 0.16166 -0.08958 0.16305 -0.0927 0.16952 C -0.09791 0.18039 -0.10451 0.1871 -0.1111 0.19589 C -0.12708 0.21716 -0.14426 0.23381 -0.16423 0.24838 C -0.17117 0.25347 -0.17655 0.26318 -0.18402 0.26642 C -0.1894 0.27151 -0.19374 0.2759 -0.19999 0.27799 C -0.20138 0.2796 -0.20728 0.28539 -0.20867 0.28631 C -0.21128 0.28816 -0.21475 0.2877 -0.21735 0.28955 C -0.2335 0.30042 -0.2361 0.29949 -0.25555 0.29949 " pathEditMode="relative" ptsTypes="fFfffffffffffffffffA"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11841E-6 C 0.00208 -0.00856 0.00625 -0.02174 0.01111 -0.02775 C 0.01423 -0.03839 0.01979 -0.04533 0.02587 -0.0525 C 0.03055 -0.05805 0.03403 -0.06476 0.03941 -0.06892 C 0.05816 -0.0828 0.08038 -0.08372 0.10121 -0.08534 C 0.14201 -0.09436 0.09583 -0.08904 0.20121 -0.08696 C 0.21146 -0.08557 0.21267 -0.08465 0.221 -0.08048 C 0.225 -0.0784 0.23333 -0.07563 0.23333 -0.07563 C 0.2375 -0.06961 0.23541 -0.07355 0.23819 -0.06244 C 0.23941 -0.05782 0.24427 -0.05111 0.24687 -0.04764 " pathEditMode="relative" ptsTypes="fffffffffA">
                                      <p:cBhvr>
                                        <p:cTn id="2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8.31637E-6 C 0.00191 -0.02058 0.00469 -0.04047 0.00607 -0.06105 C 0.00764 -0.08649 0.00885 -0.11193 0.01719 -0.13505 C 0.01857 -0.14615 0.0217 -0.15587 0.02465 -0.16627 C 0.02743 -0.17622 0.02864 -0.18709 0.03333 -0.19588 C 0.03906 -0.20675 0.04739 -0.21785 0.05434 -0.2271 C 0.06007 -0.23473 0.06597 -0.24652 0.07396 -0.24999 C 0.08264 -0.26156 0.09166 -0.26988 0.10243 -0.27798 C 0.10729 -0.28168 0.10781 -0.28445 0.11354 -0.2863 C 0.121 -0.29301 0.12951 -0.29324 0.13819 -0.2944 C 0.15642 -0.30018 0.17517 -0.30203 0.19375 -0.30596 C 0.24618 -0.30434 0.2335 -0.32053 0.24687 -0.30272 " pathEditMode="relative" ptsTypes="fffffffffffA">
                                      <p:cBhvr>
                                        <p:cTn id="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4.79186E-6 C 0.00034 -0.00232 0.00034 -0.00463 0.00121 -0.00671 C 0.00173 -0.0081 0.00277 -0.00902 0.00382 -0.00995 C 0.00833 -0.01434 0.01614 -0.02313 0.021 -0.02637 C 0.03211 -0.03354 0.04253 -0.04233 0.05434 -0.04765 C 0.06614 -0.0532 0.07916 -0.05389 0.09149 -0.05597 C 0.12413 -0.05528 0.17552 -0.06129 0.21111 -0.0495 C 0.2177 -0.04487 0.225 -0.04256 0.23211 -0.03955 C 0.23576 -0.03793 0.24323 -0.03469 0.24323 -0.03469 C 0.24826 -0.02961 0.25069 -0.02845 0.25677 -0.02637 C 0.25937 -0.02313 0.26666 -0.01989 0.26666 -0.01989 C 0.27708 -0.01041 0.28263 -0.00532 0.2901 0.00809 C 0.29357 0.02104 0.28819 0.003 0.29635 0.02127 C 0.30625 0.04347 0.29114 0.01688 0.3026 0.03607 C 0.30503 0.04602 0.3092 0.05689 0.31493 0.06406 C 0.31979 0.07747 0.32343 0.09181 0.32847 0.10522 C 0.32986 0.10869 0.32951 0.11332 0.3309 0.11679 C 0.33229 0.12025 0.33593 0.1265 0.33593 0.1265 C 0.33767 0.13598 0.34132 0.14477 0.34323 0.15448 C 0.34479 0.17784 0.34618 0.2005 0.33836 0.22201 C 0.33802 0.22479 0.33802 0.22756 0.33715 0.23011 C 0.33663 0.23149 0.33507 0.23219 0.33454 0.23358 C 0.33333 0.23658 0.33211 0.24329 0.33211 0.24329 C 0.32986 0.26156 0.32118 0.28029 0.31232 0.2944 C 0.31111 0.29648 0.31007 0.29879 0.30868 0.30087 C 0.30555 0.3055 0.29878 0.31406 0.29878 0.31406 C 0.2967 0.32539 0.29948 0.3166 0.29392 0.324 C 0.28576 0.33487 0.27673 0.35037 0.26545 0.35522 C 0.26232 0.34875 0.26302 0.35222 0.26302 0.34528 " pathEditMode="relative" ptsTypes="ffffffffffffffffffffffffffffA">
                                      <p:cBhvr>
                                        <p:cTn id="3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18 0.01133 C -0.00277 3.09898E-6 0.01789 0.00277 0.029 0.00162 C 0.07032 0.00254 0.10382 0.00347 0.14254 0.00809 C 0.17049 0.01526 0.19861 0.02243 0.22657 0.0296 C 0.23334 0.03399 0.2415 0.03677 0.24879 0.03931 C 0.25365 0.04093 0.26354 0.0444 0.26354 0.04463 C 0.27205 0.05249 0.28577 0.05758 0.29566 0.06406 C 0.30417 0.06961 0.29514 0.06475 0.30191 0.07053 C 0.31268 0.07955 0.32431 0.08695 0.33525 0.09528 C 0.33889 0.09805 0.3415 0.10222 0.34497 0.10522 C 0.34931 0.11332 0.34653 0.10869 0.35365 0.11841 C 0.35573 0.12118 0.36111 0.12488 0.36111 0.12511 C 0.36268 0.13136 0.36615 0.13668 0.36979 0.1413 C 0.37101 0.14639 0.37292 0.14986 0.37466 0.15448 " pathEditMode="relative" rAng="0" ptsTypes="fffffffffffffA">
                                      <p:cBhvr>
                                        <p:cTn id="4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323" y="65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7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72608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Dokážeš spočítat příklady a vylézt po schodech až nahoru?</a:t>
            </a:r>
          </a:p>
          <a:p>
            <a:endParaRPr lang="cs-CZ" sz="2000" dirty="0"/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      12 : 3 =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      27 : 3 =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     15 : 3 =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     9 : 3 =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      3 : 3 =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    18 : 3 =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    24 : 3 =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  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                                             </a:t>
            </a:r>
            <a:endParaRPr lang="cs-CZ" sz="2000" dirty="0"/>
          </a:p>
        </p:txBody>
      </p:sp>
      <p:pic>
        <p:nvPicPr>
          <p:cNvPr id="2053" name="Picture 5" descr="C:\Users\mveisova\AppData\Local\Microsoft\Windows\Temporary Internet Files\Content.IE5\7MIXG2BH\MC9001977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844824"/>
            <a:ext cx="2640594" cy="22633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884368" y="1856904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7380312" y="2453287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2906980"/>
            <a:ext cx="5760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228184" y="343020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3953420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2806" y="448302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5006248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5529468"/>
            <a:ext cx="3240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JSI   PAŠÁK !!!</a:t>
            </a:r>
            <a:endParaRPr lang="cs-CZ" sz="32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7193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r>
              <a:rPr lang="cs-CZ" dirty="0" smtClean="0"/>
              <a:t>Napiš čísla třikrát menší než:  </a:t>
            </a:r>
            <a:r>
              <a:rPr lang="cs-CZ" dirty="0" smtClean="0">
                <a:solidFill>
                  <a:srgbClr val="CC0000"/>
                </a:solidFill>
              </a:rPr>
              <a:t>12, 27, 30, 21, 3, 6, 24, 15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C0000"/>
                </a:solidFill>
              </a:rPr>
              <a:t>   _____________________________________________</a:t>
            </a:r>
            <a:endParaRPr lang="cs-CZ" dirty="0">
              <a:solidFill>
                <a:srgbClr val="CC0000"/>
              </a:solidFill>
            </a:endParaRPr>
          </a:p>
          <a:p>
            <a:endParaRPr lang="cs-CZ" dirty="0" smtClean="0">
              <a:solidFill>
                <a:srgbClr val="CC0000"/>
              </a:solidFill>
            </a:endParaRPr>
          </a:p>
          <a:p>
            <a:endParaRPr lang="cs-CZ" dirty="0">
              <a:solidFill>
                <a:srgbClr val="CC0000"/>
              </a:solidFill>
            </a:endParaRPr>
          </a:p>
          <a:p>
            <a:r>
              <a:rPr lang="cs-CZ" dirty="0" smtClean="0"/>
              <a:t>Výsledky seřaď podle velikosti: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C0000"/>
                </a:solidFill>
              </a:rPr>
              <a:t>   _____________________________________</a:t>
            </a:r>
            <a:endParaRPr lang="cs-CZ" dirty="0">
              <a:solidFill>
                <a:srgbClr val="CC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2348880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4, 9, 10, 7, 1, 2, 8, 5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3728" y="4509120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1, 2, 4, 5, 7, 8, 9, 10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3074" name="Picture 2" descr="C:\Users\mveisova\AppData\Local\Microsoft\Windows\Temporary Internet Files\Content.IE5\KDDL8FTE\MC9002959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7169" y="3639645"/>
            <a:ext cx="1872558" cy="2323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582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POUŽITÉ 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http://microsoft.com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358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72</TotalTime>
  <Words>270</Words>
  <Application>Microsoft Office PowerPoint</Application>
  <PresentationFormat>Předvádění na obrazovce (4:3)</PresentationFormat>
  <Paragraphs>80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DĚLENÍ TŘEMI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Veisová Marcela</dc:creator>
  <cp:lastModifiedBy>Veisová Marcela</cp:lastModifiedBy>
  <cp:revision>14</cp:revision>
  <dcterms:created xsi:type="dcterms:W3CDTF">2012-04-17T15:20:50Z</dcterms:created>
  <dcterms:modified xsi:type="dcterms:W3CDTF">2012-04-30T11:11:30Z</dcterms:modified>
</cp:coreProperties>
</file>