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63" r:id="rId5"/>
    <p:sldId id="281" r:id="rId6"/>
    <p:sldId id="266" r:id="rId7"/>
    <p:sldId id="283" r:id="rId8"/>
    <p:sldId id="265" r:id="rId9"/>
    <p:sldId id="285" r:id="rId10"/>
    <p:sldId id="271" r:id="rId11"/>
    <p:sldId id="287" r:id="rId12"/>
    <p:sldId id="264" r:id="rId13"/>
    <p:sldId id="267" r:id="rId14"/>
    <p:sldId id="289" r:id="rId15"/>
    <p:sldId id="268" r:id="rId16"/>
    <p:sldId id="270" r:id="rId17"/>
    <p:sldId id="291" r:id="rId18"/>
    <p:sldId id="272" r:id="rId19"/>
    <p:sldId id="293" r:id="rId20"/>
    <p:sldId id="273" r:id="rId21"/>
    <p:sldId id="257" r:id="rId22"/>
    <p:sldId id="259" r:id="rId23"/>
    <p:sldId id="261" r:id="rId24"/>
    <p:sldId id="262" r:id="rId25"/>
    <p:sldId id="274" r:id="rId26"/>
    <p:sldId id="275" r:id="rId27"/>
    <p:sldId id="276" r:id="rId28"/>
    <p:sldId id="26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ulius_Zeyer_Vilimek.jpg" TargetMode="External"/><Relationship Id="rId13" Type="http://schemas.openxmlformats.org/officeDocument/2006/relationships/hyperlink" Target="http://www.josefov-jaromer.cz/img/nahledy/babicka.jpg" TargetMode="External"/><Relationship Id="rId18" Type="http://schemas.openxmlformats.org/officeDocument/2006/relationships/hyperlink" Target="http://cs.wikipedia.org/wiki/Soubor:Karel_Vaclav_Rais_1896.png" TargetMode="External"/><Relationship Id="rId26" Type="http://schemas.openxmlformats.org/officeDocument/2006/relationships/hyperlink" Target="http://ld.johanesville.net/jirasek" TargetMode="External"/><Relationship Id="rId3" Type="http://schemas.openxmlformats.org/officeDocument/2006/relationships/hyperlink" Target="http://cs.wikipedia.org/wiki/Soubor:Jan_Vil&#237;mek_-_V&#237;t&#283;zslav_H&#225;lek.jpg" TargetMode="External"/><Relationship Id="rId21" Type="http://schemas.openxmlformats.org/officeDocument/2006/relationships/hyperlink" Target="http://www.obrazky.cz/?q=jaroslav%20vrchlick%C3%BD&amp;fulltext" TargetMode="External"/><Relationship Id="rId7" Type="http://schemas.openxmlformats.org/officeDocument/2006/relationships/hyperlink" Target="http://cs.wikipedia.org/wiki/Soubor:Jan_Vil&#237;mek_-_Jaroslav_Vrchlick&#253;.jpg" TargetMode="External"/><Relationship Id="rId12" Type="http://schemas.openxmlformats.org/officeDocument/2006/relationships/hyperlink" Target="http://www.obrazky.cz/?q=josef%20kajet%C3%A1n%20tyl&amp;fulltext" TargetMode="External"/><Relationship Id="rId17" Type="http://schemas.openxmlformats.org/officeDocument/2006/relationships/hyperlink" Target="http://www.cbdb.cz/autor-338-alois-mrstik" TargetMode="External"/><Relationship Id="rId25" Type="http://schemas.openxmlformats.org/officeDocument/2006/relationships/hyperlink" Target="http://ld.johanesville.net/vrchlicky" TargetMode="External"/><Relationship Id="rId2" Type="http://schemas.openxmlformats.org/officeDocument/2006/relationships/hyperlink" Target="http://cs.wikipedia.org/wiki/Jan_Neruda" TargetMode="External"/><Relationship Id="rId16" Type="http://schemas.openxmlformats.org/officeDocument/2006/relationships/hyperlink" Target="http://www.obrazky.cz/?q=mr%C5%A1t%C3%ADk%20vil%C3%A9m&amp;fulltext" TargetMode="External"/><Relationship Id="rId20" Type="http://schemas.openxmlformats.org/officeDocument/2006/relationships/hyperlink" Target="http://cs.wikipedia.org/wiki/Soubor:Zikmund_Winter_Vilimek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cs.wikipedia.org/wiki/Soubor:Jan_Vil&#237;mek_-_Svatopluk_&#268;ech.jpg" TargetMode="External"/><Relationship Id="rId11" Type="http://schemas.openxmlformats.org/officeDocument/2006/relationships/hyperlink" Target="http://cs.wikipedia.org/wiki/Soubor:Jan_Vil&#237;mek_-_Karel_Havl&#237;&#269;ek_Borovsk&#253;.jpg" TargetMode="External"/><Relationship Id="rId24" Type="http://schemas.openxmlformats.org/officeDocument/2006/relationships/hyperlink" Target="http://ld.johanesville.net/neruda" TargetMode="External"/><Relationship Id="rId5" Type="http://schemas.openxmlformats.org/officeDocument/2006/relationships/hyperlink" Target="http://cs.wikipedia.org/wiki/Soubor:Jan_Vil&#237;mek_-_Josef_V&#225;clav_Sl&#225;dek_HL.jpg" TargetMode="External"/><Relationship Id="rId15" Type="http://schemas.openxmlformats.org/officeDocument/2006/relationships/hyperlink" Target="http://cs.wikipedia.org/wiki/Soubor:Stroupeznicky.jpg" TargetMode="External"/><Relationship Id="rId23" Type="http://schemas.openxmlformats.org/officeDocument/2006/relationships/hyperlink" Target="http://www.cesky-jazyk.cz/zivotopisy/vilem-mrstik.html" TargetMode="External"/><Relationship Id="rId10" Type="http://schemas.openxmlformats.org/officeDocument/2006/relationships/hyperlink" Target="http://cs.wikipedia.org/wiki/Soubor:Jan_Vil&#237;mek_-_Franti&#353;ek_Ladislav_&#268;elakovsk&#253;.jpg" TargetMode="External"/><Relationship Id="rId19" Type="http://schemas.openxmlformats.org/officeDocument/2006/relationships/hyperlink" Target="http://cs.wikipedia.org/wiki/Alois_Jir&#225;sek" TargetMode="External"/><Relationship Id="rId4" Type="http://schemas.openxmlformats.org/officeDocument/2006/relationships/hyperlink" Target="http://cs.wikipedia.org/wiki/Soubor:Karolina_Svetla.jpg" TargetMode="External"/><Relationship Id="rId9" Type="http://schemas.openxmlformats.org/officeDocument/2006/relationships/hyperlink" Target="http://cs.wikipedia.org/wiki/Soubor:Jan_Vil&#237;mek_-_Eli&#353;ka_Kr&#225;snohorsk&#225;.jpg" TargetMode="External"/><Relationship Id="rId14" Type="http://schemas.openxmlformats.org/officeDocument/2006/relationships/hyperlink" Target="http://www.sberatel-ksk.cz/clanek-kytice-karel-jaromir-erben-sbirka-ing-arch-karla-cermaka-2010080010" TargetMode="External"/><Relationship Id="rId22" Type="http://schemas.openxmlformats.org/officeDocument/2006/relationships/hyperlink" Target="http://www.obrazky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předloh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609600"/>
            <a:ext cx="8001000" cy="276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3352800" y="1524000"/>
            <a:ext cx="4737451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100" smtClean="0"/>
              <a:t>VY_32_INOVACE_17_Literatura </a:t>
            </a:r>
            <a:r>
              <a:rPr lang="cs-CZ" sz="2100" dirty="0"/>
              <a:t>19. století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3276600" y="1905000"/>
            <a:ext cx="4031704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2100" dirty="0" smtClean="0"/>
              <a:t>Česká literatura 2. pol. 19. století</a:t>
            </a:r>
            <a:endParaRPr lang="cs-CZ" sz="2100" dirty="0"/>
          </a:p>
        </p:txBody>
      </p:sp>
      <p:pic>
        <p:nvPicPr>
          <p:cNvPr id="2560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87680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Podnadpis 2"/>
          <p:cNvSpPr>
            <a:spLocks/>
          </p:cNvSpPr>
          <p:nvPr/>
        </p:nvSpPr>
        <p:spPr bwMode="auto">
          <a:xfrm>
            <a:off x="1447800" y="4343400"/>
            <a:ext cx="6400800" cy="175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0" hangingPunct="0">
              <a:spcBef>
                <a:spcPct val="20000"/>
              </a:spcBef>
            </a:pPr>
            <a:r>
              <a:rPr lang="cs-CZ" sz="2000" dirty="0" smtClean="0"/>
              <a:t>Česká literatura 2. poloviny 19. století - úvod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099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877867"/>
              </p:ext>
            </p:extLst>
          </p:nvPr>
        </p:nvGraphicFramePr>
        <p:xfrm>
          <a:off x="1547813" y="1412875"/>
          <a:ext cx="6096000" cy="33032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 první části prezentace se žáci seznámí s kulturní a politickou situací v 2. polovině 19. století.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Druhá část je věnována osobnostem daného období. Na závěr žáci zodpoví otázky a vypracují zápis do sešitu.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017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18648" cy="482453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Česká literatura</a:t>
            </a:r>
            <a:br>
              <a:rPr lang="cs-CZ" sz="7200" dirty="0" smtClean="0">
                <a:solidFill>
                  <a:srgbClr val="0070C0"/>
                </a:solidFill>
              </a:rPr>
            </a:br>
            <a:r>
              <a:rPr lang="cs-CZ" sz="7200" dirty="0" smtClean="0">
                <a:solidFill>
                  <a:srgbClr val="0070C0"/>
                </a:solidFill>
              </a:rPr>
              <a:t>v 2. polovině </a:t>
            </a:r>
            <a:br>
              <a:rPr lang="cs-CZ" sz="7200" dirty="0" smtClean="0">
                <a:solidFill>
                  <a:srgbClr val="0070C0"/>
                </a:solidFill>
              </a:rPr>
            </a:br>
            <a:r>
              <a:rPr lang="cs-CZ" sz="7200" dirty="0" smtClean="0">
                <a:solidFill>
                  <a:srgbClr val="0070C0"/>
                </a:solidFill>
              </a:rPr>
              <a:t>19. století</a:t>
            </a:r>
            <a:endParaRPr lang="cs-CZ" sz="7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05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50. léta 19. století: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společenská a politická situace v zemi: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Ministr vnitra Alexandr Bach potlačil všechny výsledky revolučního roku 1848.</a:t>
            </a:r>
          </a:p>
          <a:p>
            <a:endParaRPr lang="cs-CZ" dirty="0" smtClean="0"/>
          </a:p>
          <a:p>
            <a:r>
              <a:rPr lang="cs-CZ" dirty="0" smtClean="0"/>
              <a:t>Návrat </a:t>
            </a:r>
            <a:r>
              <a:rPr lang="cs-CZ" dirty="0"/>
              <a:t>k </a:t>
            </a:r>
            <a:r>
              <a:rPr lang="cs-CZ" dirty="0" smtClean="0"/>
              <a:t>absolutismu </a:t>
            </a:r>
            <a:r>
              <a:rPr lang="cs-CZ" dirty="0"/>
              <a:t>těžce </a:t>
            </a:r>
            <a:r>
              <a:rPr lang="cs-CZ" dirty="0" smtClean="0"/>
              <a:t>doléhá </a:t>
            </a:r>
            <a:r>
              <a:rPr lang="cs-CZ" dirty="0"/>
              <a:t>na kulturní a veřejný život v Čechách.</a:t>
            </a:r>
          </a:p>
          <a:p>
            <a:endParaRPr lang="cs-CZ" dirty="0" smtClean="0"/>
          </a:p>
          <a:p>
            <a:r>
              <a:rPr lang="cs-CZ" dirty="0" smtClean="0"/>
              <a:t>Nastává útlum ve společnosti a v kultuře.</a:t>
            </a:r>
          </a:p>
        </p:txBody>
      </p:sp>
    </p:spTree>
    <p:extLst>
      <p:ext uri="{BB962C8B-B14F-4D97-AF65-F5344CB8AC3E}">
        <p14:creationId xmlns:p14="http://schemas.microsoft.com/office/powerpoint/2010/main" val="2417128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50. léta            století: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společenská a politická situace v zemi: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Ministr vnitra </a:t>
            </a:r>
            <a:r>
              <a:rPr lang="cs-CZ" dirty="0" smtClean="0"/>
              <a:t>                               potlačil    všechny </a:t>
            </a:r>
            <a:r>
              <a:rPr lang="cs-CZ" dirty="0"/>
              <a:t>výsledky revolučního roku 1848.</a:t>
            </a:r>
          </a:p>
          <a:p>
            <a:endParaRPr lang="cs-CZ" dirty="0" smtClean="0"/>
          </a:p>
          <a:p>
            <a:r>
              <a:rPr lang="cs-CZ" dirty="0" smtClean="0"/>
              <a:t>Návrat </a:t>
            </a:r>
            <a:r>
              <a:rPr lang="cs-CZ" dirty="0"/>
              <a:t>k </a:t>
            </a:r>
            <a:r>
              <a:rPr lang="cs-CZ" dirty="0" smtClean="0"/>
              <a:t>                          těžce doléhá </a:t>
            </a:r>
            <a:r>
              <a:rPr lang="cs-CZ" dirty="0"/>
              <a:t>na kulturní a veřejný život v Čechách.</a:t>
            </a:r>
          </a:p>
          <a:p>
            <a:endParaRPr lang="cs-CZ" dirty="0" smtClean="0"/>
          </a:p>
          <a:p>
            <a:r>
              <a:rPr lang="cs-CZ" dirty="0" smtClean="0"/>
              <a:t>Nastává útlum ve společnosti a v                    .</a:t>
            </a: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4067944" y="332656"/>
            <a:ext cx="1130424" cy="4503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19.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275856" y="1628800"/>
            <a:ext cx="2664296" cy="4503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Alexandr  Bach</a:t>
            </a:r>
            <a:endParaRPr lang="cs-CZ" sz="2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411760" y="3284984"/>
            <a:ext cx="2221396" cy="4503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absolutismu</a:t>
            </a:r>
            <a:endParaRPr lang="cs-CZ" sz="28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372200" y="5013176"/>
            <a:ext cx="1728192" cy="4503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kultuře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12940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7"/>
            <a:ext cx="8424936" cy="518457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600" dirty="0" smtClean="0">
                <a:solidFill>
                  <a:srgbClr val="0070C0"/>
                </a:solidFill>
              </a:rPr>
              <a:t>Vývoj české literatury se opožďuje. </a:t>
            </a:r>
          </a:p>
          <a:p>
            <a:endParaRPr lang="cs-CZ" sz="3600" dirty="0" smtClean="0"/>
          </a:p>
          <a:p>
            <a:r>
              <a:rPr lang="cs-CZ" sz="3600" dirty="0" smtClean="0"/>
              <a:t>Stále ještě se projevuje vliv pobělohorské doby (doby „temna“ pro naši kulturu)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rgbClr val="0070C0"/>
                </a:solidFill>
              </a:rPr>
              <a:t>Naše literatura se nemůže srovnávat s vyspělými cizími literaturami.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9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7"/>
            <a:ext cx="8424936" cy="518457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3600" dirty="0" smtClean="0">
                <a:solidFill>
                  <a:srgbClr val="0070C0"/>
                </a:solidFill>
              </a:rPr>
              <a:t>Vývoj české literatury se                       . </a:t>
            </a:r>
          </a:p>
          <a:p>
            <a:endParaRPr lang="cs-CZ" sz="3600" dirty="0" smtClean="0"/>
          </a:p>
          <a:p>
            <a:r>
              <a:rPr lang="cs-CZ" sz="3600" dirty="0" smtClean="0"/>
              <a:t>Stále ještě se projevuje vliv                     doby (doby „temna“ pro naši kulturu)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smtClean="0">
                <a:solidFill>
                  <a:srgbClr val="0070C0"/>
                </a:solidFill>
              </a:rPr>
              <a:t>Naše literatura se nemůže srovnávat s vyspělými cizími                            .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" name="Vývojový diagram: alternativní postup 1"/>
          <p:cNvSpPr/>
          <p:nvPr/>
        </p:nvSpPr>
        <p:spPr>
          <a:xfrm>
            <a:off x="5364088" y="1412776"/>
            <a:ext cx="2016224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opožďuje</a:t>
            </a:r>
            <a:endParaRPr lang="cs-CZ" sz="32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724128" y="2492896"/>
            <a:ext cx="2520280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pobělohorské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798488" y="5373216"/>
            <a:ext cx="2717727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literaturami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94929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rgbClr val="C00000"/>
                </a:solidFill>
              </a:rPr>
              <a:t>Neruda toto období označuje jako „čas zaživa pohřbených</a:t>
            </a:r>
            <a:r>
              <a:rPr lang="cs-CZ" dirty="0" smtClean="0">
                <a:solidFill>
                  <a:srgbClr val="C00000"/>
                </a:solidFill>
              </a:rPr>
              <a:t>“.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Umělci a spisovatelé hledají cesty pro zvýšení úrovně české literatury.</a:t>
            </a:r>
          </a:p>
        </p:txBody>
      </p:sp>
    </p:spTree>
    <p:extLst>
      <p:ext uri="{BB962C8B-B14F-4D97-AF65-F5344CB8AC3E}">
        <p14:creationId xmlns:p14="http://schemas.microsoft.com/office/powerpoint/2010/main" val="135023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>
                <a:solidFill>
                  <a:srgbClr val="C00000"/>
                </a:solidFill>
              </a:rPr>
              <a:t>Neruda toto období označuje jako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„                                      	   “.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Umělci a spisovatelé hledají cesty pro zvýšení úrovně                                        .</a:t>
            </a:r>
          </a:p>
        </p:txBody>
      </p:sp>
      <p:sp>
        <p:nvSpPr>
          <p:cNvPr id="2" name="Vývojový diagram: alternativní postup 1"/>
          <p:cNvSpPr/>
          <p:nvPr/>
        </p:nvSpPr>
        <p:spPr>
          <a:xfrm>
            <a:off x="1907704" y="2276872"/>
            <a:ext cx="4248472" cy="4503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č</a:t>
            </a:r>
            <a:r>
              <a:rPr lang="cs-CZ" sz="2800" dirty="0" smtClean="0"/>
              <a:t>as zaživa pohřbených</a:t>
            </a:r>
            <a:endParaRPr lang="cs-CZ" sz="2800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123728" y="4437112"/>
            <a:ext cx="3456384" cy="4503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č</a:t>
            </a:r>
            <a:r>
              <a:rPr lang="cs-CZ" sz="2800" dirty="0" smtClean="0"/>
              <a:t>eské literatury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436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Vzniká málo česky psané literatury.</a:t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  <a:gradFill>
            <a:gsLst>
              <a:gs pos="5000">
                <a:srgbClr val="FFEFD1"/>
              </a:gs>
              <a:gs pos="87000">
                <a:srgbClr val="F0EBD5">
                  <a:lumMod val="77000"/>
                  <a:lumOff val="23000"/>
                </a:srgbClr>
              </a:gs>
              <a:gs pos="100000">
                <a:srgbClr val="D1C39F"/>
              </a:gs>
            </a:gsLst>
            <a:lin ang="5400000" scaled="0"/>
          </a:gradFill>
        </p:spPr>
        <p:txBody>
          <a:bodyPr/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	Vycházejí </a:t>
            </a:r>
            <a:r>
              <a:rPr lang="cs-CZ" sz="4000" dirty="0">
                <a:solidFill>
                  <a:srgbClr val="0070C0"/>
                </a:solidFill>
              </a:rPr>
              <a:t>pouze díla:</a:t>
            </a:r>
          </a:p>
          <a:p>
            <a:pPr marL="0" indent="0">
              <a:buNone/>
            </a:pPr>
            <a:r>
              <a:rPr lang="cs-CZ" sz="4000" dirty="0"/>
              <a:t>   </a:t>
            </a:r>
            <a:r>
              <a:rPr lang="cs-CZ" sz="2400" dirty="0"/>
              <a:t>R. 1853 - </a:t>
            </a:r>
            <a:r>
              <a:rPr lang="cs-CZ" sz="2400" dirty="0">
                <a:solidFill>
                  <a:srgbClr val="C00000"/>
                </a:solidFill>
              </a:rPr>
              <a:t>Kytice  </a:t>
            </a:r>
            <a:r>
              <a:rPr lang="cs-CZ" sz="2400" dirty="0"/>
              <a:t>od K. J. Erbena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R. </a:t>
            </a:r>
            <a:r>
              <a:rPr lang="cs-CZ" sz="2400" dirty="0"/>
              <a:t>1855 - </a:t>
            </a:r>
            <a:r>
              <a:rPr lang="cs-CZ" sz="2400" dirty="0">
                <a:solidFill>
                  <a:srgbClr val="C00000"/>
                </a:solidFill>
              </a:rPr>
              <a:t>Babička</a:t>
            </a:r>
            <a:r>
              <a:rPr lang="cs-CZ" sz="2400" dirty="0"/>
              <a:t>  od B. Němcové</a:t>
            </a:r>
          </a:p>
        </p:txBody>
      </p:sp>
      <p:pic>
        <p:nvPicPr>
          <p:cNvPr id="1026" name="Picture 2" descr="F:\OBRAZKY\babic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58966"/>
            <a:ext cx="2952328" cy="217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AZKY\201008031839_kytice-karel-jaromir-erb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70381"/>
            <a:ext cx="2088232" cy="310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356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Vzniká málo  </a:t>
            </a:r>
            <a:r>
              <a:rPr lang="cs-CZ" dirty="0" smtClean="0">
                <a:solidFill>
                  <a:srgbClr val="C00000"/>
                </a:solidFill>
              </a:rPr>
              <a:t>                 </a:t>
            </a:r>
            <a:r>
              <a:rPr lang="cs-CZ" dirty="0">
                <a:solidFill>
                  <a:srgbClr val="C00000"/>
                </a:solidFill>
              </a:rPr>
              <a:t>psané literatury.</a:t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5073427"/>
          </a:xfrm>
          <a:gradFill>
            <a:gsLst>
              <a:gs pos="5000">
                <a:srgbClr val="FFEFD1"/>
              </a:gs>
              <a:gs pos="87000">
                <a:srgbClr val="F0EBD5">
                  <a:lumMod val="77000"/>
                  <a:lumOff val="23000"/>
                </a:srgbClr>
              </a:gs>
              <a:gs pos="100000">
                <a:srgbClr val="D1C39F"/>
              </a:gs>
            </a:gsLst>
            <a:lin ang="5400000" scaled="0"/>
          </a:gradFill>
        </p:spPr>
        <p:txBody>
          <a:bodyPr/>
          <a:lstStyle/>
          <a:p>
            <a:pPr marL="0" indent="0">
              <a:buNone/>
            </a:pPr>
            <a:r>
              <a:rPr lang="cs-CZ" sz="4000" dirty="0" smtClean="0">
                <a:solidFill>
                  <a:srgbClr val="0070C0"/>
                </a:solidFill>
              </a:rPr>
              <a:t>	Vycházejí </a:t>
            </a:r>
            <a:r>
              <a:rPr lang="cs-CZ" sz="4000" dirty="0">
                <a:solidFill>
                  <a:srgbClr val="0070C0"/>
                </a:solidFill>
              </a:rPr>
              <a:t>pouze díla:</a:t>
            </a:r>
          </a:p>
          <a:p>
            <a:pPr marL="0" indent="0">
              <a:buNone/>
            </a:pPr>
            <a:r>
              <a:rPr lang="cs-CZ" sz="4000" dirty="0"/>
              <a:t>   </a:t>
            </a:r>
            <a:r>
              <a:rPr lang="cs-CZ" sz="2400" dirty="0"/>
              <a:t>R. 1853 </a:t>
            </a:r>
            <a:r>
              <a:rPr lang="cs-CZ" sz="2400" dirty="0" smtClean="0"/>
              <a:t>-                           od </a:t>
            </a:r>
            <a:r>
              <a:rPr lang="cs-CZ" sz="2400" dirty="0"/>
              <a:t>K. J. Erbena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R. </a:t>
            </a:r>
            <a:r>
              <a:rPr lang="cs-CZ" sz="2400" dirty="0"/>
              <a:t>1855 - 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</a:t>
            </a:r>
            <a:r>
              <a:rPr lang="cs-CZ" sz="2400" dirty="0" smtClean="0"/>
              <a:t>  </a:t>
            </a:r>
            <a:r>
              <a:rPr lang="cs-CZ" sz="2400" dirty="0"/>
              <a:t>od B. Němcové</a:t>
            </a:r>
          </a:p>
        </p:txBody>
      </p:sp>
      <p:pic>
        <p:nvPicPr>
          <p:cNvPr id="1026" name="Picture 2" descr="F:\OBRAZKY\babic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58966"/>
            <a:ext cx="2952328" cy="217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AZKY\201008031839_kytice-karel-jaromir-erb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70381"/>
            <a:ext cx="2088232" cy="310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alternativní postup 3"/>
          <p:cNvSpPr/>
          <p:nvPr/>
        </p:nvSpPr>
        <p:spPr>
          <a:xfrm>
            <a:off x="3167844" y="332656"/>
            <a:ext cx="1980220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česky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028587" y="1988840"/>
            <a:ext cx="1679317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Kytice</a:t>
            </a:r>
            <a:endParaRPr lang="cs-CZ" sz="32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1956061" y="3645024"/>
            <a:ext cx="1679317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Babička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0482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50728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		Umírají</a:t>
            </a:r>
            <a:r>
              <a:rPr lang="cs-CZ" dirty="0" smtClean="0"/>
              <a:t> </a:t>
            </a:r>
            <a:r>
              <a:rPr lang="cs-CZ" dirty="0">
                <a:solidFill>
                  <a:srgbClr val="0070C0"/>
                </a:solidFill>
              </a:rPr>
              <a:t>z</a:t>
            </a:r>
            <a:r>
              <a:rPr lang="cs-CZ" dirty="0" smtClean="0">
                <a:solidFill>
                  <a:srgbClr val="0070C0"/>
                </a:solidFill>
              </a:rPr>
              <a:t>námé osobnosti: 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/>
              <a:t> </a:t>
            </a:r>
            <a:r>
              <a:rPr lang="cs-CZ" sz="2000" dirty="0" smtClean="0"/>
              <a:t>                            – 1852     </a:t>
            </a:r>
            <a:r>
              <a:rPr lang="cs-CZ" sz="2000" dirty="0"/>
              <a:t> </a:t>
            </a:r>
            <a:r>
              <a:rPr lang="cs-CZ" sz="2000" dirty="0" smtClean="0"/>
              <a:t>                                 	                                 –   </a:t>
            </a:r>
            <a:endParaRPr lang="cs-CZ" sz="2000" dirty="0"/>
          </a:p>
          <a:p>
            <a:endParaRPr lang="cs-CZ" sz="2000" dirty="0" smtClean="0"/>
          </a:p>
          <a:p>
            <a:pPr lvl="6"/>
            <a:endParaRPr lang="cs-CZ" sz="800" dirty="0" smtClean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</a:t>
            </a:r>
            <a:r>
              <a:rPr lang="cs-CZ" sz="2000" dirty="0"/>
              <a:t> </a:t>
            </a:r>
            <a:r>
              <a:rPr lang="cs-CZ" sz="2000" dirty="0" smtClean="0"/>
              <a:t>                      - 1856                                                                                       </a:t>
            </a:r>
          </a:p>
        </p:txBody>
      </p:sp>
      <p:pic>
        <p:nvPicPr>
          <p:cNvPr id="1026" name="Picture 2" descr="F:\OBRAZKY\440px-Jan_Vilímek_-_František_Ladislav_Čelakovsk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2360696" cy="321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AZKY\-493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96952"/>
            <a:ext cx="2445246" cy="306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:\OBRAZKY\220px-Jan_Vilímek_-_Josef_Kajetán_Ty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45024"/>
            <a:ext cx="2221152" cy="293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alternativní postup 1"/>
          <p:cNvSpPr/>
          <p:nvPr/>
        </p:nvSpPr>
        <p:spPr>
          <a:xfrm>
            <a:off x="395536" y="1355042"/>
            <a:ext cx="1656184" cy="3966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F.L.Čelakovský</a:t>
            </a:r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250102" y="2276872"/>
            <a:ext cx="1296144" cy="3966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/>
              <a:t>J. K. Tyl</a:t>
            </a:r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995929" y="1444376"/>
            <a:ext cx="1656184" cy="3966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K.H.Borovský</a:t>
            </a: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8028384" y="1444376"/>
            <a:ext cx="842392" cy="41530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1856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272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	</a:t>
            </a:r>
            <a:r>
              <a:rPr lang="cs-CZ" dirty="0" smtClean="0"/>
              <a:t>	60. léta: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/>
          <a:lstStyle/>
          <a:p>
            <a:r>
              <a:rPr lang="cs-CZ" sz="2800" dirty="0" smtClean="0">
                <a:solidFill>
                  <a:srgbClr val="C00000"/>
                </a:solidFill>
              </a:rPr>
              <a:t>Na literárním životě se podílejí </a:t>
            </a:r>
            <a:r>
              <a:rPr lang="cs-CZ" dirty="0" smtClean="0">
                <a:solidFill>
                  <a:srgbClr val="0070C0"/>
                </a:solidFill>
              </a:rPr>
              <a:t>májovci</a:t>
            </a:r>
            <a:r>
              <a:rPr lang="cs-CZ" sz="2800" dirty="0" smtClean="0">
                <a:solidFill>
                  <a:srgbClr val="C00000"/>
                </a:solidFill>
              </a:rPr>
              <a:t>  -  skupina autorů, kteří vidí svůj vzor v Karlu Hynku Máchovi.</a:t>
            </a:r>
          </a:p>
          <a:p>
            <a:r>
              <a:rPr lang="cs-CZ" sz="2800" dirty="0">
                <a:solidFill>
                  <a:srgbClr val="C00000"/>
                </a:solidFill>
              </a:rPr>
              <a:t>C</a:t>
            </a:r>
            <a:r>
              <a:rPr lang="cs-CZ" sz="2800" dirty="0" smtClean="0">
                <a:solidFill>
                  <a:srgbClr val="C00000"/>
                </a:solidFill>
              </a:rPr>
              <a:t>htějí jako on být moderní a neuzavírat se před světem.</a:t>
            </a:r>
          </a:p>
          <a:p>
            <a:pPr marL="0" indent="0">
              <a:buNone/>
            </a:pPr>
            <a:r>
              <a:rPr lang="cs-CZ" dirty="0" smtClean="0"/>
              <a:t>Jan Neruda	Vítězslav Hálek	 Karolína Světlá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F:\OBRAZKY\448px-Jan_Vilímek_-_Jan_Nerud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04" y="3933056"/>
            <a:ext cx="1583216" cy="212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AZKY\437px-Jan_Vilímek_-_Vítězslav_Hál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25621"/>
            <a:ext cx="1728192" cy="237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AZKY\Karolina_Svet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29303"/>
            <a:ext cx="1447924" cy="222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20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	</a:t>
            </a:r>
            <a:r>
              <a:rPr lang="cs-CZ" dirty="0" smtClean="0"/>
              <a:t>	60. léta: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/>
          <a:lstStyle/>
          <a:p>
            <a:r>
              <a:rPr lang="cs-CZ" sz="2800" dirty="0" smtClean="0">
                <a:solidFill>
                  <a:srgbClr val="C00000"/>
                </a:solidFill>
              </a:rPr>
              <a:t>Na literárním životě se podílejí                   - skupina autorů, kteří vidí svůj vzor v                                 .</a:t>
            </a:r>
          </a:p>
          <a:p>
            <a:r>
              <a:rPr lang="cs-CZ" sz="2800" dirty="0">
                <a:solidFill>
                  <a:srgbClr val="C00000"/>
                </a:solidFill>
              </a:rPr>
              <a:t>C</a:t>
            </a:r>
            <a:r>
              <a:rPr lang="cs-CZ" sz="2800" dirty="0" smtClean="0">
                <a:solidFill>
                  <a:srgbClr val="C00000"/>
                </a:solidFill>
              </a:rPr>
              <a:t>htějí jako on být moderní a neuzavírat se před světem.</a:t>
            </a:r>
          </a:p>
          <a:p>
            <a:pPr marL="0" indent="0">
              <a:buNone/>
            </a:pPr>
            <a:r>
              <a:rPr lang="cs-CZ" dirty="0" smtClean="0"/>
              <a:t>                	                     	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F:\OBRAZKY\448px-Jan_Vilímek_-_Jan_Nerud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04" y="3933056"/>
            <a:ext cx="1583216" cy="212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OBRAZKY\437px-Jan_Vilímek_-_Vítězslav_Hále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25621"/>
            <a:ext cx="1728192" cy="237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OBRAZKY\Karolina_Svet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29303"/>
            <a:ext cx="1447924" cy="222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alternativní postup 3"/>
          <p:cNvSpPr/>
          <p:nvPr/>
        </p:nvSpPr>
        <p:spPr>
          <a:xfrm>
            <a:off x="5292080" y="1340768"/>
            <a:ext cx="1296144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májovc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860032" y="1779807"/>
            <a:ext cx="2448272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 .H. Máchovi</a:t>
            </a:r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02696" y="3284984"/>
            <a:ext cx="1583216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J.Neruda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3338237" y="3284984"/>
            <a:ext cx="1583216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V. Hálek</a:t>
            </a:r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6236908" y="3284984"/>
            <a:ext cx="1583216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K. Světlá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6748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70025" y="209136"/>
            <a:ext cx="33532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literatury vstupují: 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8181" y="1580984"/>
            <a:ext cx="3332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Přiklánějí se k domácím tradicím, navazují na ně a rozvíjejí je.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72000" y="1580984"/>
            <a:ext cx="44445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Chtějí naopak využívat podněty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z cizích literatur, neuzavírat se 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před světem. Navazují na Májovce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6120" y="281989"/>
            <a:ext cx="1364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70. léta:</a:t>
            </a:r>
            <a:endParaRPr lang="cs-CZ" sz="2800" dirty="0"/>
          </a:p>
        </p:txBody>
      </p:sp>
      <p:pic>
        <p:nvPicPr>
          <p:cNvPr id="2050" name="Picture 2" descr="F:\OBRAZKY\464px-Jan_Vilímek_-_Josef_Václav_Sládek_H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440" y="3540373"/>
            <a:ext cx="1486704" cy="191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OBRAZKY\401px-Jan_Vilímek_-_Svatopluk_Če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81" y="2883023"/>
            <a:ext cx="1225507" cy="183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OBRAZKY\400px-Jan_Vilímek_-_Jaroslav_Vrchlický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688" y="2998955"/>
            <a:ext cx="1417918" cy="212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OBRAZKY\482px-Julius_Zeyer_Vilimek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039" y="3391604"/>
            <a:ext cx="1664815" cy="206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OBRAZKY\428px-Jan_Vilímek_-_Eliška_Krásnohorská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49" y="4797152"/>
            <a:ext cx="1418683" cy="1985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alternativní postup 1"/>
          <p:cNvSpPr/>
          <p:nvPr/>
        </p:nvSpPr>
        <p:spPr>
          <a:xfrm>
            <a:off x="564022" y="1057764"/>
            <a:ext cx="2447770" cy="52322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Ruchovci</a:t>
            </a:r>
            <a:endParaRPr lang="cs-CZ" sz="3200" dirty="0"/>
          </a:p>
        </p:txBody>
      </p:sp>
      <p:sp>
        <p:nvSpPr>
          <p:cNvPr id="23" name="Vývojový diagram: alternativní postup 22"/>
          <p:cNvSpPr/>
          <p:nvPr/>
        </p:nvSpPr>
        <p:spPr>
          <a:xfrm>
            <a:off x="4716016" y="1057764"/>
            <a:ext cx="2447770" cy="52322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Lumírovci</a:t>
            </a:r>
            <a:endParaRPr lang="cs-CZ" sz="3200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842932" y="2883022"/>
            <a:ext cx="1527093" cy="40196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Sv. Čech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339725" y="5498648"/>
            <a:ext cx="1415419" cy="38965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J.V.Sládek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1802472" y="6216425"/>
            <a:ext cx="1761415" cy="42735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E. Krásnohorská</a:t>
            </a:r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4889688" y="5151754"/>
            <a:ext cx="1417918" cy="36722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J. Vrchlický</a:t>
            </a:r>
            <a:endParaRPr lang="cs-CZ" dirty="0"/>
          </a:p>
        </p:txBody>
      </p:sp>
      <p:sp>
        <p:nvSpPr>
          <p:cNvPr id="24" name="Vývojový diagram: alternativní postup 23"/>
          <p:cNvSpPr/>
          <p:nvPr/>
        </p:nvSpPr>
        <p:spPr>
          <a:xfrm>
            <a:off x="6742024" y="5494480"/>
            <a:ext cx="1628830" cy="36722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J. Zeyer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916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80920" cy="850106"/>
          </a:xfrm>
        </p:spPr>
        <p:txBody>
          <a:bodyPr/>
          <a:lstStyle/>
          <a:p>
            <a:r>
              <a:rPr lang="cs-CZ" dirty="0" smtClean="0"/>
              <a:t>80. léta: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6901211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Nastupuje generace mladých autorů.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200806"/>
            <a:ext cx="5144357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		Stoupenci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  <a:r>
              <a:rPr lang="cs-CZ" sz="4400" dirty="0" smtClean="0">
                <a:solidFill>
                  <a:srgbClr val="C00000"/>
                </a:solidFill>
              </a:rPr>
              <a:t>kritického realismu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992699"/>
            <a:ext cx="2329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Ztvárňují témata: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83162" y="4632811"/>
            <a:ext cx="2811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 venkovského života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48468" y="3992698"/>
            <a:ext cx="1340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 historie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48469" y="5319247"/>
            <a:ext cx="28568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Ze současného města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1853" y="6123170"/>
            <a:ext cx="7862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Kritický realismus se uplatňuje v próze i dramatu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11254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80920" cy="850106"/>
          </a:xfrm>
        </p:spPr>
        <p:txBody>
          <a:bodyPr/>
          <a:lstStyle/>
          <a:p>
            <a:r>
              <a:rPr lang="cs-CZ" dirty="0" smtClean="0"/>
              <a:t>80. léta: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6901211" cy="5760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Nastupuje generace mladých autorů.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200806"/>
            <a:ext cx="369120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		Stoupenci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992699"/>
            <a:ext cx="2329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Ztvárňují témata: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71853" y="6123170"/>
            <a:ext cx="78627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Kritický realismus se uplatňuje v próze i dramatu</a:t>
            </a:r>
            <a:endParaRPr lang="cs-CZ" sz="2800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2352333" y="2924944"/>
            <a:ext cx="4242175" cy="6126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/>
              <a:t>k</a:t>
            </a:r>
            <a:r>
              <a:rPr lang="cs-CZ" sz="3200" dirty="0" smtClean="0"/>
              <a:t>ritického realismu</a:t>
            </a:r>
            <a:endParaRPr lang="cs-CZ" sz="3200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3848468" y="4018890"/>
            <a:ext cx="2523732" cy="43547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z</a:t>
            </a:r>
            <a:r>
              <a:rPr lang="cs-CZ" sz="2800" smtClean="0"/>
              <a:t> </a:t>
            </a:r>
            <a:r>
              <a:rPr lang="cs-CZ" sz="2800" dirty="0" smtClean="0"/>
              <a:t>historie</a:t>
            </a:r>
            <a:endParaRPr lang="cs-CZ" sz="2800" dirty="0"/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3860812" y="4797152"/>
            <a:ext cx="2523732" cy="43547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z</a:t>
            </a:r>
            <a:r>
              <a:rPr lang="cs-CZ" sz="2000" dirty="0" smtClean="0"/>
              <a:t> venkovského života</a:t>
            </a:r>
            <a:endParaRPr lang="cs-CZ" sz="2000" dirty="0"/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3848468" y="5517232"/>
            <a:ext cx="2523732" cy="43547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z</a:t>
            </a:r>
            <a:r>
              <a:rPr lang="cs-CZ" sz="2000" dirty="0" smtClean="0"/>
              <a:t>e současného města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4791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Představitelé kritického realismu u nás: </a:t>
            </a:r>
            <a:endParaRPr lang="cs-CZ" dirty="0"/>
          </a:p>
        </p:txBody>
      </p:sp>
      <p:pic>
        <p:nvPicPr>
          <p:cNvPr id="2050" name="Picture 2" descr="F:\OBRAZKY\Stroupeznick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8880"/>
            <a:ext cx="1189039" cy="151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473375"/>
            <a:ext cx="235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Ladislav Stroupežnický</a:t>
            </a:r>
          </a:p>
          <a:p>
            <a:r>
              <a:rPr lang="cs-CZ" dirty="0"/>
              <a:t>d</a:t>
            </a:r>
            <a:r>
              <a:rPr lang="cs-CZ" dirty="0" smtClean="0"/>
              <a:t>ílo: </a:t>
            </a:r>
            <a:r>
              <a:rPr lang="cs-CZ" dirty="0" smtClean="0">
                <a:solidFill>
                  <a:srgbClr val="FF0000"/>
                </a:solidFill>
              </a:rPr>
              <a:t>Naši furianti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F:\OBRAZKY\is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369" y="1574839"/>
            <a:ext cx="1305109" cy="156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OBRAZKY\img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696" y="1574838"/>
            <a:ext cx="1096292" cy="156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59311" y="3473375"/>
            <a:ext cx="2366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Vilém a Alois Mrštíkové</a:t>
            </a:r>
          </a:p>
          <a:p>
            <a:r>
              <a:rPr lang="cs-CZ" dirty="0"/>
              <a:t>d</a:t>
            </a:r>
            <a:r>
              <a:rPr lang="cs-CZ" dirty="0" smtClean="0"/>
              <a:t>rama: </a:t>
            </a:r>
            <a:r>
              <a:rPr lang="cs-CZ" dirty="0" smtClean="0">
                <a:solidFill>
                  <a:srgbClr val="FF0000"/>
                </a:solidFill>
              </a:rPr>
              <a:t>Maryša</a:t>
            </a:r>
          </a:p>
          <a:p>
            <a:r>
              <a:rPr lang="cs-CZ" dirty="0"/>
              <a:t>r</a:t>
            </a:r>
            <a:r>
              <a:rPr lang="cs-CZ" dirty="0" smtClean="0"/>
              <a:t>omán: </a:t>
            </a:r>
            <a:r>
              <a:rPr lang="cs-CZ" dirty="0" smtClean="0">
                <a:solidFill>
                  <a:srgbClr val="FF0000"/>
                </a:solidFill>
              </a:rPr>
              <a:t>Rok na vsi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3" name="Picture 5" descr="F:\OBRAZKY\368px-Karel_Vaclav_Rais_1896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517" y="1549673"/>
            <a:ext cx="992001" cy="161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81131" y="3658041"/>
            <a:ext cx="20162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K. V. Rais</a:t>
            </a:r>
          </a:p>
          <a:p>
            <a:r>
              <a:rPr lang="cs-CZ" dirty="0"/>
              <a:t> </a:t>
            </a:r>
            <a:r>
              <a:rPr lang="cs-CZ" dirty="0" smtClean="0"/>
              <a:t>   romány:</a:t>
            </a:r>
          </a:p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Zapadlí vlastenci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Západ</a:t>
            </a:r>
          </a:p>
          <a:p>
            <a:endParaRPr lang="cs-CZ" dirty="0"/>
          </a:p>
        </p:txBody>
      </p:sp>
      <p:pic>
        <p:nvPicPr>
          <p:cNvPr id="2054" name="Picture 6" descr="F:\OBRAZKY\250px-Jan_Vilímek_-_Alois_Jiráse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45596"/>
            <a:ext cx="1296633" cy="163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5984064"/>
            <a:ext cx="1368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Alois Jirásek</a:t>
            </a:r>
          </a:p>
          <a:p>
            <a:endParaRPr lang="cs-CZ" dirty="0"/>
          </a:p>
        </p:txBody>
      </p:sp>
      <p:pic>
        <p:nvPicPr>
          <p:cNvPr id="2055" name="Picture 7" descr="F:\OBRAZKY\484px-Zikmund_Winter_Vilime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313" y="4845596"/>
            <a:ext cx="1317182" cy="163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25728" y="6021835"/>
            <a:ext cx="2439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Zikmund Winter</a:t>
            </a:r>
          </a:p>
          <a:p>
            <a:r>
              <a:rPr lang="cs-CZ" dirty="0"/>
              <a:t>r</a:t>
            </a:r>
            <a:r>
              <a:rPr lang="cs-CZ" dirty="0" smtClean="0"/>
              <a:t>omán: </a:t>
            </a:r>
            <a:r>
              <a:rPr lang="cs-CZ" dirty="0" smtClean="0">
                <a:solidFill>
                  <a:srgbClr val="FF0000"/>
                </a:solidFill>
              </a:rPr>
              <a:t>Mistr </a:t>
            </a:r>
            <a:r>
              <a:rPr lang="cs-CZ" dirty="0" err="1" smtClean="0">
                <a:solidFill>
                  <a:srgbClr val="FF0000"/>
                </a:solidFill>
              </a:rPr>
              <a:t>Kampánus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887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2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Představitelé kritického realismu u nás: </a:t>
            </a:r>
            <a:endParaRPr lang="cs-CZ" dirty="0"/>
          </a:p>
        </p:txBody>
      </p:sp>
      <p:pic>
        <p:nvPicPr>
          <p:cNvPr id="2050" name="Picture 2" descr="F:\OBRAZKY\Stroupeznick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8880"/>
            <a:ext cx="1189039" cy="151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473375"/>
            <a:ext cx="2354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Ladislav Stroupežnický</a:t>
            </a:r>
          </a:p>
          <a:p>
            <a:r>
              <a:rPr lang="cs-CZ" dirty="0"/>
              <a:t>d</a:t>
            </a:r>
            <a:r>
              <a:rPr lang="cs-CZ" dirty="0" smtClean="0"/>
              <a:t>ílo: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F:\OBRAZKY\is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369" y="1574839"/>
            <a:ext cx="1305109" cy="156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OBRAZKY\img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696" y="1574838"/>
            <a:ext cx="1096292" cy="156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59311" y="3473375"/>
            <a:ext cx="23664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Vilém a Alois Mrštíkové</a:t>
            </a:r>
          </a:p>
          <a:p>
            <a:r>
              <a:rPr lang="cs-CZ" dirty="0"/>
              <a:t>d</a:t>
            </a:r>
            <a:r>
              <a:rPr lang="cs-CZ" dirty="0" smtClean="0"/>
              <a:t>rama: </a:t>
            </a:r>
          </a:p>
          <a:p>
            <a:r>
              <a:rPr lang="cs-CZ" dirty="0" smtClean="0"/>
              <a:t>román: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3" name="Picture 5" descr="F:\OBRAZKY\368px-Karel_Vaclav_Rais_1896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517" y="1549673"/>
            <a:ext cx="992001" cy="1616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81131" y="3658041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K. V. Rais</a:t>
            </a:r>
          </a:p>
          <a:p>
            <a:r>
              <a:rPr lang="cs-CZ" dirty="0"/>
              <a:t> </a:t>
            </a:r>
            <a:r>
              <a:rPr lang="cs-CZ" dirty="0" smtClean="0"/>
              <a:t>   romány:</a:t>
            </a:r>
          </a:p>
          <a:p>
            <a:endParaRPr lang="cs-CZ" dirty="0"/>
          </a:p>
        </p:txBody>
      </p:sp>
      <p:pic>
        <p:nvPicPr>
          <p:cNvPr id="2054" name="Picture 6" descr="F:\OBRAZKY\250px-Jan_Vilímek_-_Alois_Jiráse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45596"/>
            <a:ext cx="1296633" cy="163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5984064"/>
            <a:ext cx="1368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Alois Jirásek</a:t>
            </a:r>
          </a:p>
          <a:p>
            <a:endParaRPr lang="cs-CZ" dirty="0"/>
          </a:p>
        </p:txBody>
      </p:sp>
      <p:pic>
        <p:nvPicPr>
          <p:cNvPr id="2055" name="Picture 7" descr="F:\OBRAZKY\484px-Zikmund_Winter_Vilime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313" y="4845596"/>
            <a:ext cx="1317182" cy="163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41405" y="6021835"/>
            <a:ext cx="16996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Zikmund Winter</a:t>
            </a:r>
          </a:p>
          <a:p>
            <a:r>
              <a:rPr lang="cs-CZ" dirty="0"/>
              <a:t>r</a:t>
            </a:r>
            <a:r>
              <a:rPr lang="cs-CZ" dirty="0" smtClean="0"/>
              <a:t>omán: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1259633" y="3813382"/>
            <a:ext cx="1584419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Naši furianti</a:t>
            </a:r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4624314" y="3813382"/>
            <a:ext cx="1501414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Maryša</a:t>
            </a:r>
            <a:endParaRPr lang="cs-CZ" dirty="0"/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4639991" y="4161006"/>
            <a:ext cx="1501414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Rok na vsi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7164288" y="4314168"/>
            <a:ext cx="1833067" cy="37826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Zapadlí vlastenci</a:t>
            </a:r>
            <a:endParaRPr lang="cs-CZ" dirty="0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7164288" y="4737055"/>
            <a:ext cx="1402947" cy="3063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Západ</a:t>
            </a:r>
            <a:endParaRPr lang="cs-CZ" dirty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7040806" y="6345000"/>
            <a:ext cx="1956549" cy="42383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Mistr </a:t>
            </a:r>
            <a:r>
              <a:rPr lang="cs-CZ" dirty="0" err="1" smtClean="0"/>
              <a:t>Kampánus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533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2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  <a:gradFill>
            <a:gsLst>
              <a:gs pos="0">
                <a:srgbClr val="FFEFD1"/>
              </a:gs>
              <a:gs pos="91000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dirty="0" smtClean="0"/>
              <a:t>     </a:t>
            </a:r>
            <a:r>
              <a:rPr lang="cs-CZ" sz="9600" dirty="0" smtClean="0"/>
              <a:t>Hádej,</a:t>
            </a:r>
          </a:p>
          <a:p>
            <a:pPr marL="0" indent="0">
              <a:buNone/>
            </a:pPr>
            <a:r>
              <a:rPr lang="cs-CZ" sz="9600" dirty="0" smtClean="0"/>
              <a:t>		 kdo jsem!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022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4571743" cy="4176464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r>
              <a:rPr lang="cs-CZ" dirty="0" smtClean="0"/>
              <a:t>Narodil jsem se na Malé Straně, kde jsem prožil celý svůj život. Hodně jsem cestoval. Své první lásce jsem věnoval některé své básně. Měl jsem problémy s alkoholem.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6435" y="524400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Jan Neruda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1281871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400" dirty="0" smtClean="0"/>
              <a:t>Narodil jsem se v Hronově. Ve svých knihách jsem se zabýval hlavně historickou tématikou. </a:t>
            </a:r>
          </a:p>
          <a:p>
            <a:pPr marL="0" indent="0" algn="ctr">
              <a:buNone/>
            </a:pPr>
            <a:r>
              <a:rPr lang="cs-CZ" sz="2400" dirty="0" smtClean="0"/>
              <a:t>Popsal jsem pověsti od nejstarších dob (Praotec Čech) v knize s názvem …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6435" y="524400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Alois Jirásek</a:t>
            </a:r>
            <a:endParaRPr lang="cs-CZ" sz="2400" b="1" i="1" dirty="0"/>
          </a:p>
        </p:txBody>
      </p:sp>
      <p:pic>
        <p:nvPicPr>
          <p:cNvPr id="7" name="Picture 2" descr="F:\OBRAZKY\jirasek-fig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22781"/>
            <a:ext cx="2962484" cy="417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50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427984" y="764704"/>
            <a:ext cx="4176464" cy="468052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Ve svých básních jsem popisoval hlavně těžký úděl indiánů. Tři sbírky jsem věnoval také dětem.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Zvony a zvonky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Zlatý máj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Skřivánčí písně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/>
              <a:t>Jsem představitelem ruchovců.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i="1" dirty="0"/>
          </a:p>
          <a:p>
            <a:endParaRPr lang="cs-CZ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558924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Josef Václav Sládek</a:t>
            </a:r>
            <a:endParaRPr lang="cs-CZ" sz="2400" i="1" dirty="0"/>
          </a:p>
        </p:txBody>
      </p:sp>
      <p:pic>
        <p:nvPicPr>
          <p:cNvPr id="1026" name="Picture 2" descr="F:\OBRAZKY\464px-Jan_Vilímek_-_Josef_Václav_Sládek_HL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81" y="980728"/>
            <a:ext cx="3985779" cy="514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2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836712"/>
            <a:ext cx="4176464" cy="489654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Vlastním jménem se jmenuji Bohumil Frída.</a:t>
            </a:r>
          </a:p>
          <a:p>
            <a:r>
              <a:rPr lang="cs-CZ" dirty="0" smtClean="0"/>
              <a:t>Jsem představitelem lumírovců.</a:t>
            </a:r>
          </a:p>
          <a:p>
            <a:endParaRPr lang="cs-CZ" dirty="0" smtClean="0"/>
          </a:p>
          <a:p>
            <a:r>
              <a:rPr lang="cs-CZ" dirty="0" smtClean="0"/>
              <a:t>Můj pseudonym vznikl podle názvu jedné říčky, vymyslel ho můj přítel. </a:t>
            </a:r>
          </a:p>
          <a:p>
            <a:endParaRPr lang="cs-CZ" dirty="0" smtClean="0"/>
          </a:p>
          <a:p>
            <a:r>
              <a:rPr lang="cs-CZ" dirty="0" smtClean="0"/>
              <a:t>Napsal jsem básnické sbírky </a:t>
            </a:r>
            <a:r>
              <a:rPr lang="cs-CZ" dirty="0" smtClean="0">
                <a:solidFill>
                  <a:srgbClr val="C00000"/>
                </a:solidFill>
              </a:rPr>
              <a:t>Poutí k Eldorádu, Okna v bouři. 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 descr="F:\OBRAZKY\vrchlicky-fig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5210"/>
            <a:ext cx="3323863" cy="478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72978" y="5907748"/>
            <a:ext cx="2366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Jaroslav Vrchlický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266972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80389" y="1772816"/>
            <a:ext cx="3956248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Jsem představitelem kritického realismu v české literatuře v druhé polovině 19. století. Napsal jsem romány: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Zapadlí vlastenci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Západ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53012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F:\OBRAZKY\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59" y="1988840"/>
            <a:ext cx="403244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94066" y="5355273"/>
            <a:ext cx="22885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Karel Václav Rais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932982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72272" cy="391703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Mám bratra Aloise.</a:t>
            </a:r>
          </a:p>
          <a:p>
            <a:pPr marL="0" indent="0">
              <a:buNone/>
            </a:pPr>
            <a:r>
              <a:rPr lang="cs-CZ" dirty="0" smtClean="0"/>
              <a:t>Spolu jsme napsali</a:t>
            </a:r>
          </a:p>
          <a:p>
            <a:r>
              <a:rPr lang="cs-CZ" dirty="0"/>
              <a:t>drama: </a:t>
            </a:r>
            <a:r>
              <a:rPr lang="cs-CZ" dirty="0">
                <a:solidFill>
                  <a:srgbClr val="FF0000"/>
                </a:solidFill>
              </a:rPr>
              <a:t>Maryša</a:t>
            </a:r>
          </a:p>
          <a:p>
            <a:r>
              <a:rPr lang="cs-CZ" dirty="0"/>
              <a:t>román: </a:t>
            </a:r>
            <a:r>
              <a:rPr lang="cs-CZ" dirty="0">
                <a:solidFill>
                  <a:srgbClr val="FF0000"/>
                </a:solidFill>
              </a:rPr>
              <a:t>Rok na vsi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Oba jsme představiteli kritického realismu v české literatuře. </a:t>
            </a:r>
            <a:endParaRPr lang="cs-CZ" dirty="0"/>
          </a:p>
        </p:txBody>
      </p:sp>
      <p:pic>
        <p:nvPicPr>
          <p:cNvPr id="5" name="Picture 3" descr="F:\OBRAZKY\is.jpe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711662"/>
            <a:ext cx="3411335" cy="409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5702476"/>
            <a:ext cx="1758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Vilém Mrštík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266924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7992888" cy="597666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Jaká byla politická situace v 50. letech 19. století?</a:t>
            </a:r>
          </a:p>
          <a:p>
            <a:endParaRPr lang="cs-CZ" dirty="0" smtClean="0"/>
          </a:p>
          <a:p>
            <a:r>
              <a:rPr lang="cs-CZ" dirty="0" smtClean="0"/>
              <a:t>Která významná česká díla byla v 50. letech vydána?</a:t>
            </a:r>
          </a:p>
          <a:p>
            <a:endParaRPr lang="cs-CZ" dirty="0" smtClean="0"/>
          </a:p>
          <a:p>
            <a:r>
              <a:rPr lang="cs-CZ" dirty="0" smtClean="0"/>
              <a:t>Jaké úrovně dosahovala česká literatura? Byla srovnatelná se světovou? </a:t>
            </a:r>
          </a:p>
          <a:p>
            <a:r>
              <a:rPr lang="cs-CZ" dirty="0"/>
              <a:t>Kdo byli májovci a co bylo jejich cílem? </a:t>
            </a:r>
          </a:p>
          <a:p>
            <a:pPr marL="0" indent="0">
              <a:buNone/>
            </a:pPr>
            <a:r>
              <a:rPr lang="cs-CZ" dirty="0"/>
              <a:t>    Jmenuj některé představitele májovců.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Která skupina umělců navazuje na domácí tradice a rozvíjí je?</a:t>
            </a:r>
          </a:p>
          <a:p>
            <a:r>
              <a:rPr lang="cs-CZ" dirty="0" smtClean="0"/>
              <a:t>Znáš některé představitele kritického realismu u nás? </a:t>
            </a:r>
          </a:p>
          <a:p>
            <a:r>
              <a:rPr lang="cs-CZ" dirty="0" smtClean="0"/>
              <a:t>Kdo byli lumírovci? Jaké byly </a:t>
            </a:r>
            <a:r>
              <a:rPr lang="cs-CZ" dirty="0"/>
              <a:t>jejich </a:t>
            </a:r>
            <a:r>
              <a:rPr lang="cs-CZ" dirty="0" smtClean="0"/>
              <a:t>představy o dalším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vývoji české literatury? Jmenuj představitele lumírovců!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65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908720"/>
            <a:ext cx="8208912" cy="5688632"/>
          </a:xfrm>
        </p:spPr>
        <p:txBody>
          <a:bodyPr>
            <a:norm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cs.wikipedia.org/wiki/Jan_Neruda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http://cs.wikipedia.org/wiki/</a:t>
            </a:r>
            <a:r>
              <a:rPr lang="cs-CZ" sz="1200" dirty="0" err="1">
                <a:hlinkClick r:id="rId3"/>
              </a:rPr>
              <a:t>Soubor:Jan_Vilímek_-_</a:t>
            </a:r>
            <a:r>
              <a:rPr lang="cs-CZ" sz="1200" dirty="0" err="1" smtClean="0">
                <a:hlinkClick r:id="rId3"/>
              </a:rPr>
              <a:t>Vítězslav_Hálek.jpg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cs.wikipedia.org/wiki/Soubor:Karolina_Svetla.jpg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http://cs.wikipedia.org/wiki/</a:t>
            </a:r>
            <a:r>
              <a:rPr lang="cs-CZ" sz="1200" dirty="0" err="1">
                <a:hlinkClick r:id="rId5"/>
              </a:rPr>
              <a:t>Soubor:Jan_Vilímek_-_</a:t>
            </a:r>
            <a:r>
              <a:rPr lang="cs-CZ" sz="1200" dirty="0" err="1" smtClean="0">
                <a:hlinkClick r:id="rId5"/>
              </a:rPr>
              <a:t>Josef_Václav_Sládek_HL.jpg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http://cs.wikipedia.org/wiki/</a:t>
            </a:r>
            <a:r>
              <a:rPr lang="cs-CZ" sz="1200" dirty="0" err="1">
                <a:hlinkClick r:id="rId6"/>
              </a:rPr>
              <a:t>Soubor:Jan_Vilímek_-_</a:t>
            </a:r>
            <a:r>
              <a:rPr lang="cs-CZ" sz="1200" dirty="0" err="1" smtClean="0">
                <a:hlinkClick r:id="rId6"/>
              </a:rPr>
              <a:t>Svatopluk_Čech.jpg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http://cs.wikipedia.org/wiki/</a:t>
            </a:r>
            <a:r>
              <a:rPr lang="cs-CZ" sz="1200" dirty="0" err="1">
                <a:hlinkClick r:id="rId7"/>
              </a:rPr>
              <a:t>Soubor:Jan_Vilímek_-_</a:t>
            </a:r>
            <a:r>
              <a:rPr lang="cs-CZ" sz="1200" dirty="0" err="1" smtClean="0">
                <a:hlinkClick r:id="rId7"/>
              </a:rPr>
              <a:t>Jaroslav_Vrchlický.jpg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cs.wikipedia.org/wiki/Soubor:Julius_Zeyer_Vilimek.jpg</a:t>
            </a:r>
            <a:endParaRPr lang="cs-CZ" sz="1100" dirty="0" smtClean="0"/>
          </a:p>
          <a:p>
            <a:r>
              <a:rPr lang="cs-CZ" sz="1100" dirty="0">
                <a:hlinkClick r:id="rId9"/>
              </a:rPr>
              <a:t>http://cs.wikipedia.org/wiki/</a:t>
            </a:r>
            <a:r>
              <a:rPr lang="cs-CZ" sz="1100" dirty="0" err="1">
                <a:hlinkClick r:id="rId9"/>
              </a:rPr>
              <a:t>Soubor:Jan_Vilímek</a:t>
            </a:r>
            <a:r>
              <a:rPr lang="cs-CZ" sz="1200" dirty="0" err="1">
                <a:hlinkClick r:id="rId9"/>
              </a:rPr>
              <a:t>_-_</a:t>
            </a:r>
            <a:r>
              <a:rPr lang="cs-CZ" sz="1200" dirty="0" err="1" smtClean="0">
                <a:hlinkClick r:id="rId9"/>
              </a:rPr>
              <a:t>Eliška_Krásnohorská.jpg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http://cs.wikipedia.org/wiki/</a:t>
            </a:r>
            <a:r>
              <a:rPr lang="cs-CZ" sz="1200" dirty="0" err="1">
                <a:hlinkClick r:id="rId10"/>
              </a:rPr>
              <a:t>Soubor:Jan_Vilímek_-_</a:t>
            </a:r>
            <a:r>
              <a:rPr lang="cs-CZ" sz="1200" dirty="0" err="1" smtClean="0">
                <a:hlinkClick r:id="rId10"/>
              </a:rPr>
              <a:t>František_Ladislav_Čelakovský.jpg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http://cs.wikipedia.org/wiki/</a:t>
            </a:r>
            <a:r>
              <a:rPr lang="cs-CZ" sz="1200" dirty="0" err="1">
                <a:hlinkClick r:id="rId11"/>
              </a:rPr>
              <a:t>Soubor:Jan_Vilímek_-_</a:t>
            </a:r>
            <a:r>
              <a:rPr lang="cs-CZ" sz="1200" dirty="0" err="1" smtClean="0">
                <a:hlinkClick r:id="rId11"/>
              </a:rPr>
              <a:t>Karel_Havlíček_Borovský.jpg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http://www.obrazky.cz/?</a:t>
            </a:r>
            <a:r>
              <a:rPr lang="cs-CZ" sz="1200" dirty="0" smtClean="0">
                <a:hlinkClick r:id="rId12"/>
              </a:rPr>
              <a:t>q=josef%20kajet%C3%A1n%20tyl&amp;fulltext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www.josefov-jaromer.cz/img/nahledy/babicka.jpg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www.sberatel-ksk.cz/clanek-kytice-karel-jaromir-erben-sbirka-ing-arch-karla-cermaka-2010080010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cs.wikipedia.org/wiki/Soubor:Stroupeznicky.jpg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http://www.obrazky.cz/?</a:t>
            </a:r>
            <a:r>
              <a:rPr lang="cs-CZ" sz="1200" dirty="0" smtClean="0">
                <a:hlinkClick r:id="rId16"/>
              </a:rPr>
              <a:t>q=mr%C5%A1t%C3%ADk%20vil%C3%A9m&amp;fulltext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www.cbdb.cz/autor-338-alois-mrstik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cs.wikipedia.org/wiki/Soubor:Karel_Vaclav_Rais_1896.png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cs.wikipedia.org/wiki/</a:t>
            </a:r>
            <a:r>
              <a:rPr lang="cs-CZ" sz="1200" dirty="0" err="1" smtClean="0">
                <a:hlinkClick r:id="rId19"/>
              </a:rPr>
              <a:t>Alois_Jirásek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cs.wikipedia.org/wiki/Soubor:Zikmund_Winter_Vilimek.jpg</a:t>
            </a:r>
            <a:endParaRPr lang="cs-CZ" sz="1200" dirty="0" smtClean="0"/>
          </a:p>
          <a:p>
            <a:r>
              <a:rPr lang="cs-CZ" sz="1200" dirty="0">
                <a:hlinkClick r:id="rId21"/>
              </a:rPr>
              <a:t>http://www.obrazky.cz/?</a:t>
            </a:r>
            <a:r>
              <a:rPr lang="cs-CZ" sz="1200" dirty="0" smtClean="0">
                <a:hlinkClick r:id="rId21"/>
              </a:rPr>
              <a:t>q=jaroslav%20vrchlick%C3%BD&amp;fulltext</a:t>
            </a:r>
            <a:endParaRPr lang="cs-CZ" sz="1200" dirty="0" smtClean="0"/>
          </a:p>
          <a:p>
            <a:r>
              <a:rPr lang="cs-CZ" sz="1200" dirty="0">
                <a:hlinkClick r:id="rId22"/>
              </a:rPr>
              <a:t>http://</a:t>
            </a:r>
            <a:r>
              <a:rPr lang="cs-CZ" sz="1200" dirty="0" smtClean="0">
                <a:hlinkClick r:id="rId22"/>
              </a:rPr>
              <a:t>www.obrazky.cz</a:t>
            </a:r>
            <a:endParaRPr lang="cs-CZ" sz="1200" dirty="0" smtClean="0"/>
          </a:p>
          <a:p>
            <a:r>
              <a:rPr lang="cs-CZ" sz="1200" dirty="0">
                <a:hlinkClick r:id="rId23"/>
              </a:rPr>
              <a:t>http://</a:t>
            </a:r>
            <a:r>
              <a:rPr lang="cs-CZ" sz="1200" dirty="0" smtClean="0">
                <a:hlinkClick r:id="rId23"/>
              </a:rPr>
              <a:t>www.cesky-jazyk.cz/zivotopisy/vilem-mrstik.html</a:t>
            </a:r>
            <a:endParaRPr lang="cs-CZ" sz="1200" dirty="0" smtClean="0"/>
          </a:p>
          <a:p>
            <a:r>
              <a:rPr lang="cs-CZ" sz="1200" dirty="0">
                <a:hlinkClick r:id="rId24"/>
              </a:rPr>
              <a:t>http://</a:t>
            </a:r>
            <a:r>
              <a:rPr lang="cs-CZ" sz="1200" dirty="0" smtClean="0">
                <a:hlinkClick r:id="rId24"/>
              </a:rPr>
              <a:t>ld.johanesville.net/neruda</a:t>
            </a:r>
            <a:endParaRPr lang="cs-CZ" sz="1200" dirty="0" smtClean="0"/>
          </a:p>
          <a:p>
            <a:r>
              <a:rPr lang="cs-CZ" sz="1200" dirty="0">
                <a:hlinkClick r:id="rId25"/>
              </a:rPr>
              <a:t>http://</a:t>
            </a:r>
            <a:r>
              <a:rPr lang="cs-CZ" sz="1200" dirty="0" smtClean="0">
                <a:hlinkClick r:id="rId25"/>
              </a:rPr>
              <a:t>ld.johanesville.net/vrchlicky</a:t>
            </a:r>
            <a:endParaRPr lang="cs-CZ" sz="1200" dirty="0" smtClean="0"/>
          </a:p>
          <a:p>
            <a:r>
              <a:rPr lang="cs-CZ" sz="1200" dirty="0">
                <a:hlinkClick r:id="rId26"/>
              </a:rPr>
              <a:t>http://ld.johanesville.net/jirasek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45618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914</Words>
  <Application>Microsoft Office PowerPoint</Application>
  <PresentationFormat>Předvádění na obrazovce (4:3)</PresentationFormat>
  <Paragraphs>234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Prezentace aplikace PowerPoint</vt:lpstr>
      <vt:lpstr>Prezentace aplikace PowerPoint</vt:lpstr>
      <vt:lpstr>Česká literatura v 2. polovině  19. století</vt:lpstr>
      <vt:lpstr>50. léta 19. století:  společenská a politická situace v zemi: </vt:lpstr>
      <vt:lpstr>50. léta            století:  společenská a politická situace v zemi: </vt:lpstr>
      <vt:lpstr>Prezentace aplikace PowerPoint</vt:lpstr>
      <vt:lpstr>Prezentace aplikace PowerPoint</vt:lpstr>
      <vt:lpstr>Prezentace aplikace PowerPoint</vt:lpstr>
      <vt:lpstr>Prezentace aplikace PowerPoint</vt:lpstr>
      <vt:lpstr>Vzniká málo česky psané literatury. </vt:lpstr>
      <vt:lpstr>Vzniká málo                   psané literatury. </vt:lpstr>
      <vt:lpstr>Prezentace aplikace PowerPoint</vt:lpstr>
      <vt:lpstr>  60. léta:</vt:lpstr>
      <vt:lpstr>  60. léta:</vt:lpstr>
      <vt:lpstr>Prezentace aplikace PowerPoint</vt:lpstr>
      <vt:lpstr>80. léta: </vt:lpstr>
      <vt:lpstr>80. léta: </vt:lpstr>
      <vt:lpstr>Představitelé kritického realismu u nás: </vt:lpstr>
      <vt:lpstr>Představitelé kritického realismu u nás: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Polovina 19.s toletí</dc:title>
  <cp:lastModifiedBy>kazimrd</cp:lastModifiedBy>
  <cp:revision>53</cp:revision>
  <dcterms:modified xsi:type="dcterms:W3CDTF">2012-06-03T19:42:33Z</dcterms:modified>
</cp:coreProperties>
</file>