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73" r:id="rId3"/>
    <p:sldId id="262" r:id="rId4"/>
    <p:sldId id="270" r:id="rId5"/>
    <p:sldId id="272" r:id="rId6"/>
    <p:sldId id="271" r:id="rId7"/>
    <p:sldId id="265" r:id="rId8"/>
    <p:sldId id="266" r:id="rId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F7496-719D-472B-8785-EF3B785218C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C61205-B9AC-466F-8333-D29EE4A3E6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237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C61205-B9AC-466F-8333-D29EE4A3E60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032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CDC6-A66B-4B58-BAA9-79B1D9152FE1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7029E-3612-4B65-A348-3724ED5FDA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5BDC5-2E39-4BD9-99D2-DF78CA7F8D18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85358-CD9D-4B56-903A-AA8F45B95EB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36EF1-FD6F-42E7-85CC-E577E84864E0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381D-CE1D-4229-AB52-8E9A686F45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401444-7E3F-4942-9F35-DCD6B622ACF3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674A1-0B1B-42CA-8BC5-0B080F7012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A3484-5AE3-45C2-A509-4C6C027104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99B6A-7AD3-423D-94B0-CF2EC7E7065C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632D7-B502-40E5-B4F6-67FED17CF017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9160E-FCBC-4DD7-8DDE-BF59C6AE963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25CB5-C150-4E1A-B678-051DB8BA3A91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BABC00-10BE-4EA5-87EF-1E779FF943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9A30A-F450-40DD-8851-4E2E7920D07F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B4C7B4-8C9A-4201-8476-7AE8DDADC00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6AEB2-4B34-436C-B94C-EBB0F57389F3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953646-B781-4DC5-B280-7C30D3211A0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9CC06-67D2-4D53-A465-31638A158A80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E2BE2-0FC1-4E9D-A1D7-B14646C678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41926-78A4-45C8-92B7-8C3654433FEA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1957C-CE28-41EE-B990-77C9B5CD4A8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5F7DFE-9D82-4BF1-BACB-52D235BBE9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1C821010-153E-457A-9D3B-B20A0146413B}" type="datetimeFigureOut">
              <a:rPr lang="en-US"/>
              <a:pPr>
                <a:defRPr/>
              </a:pPr>
              <a:t>2/29/2012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AF6FB55B-3B81-4C7C-8217-2CE29B0CAC1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2" r:id="rId2"/>
    <p:sldLayoutId id="2147483674" r:id="rId3"/>
    <p:sldLayoutId id="2147483671" r:id="rId4"/>
    <p:sldLayoutId id="2147483675" r:id="rId5"/>
    <p:sldLayoutId id="2147483670" r:id="rId6"/>
    <p:sldLayoutId id="2147483669" r:id="rId7"/>
    <p:sldLayoutId id="2147483668" r:id="rId8"/>
    <p:sldLayoutId id="2147483667" r:id="rId9"/>
    <p:sldLayoutId id="2147483666" r:id="rId10"/>
    <p:sldLayoutId id="2147483665" r:id="rId11"/>
    <p:sldLayoutId id="2147483676" r:id="rId12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4703299"/>
              </p:ext>
            </p:extLst>
          </p:nvPr>
        </p:nvGraphicFramePr>
        <p:xfrm>
          <a:off x="1665288" y="2414588"/>
          <a:ext cx="5813425" cy="2893258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4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VY_32_Inovace_3144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První lidé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První lidé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vývojová stadia člověka a seznámení se způsoby obživy a soužití lidí v pravěku.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Rozpozná vývojová stadia člověka a uvědomí si jak tehdy lidé žili a čím se v době ledové živili.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1475656" y="188640"/>
            <a:ext cx="7797552" cy="122413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PRVNÍ LIDÉ – 6 .třída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mzavisova\AppData\Local\Microsoft\Windows\Temporary Internet Files\Content.IE5\ZLJ8VCN3\MP9004278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628800"/>
            <a:ext cx="6120679" cy="451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523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914400" y="285728"/>
            <a:ext cx="8229600" cy="8683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Kde jsme se objevili poprvé?</a:t>
            </a:r>
          </a:p>
        </p:txBody>
      </p:sp>
      <p:sp>
        <p:nvSpPr>
          <p:cNvPr id="10243" name="Zástupný symbol pro obsah 3"/>
          <p:cNvSpPr>
            <a:spLocks noGrp="1"/>
          </p:cNvSpPr>
          <p:nvPr>
            <p:ph idx="1"/>
          </p:nvPr>
        </p:nvSpPr>
        <p:spPr>
          <a:xfrm>
            <a:off x="971600" y="1214438"/>
            <a:ext cx="3650216" cy="4806851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Nejstarší formy člověka byly nalezeny v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Africe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- odtud se forma homo (lidé)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   šířila do ostatních kontinentů</a:t>
            </a:r>
          </a:p>
        </p:txBody>
      </p:sp>
      <p:cxnSp>
        <p:nvCxnSpPr>
          <p:cNvPr id="8" name="Přímá spojovací šipka 7"/>
          <p:cNvCxnSpPr/>
          <p:nvPr/>
        </p:nvCxnSpPr>
        <p:spPr>
          <a:xfrm rot="5400000" flipH="1" flipV="1">
            <a:off x="5500688" y="1500188"/>
            <a:ext cx="1428750" cy="85725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 flipH="1" flipV="1">
            <a:off x="6250781" y="2536032"/>
            <a:ext cx="1500187" cy="85725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>
            <a:off x="3929063" y="2428875"/>
            <a:ext cx="1357312" cy="57150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366" name="Picture 2" descr="C:\Users\PC\AppData\Local\Microsoft\Windows\Temporary Internet Files\Content.IE5\G7Y27C4G\MC90032694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66381" y="2214563"/>
            <a:ext cx="2738437" cy="406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3" descr="C:\Users\PC\AppData\Local\Microsoft\Windows\Temporary Internet Files\Content.IE5\UDCG0Z6H\MC90043806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640" y="4019181"/>
            <a:ext cx="2743200" cy="2243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187624" y="188913"/>
            <a:ext cx="7510289" cy="719807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u="sng" dirty="0">
                <a:solidFill>
                  <a:schemeClr val="bg1"/>
                </a:solidFill>
                <a:latin typeface="Georgia" pitchFamily="18" charset="0"/>
              </a:rPr>
              <a:t>Vývoj </a:t>
            </a:r>
            <a:r>
              <a:rPr lang="cs-CZ" sz="4800" u="sng" dirty="0" smtClean="0">
                <a:solidFill>
                  <a:schemeClr val="bg1"/>
                </a:solidFill>
                <a:latin typeface="Georgia" pitchFamily="18" charset="0"/>
              </a:rPr>
              <a:t> pravěku</a:t>
            </a:r>
            <a:endParaRPr lang="cs-CZ" sz="4800" u="sng" dirty="0">
              <a:solidFill>
                <a:schemeClr val="bg1"/>
              </a:solidFill>
              <a:latin typeface="Georgia" pitchFamily="18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31639" y="1340768"/>
            <a:ext cx="6912769" cy="5517232"/>
          </a:xfrm>
        </p:spPr>
        <p:txBody>
          <a:bodyPr/>
          <a:lstStyle/>
          <a:p>
            <a:pPr>
              <a:buFontTx/>
              <a:buNone/>
            </a:pPr>
            <a:endParaRPr lang="cs-CZ" sz="2000" b="1" u="sng" dirty="0" smtClean="0"/>
          </a:p>
          <a:p>
            <a:pPr>
              <a:buFontTx/>
              <a:buNone/>
            </a:pPr>
            <a:endParaRPr lang="cs-CZ" sz="1600" b="1" dirty="0" smtClean="0">
              <a:latin typeface="Georgia" pitchFamily="18" charset="0"/>
            </a:endParaRPr>
          </a:p>
          <a:p>
            <a:pPr>
              <a:buFontTx/>
              <a:buNone/>
            </a:pPr>
            <a:endParaRPr lang="cs-CZ" sz="2800" dirty="0" smtClean="0">
              <a:solidFill>
                <a:schemeClr val="bg1"/>
              </a:solidFill>
              <a:latin typeface="Georgia" pitchFamily="18" charset="0"/>
            </a:endParaRPr>
          </a:p>
          <a:p>
            <a:pPr>
              <a:buFontTx/>
              <a:buNone/>
            </a:pPr>
            <a:r>
              <a:rPr lang="cs-CZ" sz="2800" dirty="0" smtClean="0">
                <a:solidFill>
                  <a:schemeClr val="bg1"/>
                </a:solidFill>
                <a:latin typeface="Georgia" pitchFamily="18" charset="0"/>
              </a:rPr>
              <a:t>   Člověk má společné předchůdce, asi před 14mil. lety </a:t>
            </a:r>
            <a:r>
              <a:rPr lang="cs-CZ" sz="2800" dirty="0" err="1" smtClean="0">
                <a:solidFill>
                  <a:schemeClr val="bg1"/>
                </a:solidFill>
                <a:latin typeface="Georgia" pitchFamily="18" charset="0"/>
              </a:rPr>
              <a:t>př.n</a:t>
            </a:r>
            <a:r>
              <a:rPr lang="cs-CZ" sz="2800" dirty="0" smtClean="0">
                <a:solidFill>
                  <a:schemeClr val="bg1"/>
                </a:solidFill>
                <a:latin typeface="Georgia" pitchFamily="18" charset="0"/>
              </a:rPr>
              <a:t> .l. se začala oddělovat čeleď </a:t>
            </a:r>
            <a:r>
              <a:rPr lang="cs-CZ" sz="2800" dirty="0" err="1" smtClean="0">
                <a:solidFill>
                  <a:schemeClr val="bg1"/>
                </a:solidFill>
                <a:latin typeface="Georgia" pitchFamily="18" charset="0"/>
              </a:rPr>
              <a:t>Hominidae</a:t>
            </a:r>
            <a:r>
              <a:rPr lang="cs-CZ" sz="2800" dirty="0" smtClean="0">
                <a:solidFill>
                  <a:schemeClr val="bg1"/>
                </a:solidFill>
                <a:latin typeface="Georgia" pitchFamily="18" charset="0"/>
              </a:rPr>
              <a:t>, </a:t>
            </a:r>
          </a:p>
          <a:p>
            <a:pPr>
              <a:buFontTx/>
              <a:buNone/>
            </a:pPr>
            <a:r>
              <a:rPr lang="cs-CZ" sz="2800" dirty="0" smtClean="0">
                <a:solidFill>
                  <a:schemeClr val="bg1"/>
                </a:solidFill>
                <a:latin typeface="Georgia" pitchFamily="18" charset="0"/>
              </a:rPr>
              <a:t>   začíná </a:t>
            </a:r>
            <a:r>
              <a:rPr lang="cs-CZ" sz="2800" dirty="0" err="1" smtClean="0">
                <a:solidFill>
                  <a:schemeClr val="bg1"/>
                </a:solidFill>
                <a:latin typeface="Georgia" pitchFamily="18" charset="0"/>
              </a:rPr>
              <a:t>Hominizace</a:t>
            </a:r>
            <a:r>
              <a:rPr lang="cs-CZ" sz="2800" dirty="0" smtClean="0">
                <a:solidFill>
                  <a:schemeClr val="bg1"/>
                </a:solidFill>
                <a:latin typeface="Georgia" pitchFamily="18" charset="0"/>
              </a:rPr>
              <a:t> (polidšťování)  - napřimování postavy a chůze po zadních končetinách, vývoj</a:t>
            </a:r>
          </a:p>
          <a:p>
            <a:pPr>
              <a:buFontTx/>
              <a:buNone/>
            </a:pPr>
            <a:r>
              <a:rPr lang="cs-CZ" sz="2800" dirty="0" smtClean="0">
                <a:solidFill>
                  <a:schemeClr val="bg1"/>
                </a:solidFill>
                <a:latin typeface="Georgia" pitchFamily="18" charset="0"/>
              </a:rPr>
              <a:t>    ruky jako orgán práce, ústup zvířecího vzezření obličeje (vytváření brady a čela), růst objemu mozku </a:t>
            </a:r>
          </a:p>
          <a:p>
            <a:pPr>
              <a:buFontTx/>
              <a:buNone/>
            </a:pPr>
            <a:endParaRPr lang="cs-CZ" sz="1500" dirty="0" smtClean="0">
              <a:latin typeface="Georgia" pitchFamily="18" charset="0"/>
            </a:endParaRPr>
          </a:p>
          <a:p>
            <a:pPr marL="273050" lvl="2" indent="-273050">
              <a:spcBef>
                <a:spcPts val="600"/>
              </a:spcBef>
              <a:buClr>
                <a:schemeClr val="accent2"/>
              </a:buClr>
              <a:buFont typeface="Arial" charset="0"/>
              <a:buChar char="•"/>
            </a:pPr>
            <a:endParaRPr lang="cs-CZ" sz="1500" dirty="0" smtClean="0">
              <a:latin typeface="Georgia" pitchFamily="18" charset="0"/>
            </a:endParaRPr>
          </a:p>
          <a:p>
            <a:pPr>
              <a:buFont typeface="Wingdings 2" pitchFamily="18" charset="2"/>
              <a:buNone/>
            </a:pPr>
            <a:r>
              <a:rPr lang="cs-CZ" sz="1500" dirty="0" smtClean="0">
                <a:latin typeface="Georgia" pitchFamily="18" charset="0"/>
              </a:rPr>
              <a:t>      </a:t>
            </a:r>
          </a:p>
          <a:p>
            <a:pPr>
              <a:buFontTx/>
              <a:buNone/>
            </a:pPr>
            <a:r>
              <a:rPr lang="cs-CZ" sz="1500" dirty="0" smtClean="0">
                <a:latin typeface="Georgia" pitchFamily="18" charset="0"/>
              </a:rPr>
              <a:t>                             </a:t>
            </a:r>
          </a:p>
          <a:p>
            <a:pPr>
              <a:buFontTx/>
              <a:buNone/>
            </a:pPr>
            <a:endParaRPr lang="cs-CZ" sz="1500" dirty="0" smtClean="0">
              <a:latin typeface="Georgia" pitchFamily="18" charset="0"/>
            </a:endParaRPr>
          </a:p>
          <a:p>
            <a:pPr>
              <a:buFontTx/>
              <a:buNone/>
            </a:pPr>
            <a:endParaRPr lang="cs-CZ" sz="1500" dirty="0" smtClean="0">
              <a:latin typeface="Georgia" pitchFamily="18" charset="0"/>
            </a:endParaRPr>
          </a:p>
          <a:p>
            <a:pPr>
              <a:buFontTx/>
              <a:buNone/>
            </a:pPr>
            <a:endParaRPr lang="cs-CZ" sz="1500" dirty="0" smtClean="0">
              <a:latin typeface="Georgia" pitchFamily="18" charset="0"/>
            </a:endParaRPr>
          </a:p>
          <a:p>
            <a:pPr>
              <a:buFontTx/>
              <a:buNone/>
            </a:pPr>
            <a:endParaRPr lang="cs-CZ" sz="1500" dirty="0" smtClean="0">
              <a:latin typeface="Georgia" pitchFamily="18" charset="0"/>
            </a:endParaRPr>
          </a:p>
          <a:p>
            <a:pPr>
              <a:buFontTx/>
              <a:buNone/>
            </a:pPr>
            <a:endParaRPr lang="cs-CZ" sz="1500" dirty="0" smtClean="0">
              <a:latin typeface="Georgia" pitchFamily="18" charset="0"/>
            </a:endParaRP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5364088" y="116632"/>
            <a:ext cx="2338387" cy="218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90000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type="body" sz="half" idx="4294967295"/>
          </p:nvPr>
        </p:nvSpPr>
        <p:spPr>
          <a:xfrm>
            <a:off x="1115616" y="142875"/>
            <a:ext cx="8028384" cy="62865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Tx/>
              <a:buNone/>
              <a:defRPr/>
            </a:pPr>
            <a:r>
              <a:rPr lang="cs-CZ" sz="2800" b="1" dirty="0" smtClean="0">
                <a:solidFill>
                  <a:srgbClr val="FF0000"/>
                </a:solidFill>
                <a:latin typeface="Georgia" pitchFamily="18" charset="0"/>
              </a:rPr>
              <a:t>Vývoj nejbližších předchůdců člověka:</a:t>
            </a:r>
          </a:p>
          <a:p>
            <a:pPr marL="274320" indent="-274320" fontAlgn="auto">
              <a:spcAft>
                <a:spcPts val="0"/>
              </a:spcAft>
              <a:buFontTx/>
              <a:buNone/>
              <a:defRPr/>
            </a:pPr>
            <a:r>
              <a:rPr lang="cs-CZ" sz="20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Georgia" pitchFamily="18" charset="0"/>
              </a:rPr>
              <a:t>  </a:t>
            </a:r>
            <a:r>
              <a:rPr lang="cs-CZ" b="1" u="sng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Georgia" pitchFamily="18" charset="0"/>
              </a:rPr>
              <a:t>RAMAPITHECUS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Georgia" pitchFamily="18" charset="0"/>
              </a:rPr>
              <a:t> (14 – 10 mil. př.n.l.</a:t>
            </a:r>
          </a:p>
          <a:p>
            <a:pPr marL="274320" indent="-274320" fontAlgn="auto">
              <a:spcAft>
                <a:spcPts val="0"/>
              </a:spcAft>
              <a:buFontTx/>
              <a:buNone/>
              <a:defRPr/>
            </a:pP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Georgia" pitchFamily="18" charset="0"/>
              </a:rPr>
              <a:t>     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Georgia" pitchFamily="18" charset="0"/>
              </a:rPr>
              <a:t>1 m vysoký, pohyb z části o dvou, vegetarián,  příležitostně používal nástroje</a:t>
            </a:r>
          </a:p>
          <a:p>
            <a:pPr marL="274320" indent="-274320" fontAlgn="auto">
              <a:spcAft>
                <a:spcPts val="0"/>
              </a:spcAft>
              <a:buFontTx/>
              <a:buBlip>
                <a:blip r:embed="rId2"/>
              </a:buBlip>
              <a:defRPr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Georgia" pitchFamily="18" charset="0"/>
              </a:rPr>
              <a:t> objevoval se v Indii, Africe,Číně, Evropě 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dirty="0" smtClean="0">
              <a:solidFill>
                <a:schemeClr val="tx2">
                  <a:lumMod val="10000"/>
                </a:schemeClr>
              </a:solidFill>
              <a:latin typeface="Georgia" pitchFamily="18" charset="0"/>
            </a:endParaRPr>
          </a:p>
          <a:p>
            <a:pPr marL="274320" indent="-274320" fontAlgn="auto">
              <a:spcAft>
                <a:spcPts val="0"/>
              </a:spcAft>
              <a:buFontTx/>
              <a:buNone/>
              <a:defRPr/>
            </a:pPr>
            <a:r>
              <a:rPr lang="cs-CZ" b="1" u="sng" dirty="0" smtClean="0">
                <a:solidFill>
                  <a:schemeClr val="bg1"/>
                </a:solidFill>
                <a:latin typeface="Georgia" pitchFamily="18" charset="0"/>
              </a:rPr>
              <a:t>AUSTROLOPITHECUS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Georgia" pitchFamily="18" charset="0"/>
              </a:rPr>
              <a:t>(5 – 1 mil. př.n.l.)</a:t>
            </a:r>
          </a:p>
          <a:p>
            <a:pPr marL="274320" indent="-274320" fontAlgn="auto">
              <a:spcAft>
                <a:spcPts val="0"/>
              </a:spcAft>
              <a:buFontTx/>
              <a:buBlip>
                <a:blip r:embed="rId2"/>
              </a:buBlip>
              <a:defRPr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Georgia" pitchFamily="18" charset="0"/>
              </a:rPr>
              <a:t>člověk jižní, 120 cm vysoký, téměř vzpřímený, pohyb o dvou</a:t>
            </a:r>
          </a:p>
          <a:p>
            <a:pPr marL="274320" indent="-274320" fontAlgn="auto">
              <a:spcAft>
                <a:spcPts val="0"/>
              </a:spcAft>
              <a:buClr>
                <a:srgbClr val="7030A0"/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Georgia" pitchFamily="18" charset="0"/>
              </a:rPr>
              <a:t>  schopnost používat jednoduchých nástrojů (větev, kámen).</a:t>
            </a:r>
          </a:p>
          <a:p>
            <a:pPr marL="274320" indent="-274320" fontAlgn="auto">
              <a:spcAft>
                <a:spcPts val="0"/>
              </a:spcAft>
              <a:buFontTx/>
              <a:buBlip>
                <a:blip r:embed="rId2"/>
              </a:buBlip>
              <a:defRPr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Georgia" pitchFamily="18" charset="0"/>
              </a:rPr>
              <a:t> stavbou kostry připomíná člověka, ale mozek neměl ani poloviční, živí se masem a objevuje se v Africe</a:t>
            </a:r>
          </a:p>
          <a:p>
            <a:pPr marL="274320" indent="-274320" fontAlgn="auto">
              <a:spcAft>
                <a:spcPts val="0"/>
              </a:spcAft>
              <a:buFontTx/>
              <a:buNone/>
              <a:defRPr/>
            </a:pPr>
            <a:endParaRPr lang="cs-CZ" sz="2800" dirty="0" smtClean="0">
              <a:solidFill>
                <a:schemeClr val="bg2">
                  <a:lumMod val="50000"/>
                </a:schemeClr>
              </a:solidFill>
              <a:latin typeface="Georgia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00188" y="285750"/>
            <a:ext cx="5214937" cy="6072188"/>
          </a:xfrm>
        </p:spPr>
        <p:txBody>
          <a:bodyPr>
            <a:noAutofit/>
          </a:bodyPr>
          <a:lstStyle/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cs-CZ" sz="2000" u="sng" dirty="0">
              <a:latin typeface="Tahoma" pitchFamily="34" charset="0"/>
            </a:endParaRP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sz="2000" u="sng" dirty="0">
                <a:solidFill>
                  <a:schemeClr val="bg1"/>
                </a:solidFill>
                <a:latin typeface="Georgia" pitchFamily="18" charset="0"/>
              </a:rPr>
              <a:t>HOMO HABILIS</a:t>
            </a:r>
            <a:r>
              <a:rPr lang="cs-CZ" sz="2000" dirty="0">
                <a:latin typeface="Georgia" pitchFamily="18" charset="0"/>
              </a:rPr>
              <a:t> </a:t>
            </a: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(3 – 1 mil. př.n.l.) = člověk zručný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Tx/>
              <a:buBlip>
                <a:blip r:embed="rId2"/>
              </a:buBlip>
              <a:defRPr/>
            </a:pP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první člověk, 125 cm vysoký, dokonale vzpřímený, nápadně větší mozkovna, zdokonalení stavby ruky, vyklenuté chodidlo, vědomé používání a zhotovování nástrojů, artikulované zvuky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Tx/>
              <a:buBlip>
                <a:blip r:embed="rId2"/>
              </a:buBlip>
              <a:defRPr/>
            </a:pP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nemá pevné sídlo – úkryty, sbírá ovoce, bobule, příležitostně drobné živočichy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Tx/>
              <a:buBlip>
                <a:blip r:embed="rId2"/>
              </a:buBlip>
              <a:defRPr/>
            </a:pP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objevoval se v </a:t>
            </a: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Africe</a:t>
            </a:r>
            <a:endParaRPr lang="cs-CZ" sz="2000" u="sng" dirty="0">
              <a:solidFill>
                <a:schemeClr val="bg2">
                  <a:lumMod val="75000"/>
                </a:schemeClr>
              </a:solidFill>
              <a:latin typeface="Georgia" pitchFamily="18" charset="0"/>
            </a:endParaRP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sz="2000" u="sng" dirty="0">
                <a:solidFill>
                  <a:schemeClr val="bg1"/>
                </a:solidFill>
                <a:latin typeface="Georgia" pitchFamily="18" charset="0"/>
              </a:rPr>
              <a:t>HOMO ERECTUS</a:t>
            </a:r>
            <a:r>
              <a:rPr lang="cs-CZ" sz="20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(1 – 250 000 mil. př.n.l.) = člověk vzpřímený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Tx/>
              <a:buBlip>
                <a:blip r:embed="rId2"/>
              </a:buBlip>
              <a:defRPr/>
            </a:pP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160 cm vysoký, větší obsah mozkovny, hrubě opracované kamenné nástroje,znalost ohně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Tx/>
              <a:buBlip>
                <a:blip r:embed="rId2"/>
              </a:buBlip>
              <a:defRPr/>
            </a:pP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mohutná postava, chyběl bradový hrbol, vzrůstá úloha tlupy - jeskyně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Tx/>
              <a:buBlip>
                <a:blip r:embed="rId2"/>
              </a:buBlip>
              <a:defRPr/>
            </a:pP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objevoval se ve východní Africe, Sumatře, Německu a v </a:t>
            </a: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Maďarsku</a:t>
            </a:r>
            <a:endParaRPr lang="cs-CZ" sz="2000" dirty="0">
              <a:solidFill>
                <a:schemeClr val="bg2">
                  <a:lumMod val="75000"/>
                </a:schemeClr>
              </a:solidFill>
              <a:latin typeface="Georgia" pitchFamily="18" charset="0"/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38" y="4572000"/>
            <a:ext cx="2019300" cy="169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120000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428624"/>
            <a:ext cx="5112568" cy="60755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defRPr/>
            </a:pPr>
            <a:r>
              <a:rPr lang="cs-CZ" sz="2800" b="1" u="sng" dirty="0" smtClean="0">
                <a:solidFill>
                  <a:schemeClr val="bg1"/>
                </a:solidFill>
                <a:latin typeface="Georgia" pitchFamily="18" charset="0"/>
              </a:rPr>
              <a:t>HOMO </a:t>
            </a:r>
            <a:r>
              <a:rPr lang="cs-CZ" sz="2800" b="1" u="sng" dirty="0">
                <a:solidFill>
                  <a:schemeClr val="bg1"/>
                </a:solidFill>
                <a:latin typeface="Georgia" pitchFamily="18" charset="0"/>
              </a:rPr>
              <a:t>SAPIENS</a:t>
            </a:r>
            <a:r>
              <a:rPr lang="cs-CZ" sz="2800" b="1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(</a:t>
            </a:r>
            <a:r>
              <a:rPr lang="cs-CZ" sz="2400" dirty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400 000 př.n.l.) = člověk rozumný</a:t>
            </a:r>
          </a:p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Tx/>
              <a:buBlip>
                <a:blip r:embed="rId2"/>
              </a:buBlip>
              <a:defRPr/>
            </a:pPr>
            <a:r>
              <a:rPr lang="cs-CZ" sz="2400" dirty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vysoká pracovní schopnost – nástroje z pazourku nebo křemene, uměl rozdělat oheň, rychlý duševní vývoj</a:t>
            </a:r>
          </a:p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Tx/>
              <a:buBlip>
                <a:blip r:embed="rId2"/>
              </a:buBlip>
              <a:defRPr/>
            </a:pPr>
            <a:r>
              <a:rPr lang="cs-CZ" sz="2400" dirty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naleziště – Německo  mladší typ v </a:t>
            </a:r>
            <a:r>
              <a:rPr lang="cs-CZ" sz="2400" dirty="0" err="1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Neardenthalu</a:t>
            </a:r>
            <a:r>
              <a:rPr lang="cs-CZ" sz="2400" dirty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 – 100 000 př.n.l. – -  Štramberk, Moravský kras</a:t>
            </a:r>
          </a:p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defRPr/>
            </a:pPr>
            <a:endParaRPr lang="cs-CZ" sz="2000" u="sng" dirty="0">
              <a:latin typeface="Georgia" pitchFamily="18" charset="0"/>
            </a:endParaRPr>
          </a:p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defRPr/>
            </a:pPr>
            <a:r>
              <a:rPr lang="cs-CZ" sz="2400" b="1" u="sng" dirty="0">
                <a:solidFill>
                  <a:schemeClr val="bg1"/>
                </a:solidFill>
                <a:latin typeface="Georgia" pitchFamily="18" charset="0"/>
              </a:rPr>
              <a:t>HOMO SAPIENS </a:t>
            </a:r>
            <a:r>
              <a:rPr lang="cs-CZ" sz="2400" b="1" u="sng" dirty="0" err="1">
                <a:solidFill>
                  <a:schemeClr val="bg1"/>
                </a:solidFill>
                <a:latin typeface="Georgia" pitchFamily="18" charset="0"/>
              </a:rPr>
              <a:t>SAPIENS</a:t>
            </a:r>
            <a:r>
              <a:rPr lang="cs-CZ" sz="2400" b="1" u="sng" dirty="0">
                <a:solidFill>
                  <a:schemeClr val="bg1"/>
                </a:solidFill>
                <a:latin typeface="Georgia" pitchFamily="18" charset="0"/>
              </a:rPr>
              <a:t> </a:t>
            </a:r>
            <a:endParaRPr lang="cs-CZ" sz="2400" b="1" u="sng" dirty="0" smtClean="0">
              <a:solidFill>
                <a:schemeClr val="bg1"/>
              </a:solidFill>
              <a:latin typeface="Georgia" pitchFamily="18" charset="0"/>
            </a:endParaRPr>
          </a:p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defRPr/>
            </a:pP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latin typeface="Georgia" pitchFamily="18" charset="0"/>
              </a:rPr>
              <a:t>(</a:t>
            </a:r>
            <a:r>
              <a:rPr lang="cs-CZ" sz="2400" dirty="0">
                <a:solidFill>
                  <a:schemeClr val="bg1"/>
                </a:solidFill>
                <a:latin typeface="Georgia" pitchFamily="18" charset="0"/>
              </a:rPr>
              <a:t>40 000 př.n.l.) = člověk dnešního typu</a:t>
            </a:r>
          </a:p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Tx/>
              <a:buBlip>
                <a:blip r:embed="rId2"/>
              </a:buBlip>
              <a:defRPr/>
            </a:pPr>
            <a:r>
              <a:rPr lang="cs-CZ" sz="2400" dirty="0">
                <a:solidFill>
                  <a:schemeClr val="bg1"/>
                </a:solidFill>
                <a:latin typeface="Georgia" pitchFamily="18" charset="0"/>
              </a:rPr>
              <a:t>až 180 cm vysoký, vyklenuté čelo, brada vysunutá dopředu, zdatný lovec, pěstní klín, poměrně souvislá řeč, počátky prvního umění</a:t>
            </a:r>
          </a:p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Tx/>
              <a:buBlip>
                <a:blip r:embed="rId2"/>
              </a:buBlip>
              <a:defRPr/>
            </a:pPr>
            <a:r>
              <a:rPr lang="cs-CZ" sz="2400" dirty="0">
                <a:solidFill>
                  <a:schemeClr val="bg1"/>
                </a:solidFill>
                <a:latin typeface="Georgia" pitchFamily="18" charset="0"/>
              </a:rPr>
              <a:t>objevoval Věstonice, Mikulov </a:t>
            </a:r>
          </a:p>
        </p:txBody>
      </p:sp>
    </p:spTree>
  </p:cSld>
  <p:clrMapOvr>
    <a:masterClrMapping/>
  </p:clrMapOvr>
  <p:transition spd="slow" advClick="0" advTm="5000"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1"/>
          <p:cNvSpPr>
            <a:spLocks noChangeArrowheads="1"/>
          </p:cNvSpPr>
          <p:nvPr/>
        </p:nvSpPr>
        <p:spPr bwMode="auto">
          <a:xfrm>
            <a:off x="179388" y="476250"/>
            <a:ext cx="7272932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2400" dirty="0">
                <a:solidFill>
                  <a:schemeClr val="bg1"/>
                </a:solidFill>
              </a:rPr>
              <a:t>ZDROJ OBRÁZKŮ A ILUSTRACÍ</a:t>
            </a:r>
          </a:p>
          <a:p>
            <a:pPr marL="1143000" lvl="2" indent="-228600"/>
            <a:r>
              <a:rPr lang="cs-CZ" sz="2400" dirty="0">
                <a:solidFill>
                  <a:schemeClr val="bg1"/>
                </a:solidFill>
              </a:rPr>
              <a:t>www.office.microsoft.com </a:t>
            </a:r>
          </a:p>
          <a:p>
            <a:pPr marL="1143000" lvl="2" indent="-228600"/>
            <a:r>
              <a:rPr lang="cs-CZ" sz="2400" dirty="0">
                <a:solidFill>
                  <a:schemeClr val="bg1"/>
                </a:solidFill>
              </a:rPr>
              <a:t>CITACE: archiv autora</a:t>
            </a:r>
          </a:p>
          <a:p>
            <a:pPr marL="1143000" lvl="2" indent="-228600"/>
            <a:endParaRPr lang="cs-CZ" sz="2400" dirty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  <a:latin typeface="Constantia" pitchFamily="18" charset="0"/>
            </a:endParaRPr>
          </a:p>
        </p:txBody>
      </p:sp>
    </p:spTree>
  </p:cSld>
  <p:clrMapOvr>
    <a:masterClrMapping/>
  </p:clrMapOvr>
  <p:transition spd="slow" advClick="0" advTm="5000"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86</TotalTime>
  <Words>443</Words>
  <Application>Microsoft Office PowerPoint</Application>
  <PresentationFormat>Předvádění na obrazovce (4:3)</PresentationFormat>
  <Paragraphs>69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Default Theme</vt:lpstr>
      <vt:lpstr>Prezentace aplikace PowerPoint</vt:lpstr>
      <vt:lpstr>PRVNÍ LIDÉ – 6 .třída</vt:lpstr>
      <vt:lpstr>Kde jsme se objevili poprvé?</vt:lpstr>
      <vt:lpstr>Vývoj  pravěku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6.tř.</dc:title>
  <dc:creator>MIL</dc:creator>
  <cp:lastModifiedBy>install</cp:lastModifiedBy>
  <cp:revision>15</cp:revision>
  <dcterms:created xsi:type="dcterms:W3CDTF">2011-09-18T08:00:52Z</dcterms:created>
  <dcterms:modified xsi:type="dcterms:W3CDTF">2012-02-29T09:34:12Z</dcterms:modified>
</cp:coreProperties>
</file>