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2" r:id="rId5"/>
    <p:sldId id="261" r:id="rId6"/>
    <p:sldId id="259" r:id="rId7"/>
    <p:sldId id="263" r:id="rId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7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12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13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80D57F-DF2B-46C8-9796-6B6B2C2303CB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15F752-8DC3-4F5D-BCEB-7DD7F834607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637FAE-D70A-443C-BE86-609D8E55DC72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437DAF-B21D-4191-A7E3-65B9FCD1D7A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6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413D7D-D59A-4DD9-BE0E-33E3E3788001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2E2145-5110-4FB2-86E6-F15BA7C909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370D6-D075-422A-A6D6-29DB191F9E43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4C7253-9DFC-40C7-B373-0E21371086F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9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16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0BBDC7-D785-453A-AE30-54A6DA60275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EE5DA-18DB-4456-86CC-B6B92C394603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E35BEA-48FD-40E5-B3C3-49FD1FA446EA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3BA91-1DC6-4004-8149-32285AC6C1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F6E8B-7AF7-4AC8-9170-6DCBA0291FC7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C0CC0B-6B51-45F6-8E67-791CC2816FD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21016A-E27B-4824-A980-A3FAB9F6390D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5313E-A824-469B-BC48-9907369D5D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EFC3D8-45F9-40E2-AE89-9C2A02BC45C7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442BF1-3475-4E5A-8581-971DE19E583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A7C962-BA47-4E0C-AA1B-8649C8988F84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433BC4-76D1-458F-9648-9876D3B152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BE53C7-9A8C-4F6E-8693-5DCF58134592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88083-C5A7-46CA-949D-4152BE73E39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EAF24543-C040-43B9-8192-E0B5B5A558E0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baseline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67EA9160-D317-4E3F-B2B8-31CB6AFB3E7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74" r:id="rId5"/>
    <p:sldLayoutId id="2147483669" r:id="rId6"/>
    <p:sldLayoutId id="2147483668" r:id="rId7"/>
    <p:sldLayoutId id="2147483667" r:id="rId8"/>
    <p:sldLayoutId id="2147483666" r:id="rId9"/>
    <p:sldLayoutId id="2147483665" r:id="rId10"/>
    <p:sldLayoutId id="214748366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eaLnBrk="0" fontAlgn="base" hangingPunct="0">
        <a:spcBef>
          <a:spcPts val="300"/>
        </a:spcBef>
        <a:spcAft>
          <a:spcPct val="0"/>
        </a:spcAft>
        <a:buClr>
          <a:srgbClr val="B37732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eaLnBrk="0" fontAlgn="base" hangingPunct="0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eaLnBrk="0" fontAlgn="base" hangingPunct="0">
        <a:spcBef>
          <a:spcPts val="338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50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7579104"/>
              </p:ext>
            </p:extLst>
          </p:nvPr>
        </p:nvGraphicFramePr>
        <p:xfrm>
          <a:off x="1665288" y="2414588"/>
          <a:ext cx="5813425" cy="282638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Závišová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3146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Umění a náboženství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Umění a náboženství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6.B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se vznikem prvních uměleckých děl, s náboženskými obřady, rituály a s významným postavením ženy v pravěku.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Pozná první umělecká díla v pravěku a pochopí postavení ženy ve společnosti.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043608" y="152400"/>
            <a:ext cx="7643192" cy="1692424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chemeClr val="accent4">
                    <a:lumMod val="50000"/>
                  </a:schemeClr>
                </a:solidFill>
              </a:rPr>
              <a:t>   UMĚNÍ   A  NÁBOŽENSTVÍ </a:t>
            </a:r>
            <a:br>
              <a:rPr lang="cs-CZ" sz="4800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3100" dirty="0" smtClean="0">
                <a:solidFill>
                  <a:schemeClr val="accent4">
                    <a:lumMod val="50000"/>
                  </a:schemeClr>
                </a:solidFill>
              </a:rPr>
              <a:t>6.TŘÍDA </a:t>
            </a:r>
            <a:r>
              <a:rPr lang="cs-CZ" sz="4800" dirty="0" smtClean="0">
                <a:solidFill>
                  <a:schemeClr val="accent4">
                    <a:lumMod val="50000"/>
                  </a:schemeClr>
                </a:solidFill>
              </a:rPr>
              <a:t>                                          </a:t>
            </a:r>
            <a:endParaRPr lang="cs-CZ" sz="48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8" name="Picture 3" descr="C:\Users\PC\AppData\Local\Microsoft\Windows\Temporary Internet Files\Content.IE5\0TUGYEL2\MC900337952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071688" y="2214563"/>
            <a:ext cx="5072062" cy="31432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715140" y="428604"/>
            <a:ext cx="1981200" cy="1066800"/>
          </a:xfrm>
          <a:solidFill>
            <a:schemeClr val="bg1"/>
          </a:solidFill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smtClean="0"/>
              <a:t>UMĚNÍ</a:t>
            </a:r>
            <a:endParaRPr lang="cs-CZ" sz="40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683568" y="476672"/>
            <a:ext cx="6176392" cy="5642992"/>
          </a:xfrm>
        </p:spPr>
        <p:txBody>
          <a:bodyPr>
            <a:normAutofit fontScale="925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q"/>
              <a:defRPr/>
            </a:pPr>
            <a:r>
              <a:rPr lang="cs-CZ" sz="3500" dirty="0" smtClean="0">
                <a:solidFill>
                  <a:srgbClr val="C00000"/>
                </a:solidFill>
              </a:rPr>
              <a:t>   už před 20 000 lety začala vznikat první umělecká díla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bg1"/>
              </a:buClr>
              <a:buFont typeface="Wingdings 2"/>
              <a:buNone/>
              <a:defRPr/>
            </a:pPr>
            <a:endParaRPr lang="cs-CZ" sz="3200" dirty="0" smtClean="0">
              <a:solidFill>
                <a:srgbClr val="C00000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q"/>
              <a:defRPr/>
            </a:pPr>
            <a:endParaRPr lang="cs-CZ" sz="3200" dirty="0" smtClean="0">
              <a:solidFill>
                <a:srgbClr val="C00000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q"/>
              <a:defRPr/>
            </a:pPr>
            <a:r>
              <a:rPr lang="cs-CZ" sz="3500" dirty="0" smtClean="0">
                <a:solidFill>
                  <a:srgbClr val="C00000"/>
                </a:solidFill>
              </a:rPr>
              <a:t>   lidé je vytvářeli z hlíny, kostí, parohů, mamutích klů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bg1"/>
              </a:buClr>
              <a:buFont typeface="Wingdings 2"/>
              <a:buNone/>
              <a:defRPr/>
            </a:pPr>
            <a:endParaRPr lang="cs-CZ" sz="3500" dirty="0" smtClean="0">
              <a:solidFill>
                <a:srgbClr val="C00000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q"/>
              <a:defRPr/>
            </a:pPr>
            <a:endParaRPr lang="cs-CZ" sz="3200" dirty="0" smtClean="0">
              <a:solidFill>
                <a:srgbClr val="C00000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q"/>
              <a:defRPr/>
            </a:pPr>
            <a:r>
              <a:rPr lang="cs-CZ" sz="3500" dirty="0" smtClean="0">
                <a:solidFill>
                  <a:srgbClr val="C00000"/>
                </a:solidFill>
              </a:rPr>
              <a:t>    námětem sošek byly většinou ženy a zvířata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bg1"/>
              </a:buClr>
              <a:buFont typeface="Wingdings 2"/>
              <a:buNone/>
              <a:defRPr/>
            </a:pPr>
            <a:endParaRPr lang="cs-CZ" sz="3200" dirty="0" smtClean="0">
              <a:solidFill>
                <a:srgbClr val="C00000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bg1"/>
              </a:buClr>
              <a:buFont typeface="Wingdings 2"/>
              <a:buNone/>
              <a:defRPr/>
            </a:pPr>
            <a:r>
              <a:rPr lang="cs-CZ" sz="3200" dirty="0" smtClean="0">
                <a:solidFill>
                  <a:srgbClr val="C00000"/>
                </a:solidFill>
              </a:rPr>
              <a:t>   </a:t>
            </a:r>
          </a:p>
        </p:txBody>
      </p:sp>
      <p:pic>
        <p:nvPicPr>
          <p:cNvPr id="15363" name="Picture 1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38" y="1857375"/>
            <a:ext cx="2571750" cy="355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1043607" y="214313"/>
            <a:ext cx="6840761" cy="7183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3200" dirty="0">
                <a:latin typeface="Constantia" pitchFamily="18" charset="0"/>
              </a:rPr>
              <a:t>      </a:t>
            </a:r>
          </a:p>
          <a:p>
            <a:pPr>
              <a:lnSpc>
                <a:spcPct val="90000"/>
              </a:lnSpc>
            </a:pPr>
            <a:r>
              <a:rPr lang="cs-CZ" sz="3200" dirty="0">
                <a:latin typeface="Constantia" pitchFamily="18" charset="0"/>
              </a:rPr>
              <a:t>           </a:t>
            </a:r>
          </a:p>
          <a:p>
            <a:pPr>
              <a:lnSpc>
                <a:spcPct val="90000"/>
              </a:lnSpc>
            </a:pPr>
            <a:r>
              <a:rPr lang="cs-CZ" sz="3200" dirty="0">
                <a:latin typeface="Constantia" pitchFamily="18" charset="0"/>
              </a:rPr>
              <a:t>           </a:t>
            </a:r>
            <a:r>
              <a:rPr lang="cs-CZ" sz="3200" dirty="0" smtClean="0">
                <a:latin typeface="Constantia" pitchFamily="18" charset="0"/>
              </a:rPr>
              <a:t> </a:t>
            </a:r>
            <a:r>
              <a:rPr lang="cs-CZ" sz="3200" dirty="0">
                <a:latin typeface="Constantia" pitchFamily="18" charset="0"/>
              </a:rPr>
              <a:t>Kultura této doby se shrnuje do </a:t>
            </a:r>
            <a:r>
              <a:rPr lang="cs-CZ" sz="3200" dirty="0" smtClean="0">
                <a:latin typeface="Constantia" pitchFamily="18" charset="0"/>
              </a:rPr>
              <a:t>období </a:t>
            </a:r>
            <a:r>
              <a:rPr lang="cs-CZ" sz="3200" b="1" dirty="0" err="1">
                <a:latin typeface="Constantia" pitchFamily="18" charset="0"/>
              </a:rPr>
              <a:t>mousterien</a:t>
            </a:r>
            <a:r>
              <a:rPr lang="cs-CZ" sz="3200" dirty="0">
                <a:latin typeface="Constantia" pitchFamily="18" charset="0"/>
              </a:rPr>
              <a:t> (</a:t>
            </a:r>
            <a:r>
              <a:rPr lang="cs-CZ" sz="3200" dirty="0" err="1">
                <a:latin typeface="Constantia" pitchFamily="18" charset="0"/>
              </a:rPr>
              <a:t>musterjen</a:t>
            </a:r>
            <a:r>
              <a:rPr lang="cs-CZ" sz="3200" dirty="0">
                <a:latin typeface="Constantia" pitchFamily="18" charset="0"/>
              </a:rPr>
              <a:t>) (jeskyně </a:t>
            </a:r>
            <a:r>
              <a:rPr lang="cs-CZ" sz="3200" dirty="0" err="1">
                <a:latin typeface="Constantia" pitchFamily="18" charset="0"/>
              </a:rPr>
              <a:t>Le</a:t>
            </a:r>
            <a:r>
              <a:rPr lang="cs-CZ" sz="3200" dirty="0">
                <a:latin typeface="Constantia" pitchFamily="18" charset="0"/>
              </a:rPr>
              <a:t> </a:t>
            </a:r>
            <a:r>
              <a:rPr lang="cs-CZ" sz="3200" dirty="0" err="1">
                <a:latin typeface="Constantia" pitchFamily="18" charset="0"/>
              </a:rPr>
              <a:t>Moustier</a:t>
            </a:r>
            <a:r>
              <a:rPr lang="cs-CZ" sz="3200" dirty="0">
                <a:latin typeface="Constantia" pitchFamily="18" charset="0"/>
              </a:rPr>
              <a:t> – Francie).</a:t>
            </a:r>
          </a:p>
          <a:p>
            <a:pPr>
              <a:lnSpc>
                <a:spcPct val="90000"/>
              </a:lnSpc>
            </a:pPr>
            <a:endParaRPr lang="cs-CZ" sz="3200" dirty="0">
              <a:latin typeface="Constantia" pitchFamily="18" charset="0"/>
            </a:endParaRPr>
          </a:p>
          <a:p>
            <a:pPr>
              <a:lnSpc>
                <a:spcPct val="90000"/>
              </a:lnSpc>
            </a:pPr>
            <a:r>
              <a:rPr lang="cs-CZ" sz="3200" dirty="0">
                <a:latin typeface="Constantia" pitchFamily="18" charset="0"/>
              </a:rPr>
              <a:t>Nástroje </a:t>
            </a:r>
            <a:r>
              <a:rPr lang="cs-CZ" sz="3200" dirty="0" err="1">
                <a:latin typeface="Constantia" pitchFamily="18" charset="0"/>
              </a:rPr>
              <a:t>moustérienu</a:t>
            </a:r>
            <a:r>
              <a:rPr lang="cs-CZ" sz="3200" dirty="0">
                <a:latin typeface="Constantia" pitchFamily="18" charset="0"/>
              </a:rPr>
              <a:t> jsou již velmi rozmanité, klíny, nože, rydla, škrabáky, vrtáky.</a:t>
            </a:r>
          </a:p>
          <a:p>
            <a:pPr>
              <a:lnSpc>
                <a:spcPct val="90000"/>
              </a:lnSpc>
            </a:pPr>
            <a:endParaRPr lang="cs-CZ" sz="3200" dirty="0">
              <a:latin typeface="Constantia" pitchFamily="18" charset="0"/>
            </a:endParaRPr>
          </a:p>
          <a:p>
            <a:pPr>
              <a:lnSpc>
                <a:spcPct val="90000"/>
              </a:lnSpc>
            </a:pPr>
            <a:r>
              <a:rPr lang="cs-CZ" sz="3200" dirty="0">
                <a:latin typeface="Constantia" pitchFamily="18" charset="0"/>
              </a:rPr>
              <a:t>Objeveny u řeky </a:t>
            </a:r>
            <a:r>
              <a:rPr lang="cs-CZ" sz="3200" dirty="0" err="1">
                <a:latin typeface="Constantia" pitchFamily="18" charset="0"/>
              </a:rPr>
              <a:t>Neandertal</a:t>
            </a:r>
            <a:r>
              <a:rPr lang="cs-CZ" sz="3200" dirty="0">
                <a:latin typeface="Constantia" pitchFamily="18" charset="0"/>
              </a:rPr>
              <a:t> u D</a:t>
            </a:r>
            <a:r>
              <a:rPr lang="el-GR" sz="3200" dirty="0">
                <a:latin typeface="Constantia" pitchFamily="18" charset="0"/>
                <a:cs typeface="Arial" charset="0"/>
              </a:rPr>
              <a:t>ϋ</a:t>
            </a:r>
            <a:r>
              <a:rPr lang="cs-CZ" sz="3200" dirty="0" err="1">
                <a:latin typeface="Constantia" pitchFamily="18" charset="0"/>
                <a:cs typeface="Arial" charset="0"/>
              </a:rPr>
              <a:t>seldorfu</a:t>
            </a:r>
            <a:r>
              <a:rPr lang="cs-CZ" sz="3200" dirty="0">
                <a:latin typeface="Constantia" pitchFamily="18" charset="0"/>
                <a:cs typeface="Arial" charset="0"/>
              </a:rPr>
              <a:t>, u nás v jeskyni Šipka u </a:t>
            </a:r>
            <a:r>
              <a:rPr lang="cs-CZ" sz="3200" dirty="0" err="1">
                <a:latin typeface="Constantia" pitchFamily="18" charset="0"/>
                <a:cs typeface="Arial" charset="0"/>
              </a:rPr>
              <a:t>Štranberka</a:t>
            </a:r>
            <a:r>
              <a:rPr lang="cs-CZ" sz="3200" dirty="0">
                <a:latin typeface="Constantia" pitchFamily="18" charset="0"/>
                <a:cs typeface="Arial" charset="0"/>
              </a:rPr>
              <a:t> v Čechách. </a:t>
            </a:r>
            <a:endParaRPr lang="el-GR" sz="3200" dirty="0">
              <a:latin typeface="Constantia" pitchFamily="18" charset="0"/>
              <a:cs typeface="Arial" charset="0"/>
            </a:endParaRPr>
          </a:p>
          <a:p>
            <a:pPr>
              <a:lnSpc>
                <a:spcPct val="90000"/>
              </a:lnSpc>
            </a:pPr>
            <a:r>
              <a:rPr lang="cs-CZ" sz="3200" dirty="0">
                <a:latin typeface="Constantia" pitchFamily="18" charset="0"/>
                <a:cs typeface="Arial" charset="0"/>
              </a:rPr>
              <a:t> </a:t>
            </a:r>
            <a:endParaRPr lang="el-GR" sz="3200" dirty="0">
              <a:latin typeface="Constantia" pitchFamily="18" charset="0"/>
              <a:cs typeface="Arial" charset="0"/>
            </a:endParaRPr>
          </a:p>
          <a:p>
            <a:pPr>
              <a:lnSpc>
                <a:spcPct val="90000"/>
              </a:lnSpc>
            </a:pPr>
            <a:r>
              <a:rPr lang="cs-CZ" sz="3200" dirty="0">
                <a:latin typeface="Constantia" pitchFamily="18" charset="0"/>
              </a:rPr>
              <a:t>Nástěnné malby  v jeskyních.</a:t>
            </a:r>
          </a:p>
          <a:p>
            <a:pPr>
              <a:lnSpc>
                <a:spcPct val="90000"/>
              </a:lnSpc>
            </a:pPr>
            <a:endParaRPr lang="cs-CZ" sz="3200" dirty="0">
              <a:latin typeface="Constantia" pitchFamily="18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619672" y="171345"/>
            <a:ext cx="2520281" cy="737375"/>
          </a:xfrm>
          <a:prstGeom prst="rect">
            <a:avLst/>
          </a:prstGeom>
          <a:solidFill>
            <a:schemeClr val="bg1"/>
          </a:solidFill>
          <a:ln w="6350" cap="rnd">
            <a:noFill/>
          </a:ln>
        </p:spPr>
        <p:txBody>
          <a:bodyPr anchor="b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   UMĚNÍ</a:t>
            </a:r>
            <a:endParaRPr lang="cs-CZ" sz="4000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9F9F9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152400"/>
            <a:ext cx="6707088" cy="118836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u="sng" smtClean="0">
                <a:solidFill>
                  <a:schemeClr val="bg1"/>
                </a:solidFill>
              </a:rPr>
              <a:t>Náměty  uměleckých  děl :</a:t>
            </a:r>
            <a:endParaRPr lang="cs-CZ" u="sng">
              <a:solidFill>
                <a:schemeClr val="bg1"/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sz="half" idx="1"/>
          </p:nvPr>
        </p:nvSpPr>
        <p:spPr>
          <a:xfrm>
            <a:off x="971600" y="1524000"/>
            <a:ext cx="3544838" cy="5073352"/>
          </a:xfrm>
        </p:spPr>
        <p:txBody>
          <a:bodyPr/>
          <a:lstStyle/>
          <a:p>
            <a:pPr eaLnBrk="1" hangingPunct="1">
              <a:buClrTx/>
              <a:buFont typeface="Wingdings" pitchFamily="2" charset="2"/>
              <a:buChar char="Ø"/>
            </a:pPr>
            <a:r>
              <a:rPr lang="cs-CZ" dirty="0" smtClean="0"/>
              <a:t>   žena měla ve společnosti významné postavení – zajišťovala pokračování rodu</a:t>
            </a:r>
          </a:p>
          <a:p>
            <a:pPr eaLnBrk="1" hangingPunct="1">
              <a:buClrTx/>
              <a:buFont typeface="Wingdings" pitchFamily="2" charset="2"/>
              <a:buChar char="Ø"/>
            </a:pPr>
            <a:endParaRPr lang="cs-CZ" dirty="0" smtClean="0"/>
          </a:p>
          <a:p>
            <a:pPr eaLnBrk="1" hangingPunct="1">
              <a:buClrTx/>
              <a:buFont typeface="Wingdings" pitchFamily="2" charset="2"/>
              <a:buChar char="Ø"/>
            </a:pPr>
            <a:endParaRPr lang="cs-CZ" dirty="0" smtClean="0"/>
          </a:p>
          <a:p>
            <a:pPr eaLnBrk="1" hangingPunct="1">
              <a:buClrTx/>
              <a:buFont typeface="Wingdings" pitchFamily="2" charset="2"/>
              <a:buChar char="Ø"/>
            </a:pPr>
            <a:r>
              <a:rPr lang="cs-CZ" dirty="0" smtClean="0"/>
              <a:t>   sošky žen nazývané </a:t>
            </a:r>
            <a:r>
              <a:rPr lang="cs-CZ" dirty="0" err="1" smtClean="0"/>
              <a:t>venuše</a:t>
            </a:r>
            <a:r>
              <a:rPr lang="cs-CZ" dirty="0" smtClean="0"/>
              <a:t>, zobrazující těhotnou ženu / Dolní Věstonice/</a:t>
            </a:r>
          </a:p>
          <a:p>
            <a:pPr eaLnBrk="1" hangingPunct="1">
              <a:buClrTx/>
              <a:buFont typeface="Wingdings" pitchFamily="2" charset="2"/>
              <a:buChar char="Ø"/>
            </a:pPr>
            <a:endParaRPr lang="cs-CZ" dirty="0" smtClean="0"/>
          </a:p>
          <a:p>
            <a:pPr eaLnBrk="1" hangingPunct="1">
              <a:buClrTx/>
              <a:buFont typeface="Wingdings" pitchFamily="2" charset="2"/>
              <a:buChar char="Ø"/>
            </a:pPr>
            <a:endParaRPr lang="cs-CZ" dirty="0" smtClean="0"/>
          </a:p>
        </p:txBody>
      </p:sp>
      <p:sp>
        <p:nvSpPr>
          <p:cNvPr id="17411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pPr eaLnBrk="1" hangingPunct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/>
              <a:t>sošky a malby zvířat souvisejí s magií lovu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/>
              <a:t> malby v jeskyních – bizony, mamuty </a:t>
            </a:r>
          </a:p>
          <a:p>
            <a:pPr eaLnBrk="1" hangingPunct="1">
              <a:buFont typeface="Wingdings" pitchFamily="2" charset="2"/>
              <a:buChar char="Ø"/>
            </a:pPr>
            <a:endParaRPr lang="cs-CZ" dirty="0" smtClean="0"/>
          </a:p>
          <a:p>
            <a:pPr eaLnBrk="1" hangingPunct="1">
              <a:buFont typeface="Wingdings" pitchFamily="2" charset="2"/>
              <a:buChar char="Ø"/>
            </a:pPr>
            <a:endParaRPr lang="cs-CZ" dirty="0" smtClean="0"/>
          </a:p>
        </p:txBody>
      </p:sp>
      <p:pic>
        <p:nvPicPr>
          <p:cNvPr id="17412" name="Picture 2" descr="C:\Users\PC\AppData\Local\Microsoft\Windows\Temporary Internet Files\Content.IE5\UDCG0Z6H\MC90003701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6057" y="3789040"/>
            <a:ext cx="2344974" cy="2197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547664" y="1628800"/>
            <a:ext cx="6552728" cy="4824536"/>
          </a:xfrm>
        </p:spPr>
        <p:txBody>
          <a:bodyPr/>
          <a:lstStyle/>
          <a:p>
            <a:pPr eaLnBrk="1" hangingPunct="1">
              <a:buClr>
                <a:schemeClr val="bg1"/>
              </a:buClr>
              <a:buFont typeface="Wingdings" pitchFamily="2" charset="2"/>
              <a:buChar char="Ø"/>
            </a:pPr>
            <a:r>
              <a:rPr lang="cs-CZ" dirty="0" smtClean="0"/>
              <a:t>  </a:t>
            </a:r>
            <a:r>
              <a:rPr lang="cs-CZ" sz="2800" dirty="0" smtClean="0">
                <a:solidFill>
                  <a:schemeClr val="bg1"/>
                </a:solidFill>
              </a:rPr>
              <a:t>zachované pohřby</a:t>
            </a:r>
          </a:p>
          <a:p>
            <a:pPr eaLnBrk="1" hangingPunct="1">
              <a:buClr>
                <a:schemeClr val="bg1"/>
              </a:buClr>
              <a:buFont typeface="Wingdings" pitchFamily="2" charset="2"/>
              <a:buChar char="Ø"/>
            </a:pPr>
            <a:endParaRPr lang="cs-CZ" sz="2800" dirty="0" smtClean="0">
              <a:solidFill>
                <a:schemeClr val="bg1"/>
              </a:solidFill>
            </a:endParaRPr>
          </a:p>
          <a:p>
            <a:pPr eaLnBrk="1" hangingPunct="1">
              <a:buClr>
                <a:schemeClr val="bg1"/>
              </a:buCl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bg1"/>
                </a:solidFill>
              </a:rPr>
              <a:t>  zemřelé ukládali podle určitých  pravidel do hrobu</a:t>
            </a:r>
          </a:p>
          <a:p>
            <a:pPr eaLnBrk="1" hangingPunct="1">
              <a:buClr>
                <a:schemeClr val="bg1"/>
              </a:buClr>
              <a:buFont typeface="Wingdings" pitchFamily="2" charset="2"/>
              <a:buChar char="Ø"/>
            </a:pPr>
            <a:endParaRPr lang="cs-CZ" sz="2800" dirty="0" smtClean="0">
              <a:solidFill>
                <a:schemeClr val="bg1"/>
              </a:solidFill>
            </a:endParaRPr>
          </a:p>
          <a:p>
            <a:pPr eaLnBrk="1" hangingPunct="1">
              <a:buClr>
                <a:schemeClr val="bg1"/>
              </a:buCl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bg1"/>
                </a:solidFill>
              </a:rPr>
              <a:t>  do hrobu jim přikládali – zbraně, nástroje, potraviny</a:t>
            </a:r>
          </a:p>
          <a:p>
            <a:pPr eaLnBrk="1" hangingPunct="1">
              <a:buClr>
                <a:schemeClr val="bg1"/>
              </a:buClr>
              <a:buFont typeface="Wingdings" pitchFamily="2" charset="2"/>
              <a:buChar char="Ø"/>
            </a:pPr>
            <a:endParaRPr lang="cs-CZ" sz="2800" dirty="0" smtClean="0">
              <a:solidFill>
                <a:schemeClr val="bg1"/>
              </a:solidFill>
            </a:endParaRPr>
          </a:p>
          <a:p>
            <a:pPr eaLnBrk="1" hangingPunct="1">
              <a:buClr>
                <a:schemeClr val="bg1"/>
              </a:buCl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bg1"/>
                </a:solidFill>
              </a:rPr>
              <a:t>  věřili v posmrtný život   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403648" y="152400"/>
            <a:ext cx="7283152" cy="1260376"/>
          </a:xfrm>
          <a:solidFill>
            <a:schemeClr val="bg1"/>
          </a:solidFill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dirty="0" smtClean="0"/>
              <a:t>  Náboženské   obřady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4"/>
          <p:cNvSpPr>
            <a:spLocks noChangeArrowheads="1"/>
          </p:cNvSpPr>
          <p:nvPr/>
        </p:nvSpPr>
        <p:spPr bwMode="auto">
          <a:xfrm>
            <a:off x="971600" y="836712"/>
            <a:ext cx="6408738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lvl="2"/>
            <a:r>
              <a:rPr lang="cs-CZ" sz="2400" dirty="0">
                <a:solidFill>
                  <a:schemeClr val="bg1"/>
                </a:solidFill>
              </a:rPr>
              <a:t>ZDROJ OBRÁZKŮ A ILUSTRACÍ</a:t>
            </a:r>
          </a:p>
          <a:p>
            <a:pPr marL="1143000" lvl="2" indent="-228600"/>
            <a:r>
              <a:rPr lang="cs-CZ" sz="2400" dirty="0">
                <a:solidFill>
                  <a:schemeClr val="bg1"/>
                </a:solidFill>
              </a:rPr>
              <a:t>www.office.microsoft.com </a:t>
            </a:r>
          </a:p>
          <a:p>
            <a:pPr marL="1143000" lvl="2" indent="-228600"/>
            <a:r>
              <a:rPr lang="cs-CZ" sz="2400" dirty="0">
                <a:solidFill>
                  <a:schemeClr val="bg1"/>
                </a:solidFill>
              </a:rPr>
              <a:t>CITACE: archiv autora</a:t>
            </a:r>
          </a:p>
          <a:p>
            <a:pPr lvl="2"/>
            <a:endParaRPr lang="cs-CZ" sz="2400" dirty="0">
              <a:solidFill>
                <a:schemeClr val="bg1"/>
              </a:solidFill>
            </a:endParaRPr>
          </a:p>
          <a:p>
            <a:pPr lvl="2"/>
            <a:endParaRPr lang="cs-CZ" sz="2400" dirty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  <a:p>
            <a:pPr>
              <a:spcBef>
                <a:spcPct val="50000"/>
              </a:spcBef>
            </a:pPr>
            <a:endParaRPr lang="cs-CZ" sz="2400" dirty="0">
              <a:solidFill>
                <a:schemeClr val="bg1"/>
              </a:solidFill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215</TotalTime>
  <Words>258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Default Theme</vt:lpstr>
      <vt:lpstr>Prezentace aplikace PowerPoint</vt:lpstr>
      <vt:lpstr>   UMĚNÍ   A  NÁBOŽENSTVÍ  6.TŘÍDA                                           </vt:lpstr>
      <vt:lpstr>UMĚNÍ</vt:lpstr>
      <vt:lpstr>Prezentace aplikace PowerPoint</vt:lpstr>
      <vt:lpstr>Náměty  uměleckých  děl :</vt:lpstr>
      <vt:lpstr>  Náboženské   obřady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6.tř</dc:title>
  <dc:creator>MIL</dc:creator>
  <cp:lastModifiedBy>install</cp:lastModifiedBy>
  <cp:revision>31</cp:revision>
  <dcterms:created xsi:type="dcterms:W3CDTF">2011-09-18T09:13:55Z</dcterms:created>
  <dcterms:modified xsi:type="dcterms:W3CDTF">2012-02-29T09:36:01Z</dcterms:modified>
</cp:coreProperties>
</file>