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66" r:id="rId2"/>
    <p:sldId id="256" r:id="rId3"/>
    <p:sldId id="257" r:id="rId4"/>
    <p:sldId id="258" r:id="rId5"/>
    <p:sldId id="262" r:id="rId6"/>
    <p:sldId id="259" r:id="rId7"/>
    <p:sldId id="260" r:id="rId8"/>
    <p:sldId id="26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152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090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921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402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221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4321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311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8667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2363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1343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293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3CF8F-D4BC-4260-AA14-650AEE18742C}" type="datetimeFigureOut">
              <a:rPr lang="cs-CZ" smtClean="0"/>
              <a:pPr/>
              <a:t>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ABF04-B514-4BD3-8FD1-521F132A59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1144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36027463"/>
              </p:ext>
            </p:extLst>
          </p:nvPr>
        </p:nvGraphicFramePr>
        <p:xfrm>
          <a:off x="1665288" y="2414588"/>
          <a:ext cx="5813425" cy="292608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Zdeňka Pecková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VY_32_INOVACE_3422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Romantismus v hudbě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Znaky a představitelé hudebního romantismu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Hudební výchova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8. 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informace o období hudebního romantismu, o jeho znacích a hlavních představitelích světových i českých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seznámí s obdobím hudebního romantismu, s jeho znaky a hlavními představiteli v Evropě i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českých zemích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Prezentace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0933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Romantismus v hudbě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Hudba 19. století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7851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Znaky romantismu v hudbě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Změna v hudebním životě: </a:t>
            </a:r>
          </a:p>
          <a:p>
            <a:pPr marL="0" indent="0">
              <a:buNone/>
            </a:pPr>
            <a:r>
              <a:rPr lang="cs-CZ" dirty="0" smtClean="0"/>
              <a:t> 1) koncerty jsou pravidelnější, objevují se   </a:t>
            </a:r>
            <a:r>
              <a:rPr lang="cs-CZ" u="sng" dirty="0" smtClean="0"/>
              <a:t>koncerty pro veřejnost </a:t>
            </a:r>
            <a:r>
              <a:rPr lang="cs-CZ" dirty="0" smtClean="0"/>
              <a:t>( přístup na ně má každý, kdo zaplatí)</a:t>
            </a:r>
          </a:p>
          <a:p>
            <a:pPr marL="0" indent="0">
              <a:buNone/>
            </a:pPr>
            <a:r>
              <a:rPr lang="cs-CZ" dirty="0" smtClean="0"/>
              <a:t>2) Zakládají se </a:t>
            </a:r>
            <a:r>
              <a:rPr lang="cs-CZ" u="sng" dirty="0" smtClean="0"/>
              <a:t>hudební školy</a:t>
            </a:r>
            <a:r>
              <a:rPr lang="cs-CZ" dirty="0" smtClean="0"/>
              <a:t>, především </a:t>
            </a:r>
            <a:r>
              <a:rPr lang="cs-CZ" u="sng" dirty="0" smtClean="0"/>
              <a:t>konzervatoře – </a:t>
            </a:r>
            <a:r>
              <a:rPr lang="cs-CZ" dirty="0" smtClean="0"/>
              <a:t>výchova profesionálních hudebníků</a:t>
            </a:r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u="sng" dirty="0" smtClean="0"/>
              <a:t>Skladatelé jsou svobodní</a:t>
            </a:r>
            <a:r>
              <a:rPr lang="cs-CZ" dirty="0" smtClean="0"/>
              <a:t>, jsou živi z honorářů za provádění svých děl, dirigují, koncertují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022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90059"/>
          </a:xfrm>
        </p:spPr>
        <p:txBody>
          <a:bodyPr>
            <a:normAutofit fontScale="25000" lnSpcReduction="20000"/>
          </a:bodyPr>
          <a:lstStyle/>
          <a:p>
            <a:r>
              <a:rPr lang="cs-CZ" sz="12800" dirty="0" smtClean="0">
                <a:solidFill>
                  <a:srgbClr val="FF0000"/>
                </a:solidFill>
              </a:rPr>
              <a:t>Změny v komponování hudby</a:t>
            </a:r>
          </a:p>
          <a:p>
            <a:pPr marL="0" indent="0">
              <a:buNone/>
            </a:pPr>
            <a:endParaRPr lang="cs-CZ" sz="12800" dirty="0" smtClean="0"/>
          </a:p>
          <a:p>
            <a:pPr marL="514350" indent="-514350">
              <a:buAutoNum type="arabicParenR"/>
            </a:pPr>
            <a:r>
              <a:rPr lang="cs-CZ" sz="12800" dirty="0" smtClean="0"/>
              <a:t>Důraz na </a:t>
            </a:r>
            <a:r>
              <a:rPr lang="cs-CZ" sz="12800" u="sng" dirty="0" smtClean="0"/>
              <a:t>cit</a:t>
            </a:r>
            <a:r>
              <a:rPr lang="cs-CZ" sz="12800" dirty="0" smtClean="0"/>
              <a:t> a </a:t>
            </a:r>
            <a:r>
              <a:rPr lang="cs-CZ" sz="12800" u="sng" dirty="0" smtClean="0"/>
              <a:t>fantazii</a:t>
            </a:r>
          </a:p>
          <a:p>
            <a:pPr marL="514350" indent="-514350">
              <a:buAutoNum type="arabicParenR"/>
            </a:pPr>
            <a:endParaRPr lang="cs-CZ" sz="12800" u="sng" dirty="0" smtClean="0"/>
          </a:p>
          <a:p>
            <a:pPr marL="514350" indent="-514350">
              <a:buAutoNum type="arabicParenR"/>
            </a:pPr>
            <a:r>
              <a:rPr lang="cs-CZ" sz="12800" dirty="0" smtClean="0"/>
              <a:t>Tvoří se </a:t>
            </a:r>
            <a:r>
              <a:rPr lang="cs-CZ" sz="12800" u="sng" dirty="0" smtClean="0"/>
              <a:t>velkolepá hudební dramata</a:t>
            </a:r>
          </a:p>
          <a:p>
            <a:pPr marL="514350" indent="-514350">
              <a:buAutoNum type="arabicParenR"/>
            </a:pPr>
            <a:endParaRPr lang="cs-CZ" sz="12800" u="sng" dirty="0" smtClean="0"/>
          </a:p>
          <a:p>
            <a:pPr marL="514350" indent="-514350">
              <a:buAutoNum type="arabicParenR"/>
            </a:pPr>
            <a:r>
              <a:rPr lang="cs-CZ" sz="12800" dirty="0" smtClean="0"/>
              <a:t>Vznik </a:t>
            </a:r>
            <a:r>
              <a:rPr lang="cs-CZ" sz="12800" u="sng" dirty="0" smtClean="0"/>
              <a:t>programní hudby </a:t>
            </a:r>
            <a:r>
              <a:rPr lang="cs-CZ" sz="12800" dirty="0" smtClean="0"/>
              <a:t>– vznikají  </a:t>
            </a:r>
            <a:r>
              <a:rPr lang="cs-CZ" sz="12800" u="sng" dirty="0" smtClean="0"/>
              <a:t>symfonické básně </a:t>
            </a:r>
            <a:r>
              <a:rPr lang="cs-CZ" sz="12800" dirty="0" smtClean="0"/>
              <a:t>(skladatel se snaží prostřednictvím hudby vyjádřit konkrétní obrazy nebo děj)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u="sng" dirty="0" smtClean="0"/>
          </a:p>
        </p:txBody>
      </p:sp>
    </p:spTree>
    <p:extLst>
      <p:ext uri="{BB962C8B-B14F-4D97-AF65-F5344CB8AC3E}">
        <p14:creationId xmlns:p14="http://schemas.microsoft.com/office/powerpoint/2010/main" xmlns="" val="3573616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u="sng" dirty="0" smtClean="0"/>
              <a:t>Vznik národních škol</a:t>
            </a:r>
            <a:r>
              <a:rPr lang="cs-CZ" dirty="0" smtClean="0"/>
              <a:t> – vznikají skladby inspirované národní lidovou hudbou a národními tradicemi (opery v národních jazycích, ve skladbách motivy lidových písní a tanců)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u="sng" dirty="0" smtClean="0"/>
              <a:t>Proměna </a:t>
            </a:r>
            <a:r>
              <a:rPr lang="cs-CZ" u="sng" dirty="0"/>
              <a:t>opery</a:t>
            </a:r>
          </a:p>
          <a:p>
            <a:pPr marL="0" indent="0">
              <a:buNone/>
            </a:pPr>
            <a:r>
              <a:rPr lang="cs-CZ" dirty="0"/>
              <a:t> </a:t>
            </a:r>
            <a:endParaRPr lang="cs-CZ" u="sng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327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Romantická opera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Vznikají opery v </a:t>
            </a:r>
            <a:r>
              <a:rPr lang="cs-CZ" u="sng" dirty="0" smtClean="0"/>
              <a:t>národních jazycích </a:t>
            </a:r>
            <a:r>
              <a:rPr lang="cs-CZ" dirty="0" smtClean="0"/>
              <a:t>( dříve jen v italštině)</a:t>
            </a:r>
          </a:p>
          <a:p>
            <a:r>
              <a:rPr lang="cs-CZ" u="sng" dirty="0" smtClean="0"/>
              <a:t>Reforma opery </a:t>
            </a:r>
            <a:r>
              <a:rPr lang="cs-CZ" dirty="0" smtClean="0"/>
              <a:t>– důraz na děj (příběhy z národní 			            historie)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- plynulost hudby (bez árií,    			   	    recitativů a sborů)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- požadavek dramatičnosti 				    (hudba orchestru dokresluje 				    atmosféru děje)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- příznačné motivy (leitmotivy)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- dokonalost výtvarné scény</a:t>
            </a:r>
            <a:endParaRPr lang="cs-CZ" dirty="0"/>
          </a:p>
        </p:txBody>
      </p:sp>
      <p:pic>
        <p:nvPicPr>
          <p:cNvPr id="2050" name="Picture 2" descr="C:\Users\ZSTREBON\AppData\Local\Microsoft\Windows\Temporary Internet Files\Content.IE5\9LIJR6PS\MP9004237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66" y="3068960"/>
            <a:ext cx="2527260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3245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Skladatelé romantické opery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u="sng" dirty="0" smtClean="0"/>
              <a:t>Richard Wagner </a:t>
            </a:r>
            <a:r>
              <a:rPr lang="cs-CZ" dirty="0" smtClean="0"/>
              <a:t>– Bludný Holanďan, Mistři pěvci norimberští, </a:t>
            </a:r>
            <a:r>
              <a:rPr lang="cs-CZ" dirty="0" err="1" smtClean="0"/>
              <a:t>Tannhäuser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u="sng" dirty="0" smtClean="0"/>
              <a:t>Giuseppe Verdi </a:t>
            </a:r>
            <a:r>
              <a:rPr lang="cs-CZ" dirty="0" smtClean="0"/>
              <a:t>–</a:t>
            </a:r>
            <a:r>
              <a:rPr lang="cs-CZ" dirty="0" err="1" smtClean="0"/>
              <a:t>Rigoletto</a:t>
            </a:r>
            <a:r>
              <a:rPr lang="cs-CZ" dirty="0" smtClean="0"/>
              <a:t>, Aida, </a:t>
            </a:r>
            <a:r>
              <a:rPr lang="cs-CZ" dirty="0" err="1" smtClean="0"/>
              <a:t>Traviatta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 smtClean="0"/>
              <a:t>    Trubadúr </a:t>
            </a:r>
          </a:p>
          <a:p>
            <a:r>
              <a:rPr lang="cs-CZ" u="sng" dirty="0" smtClean="0"/>
              <a:t>Carl Maria von Weber </a:t>
            </a:r>
            <a:r>
              <a:rPr lang="cs-CZ" dirty="0" smtClean="0"/>
              <a:t>– Čarostřelec</a:t>
            </a:r>
          </a:p>
          <a:p>
            <a:r>
              <a:rPr lang="cs-CZ" u="sng" dirty="0" smtClean="0"/>
              <a:t>Bedřich Smetana </a:t>
            </a:r>
            <a:r>
              <a:rPr lang="cs-CZ" dirty="0" smtClean="0"/>
              <a:t>– Prodaná nevěsta, Libuše</a:t>
            </a:r>
          </a:p>
          <a:p>
            <a:r>
              <a:rPr lang="cs-CZ" u="sng" dirty="0" smtClean="0"/>
              <a:t>Antonín Dvořák </a:t>
            </a:r>
            <a:r>
              <a:rPr lang="cs-CZ" dirty="0" smtClean="0"/>
              <a:t>– Čert a Káča, Rusalka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106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/>
              <a:t>Další představitelé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4525963"/>
          </a:xfrm>
        </p:spPr>
        <p:txBody>
          <a:bodyPr/>
          <a:lstStyle/>
          <a:p>
            <a:r>
              <a:rPr lang="cs-CZ" u="sng" dirty="0" smtClean="0"/>
              <a:t>Fryderyk Chopin </a:t>
            </a:r>
            <a:r>
              <a:rPr lang="cs-CZ" dirty="0" smtClean="0"/>
              <a:t>– polský skladatel a klavírní   	                            virtuos</a:t>
            </a:r>
          </a:p>
          <a:p>
            <a:r>
              <a:rPr lang="cs-CZ" u="sng" dirty="0" smtClean="0"/>
              <a:t>Franz Schubert </a:t>
            </a:r>
            <a:r>
              <a:rPr lang="cs-CZ" dirty="0" smtClean="0"/>
              <a:t>– rakouský skladatel, skládal 	                         písně a komorní skladby</a:t>
            </a:r>
          </a:p>
          <a:p>
            <a:r>
              <a:rPr lang="cs-CZ" u="sng" dirty="0" smtClean="0"/>
              <a:t>Ferenc </a:t>
            </a:r>
            <a:r>
              <a:rPr lang="cs-CZ" u="sng" dirty="0" err="1" smtClean="0"/>
              <a:t>Liszt</a:t>
            </a:r>
            <a:r>
              <a:rPr lang="cs-CZ" u="sng" dirty="0" smtClean="0"/>
              <a:t> </a:t>
            </a:r>
            <a:r>
              <a:rPr lang="cs-CZ" dirty="0" smtClean="0"/>
              <a:t>– maďarský skladatel a klavírní 	                   </a:t>
            </a:r>
            <a:r>
              <a:rPr lang="cs-CZ" dirty="0" err="1" smtClean="0"/>
              <a:t>virtuoz</a:t>
            </a:r>
            <a:endParaRPr lang="cs-CZ" dirty="0" smtClean="0"/>
          </a:p>
          <a:p>
            <a:r>
              <a:rPr lang="cs-CZ" u="sng" dirty="0" smtClean="0"/>
              <a:t>Petr </a:t>
            </a:r>
            <a:r>
              <a:rPr lang="cs-CZ" u="sng" dirty="0" err="1" smtClean="0"/>
              <a:t>Iljič</a:t>
            </a:r>
            <a:r>
              <a:rPr lang="cs-CZ" u="sng" dirty="0" smtClean="0"/>
              <a:t> Čajkovskij </a:t>
            </a:r>
            <a:r>
              <a:rPr lang="cs-CZ" dirty="0" smtClean="0"/>
              <a:t>– ruský skladatel</a:t>
            </a:r>
            <a:endParaRPr lang="cs-CZ" dirty="0"/>
          </a:p>
        </p:txBody>
      </p:sp>
      <p:pic>
        <p:nvPicPr>
          <p:cNvPr id="1026" name="Picture 2" descr="C:\Users\ZSTREBON\AppData\Local\Microsoft\Windows\Temporary Internet Files\Content.IE5\4ZR9VBDC\MC9002805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79537" y="4894700"/>
            <a:ext cx="2364463" cy="185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08104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F. Chopin</a:t>
            </a:r>
            <a:endParaRPr lang="cs-CZ" dirty="0"/>
          </a:p>
        </p:txBody>
      </p:sp>
      <p:pic>
        <p:nvPicPr>
          <p:cNvPr id="1027" name="Picture 3" descr="C:\Users\ZSTREBON\AppData\Local\Microsoft\Windows\Temporary Internet Files\Content.IE5\4ZR9VBDC\MC9002807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107" y="4937432"/>
            <a:ext cx="2534970" cy="190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102860" y="6381328"/>
            <a:ext cx="1583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F. </a:t>
            </a:r>
            <a:r>
              <a:rPr lang="cs-CZ" dirty="0" err="1" smtClean="0"/>
              <a:t>Liszt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943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222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306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Romantismus v hudbě</vt:lpstr>
      <vt:lpstr>Znaky romantismu v hudbě</vt:lpstr>
      <vt:lpstr>Snímek 4</vt:lpstr>
      <vt:lpstr>Snímek 5</vt:lpstr>
      <vt:lpstr>Romantická opera</vt:lpstr>
      <vt:lpstr>Skladatelé romantické opery</vt:lpstr>
      <vt:lpstr>Další představitelé</vt:lpstr>
      <vt:lpstr>Zdroje prameny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Romantismus v hudbě</dc:title>
  <dc:creator>ZSTREBON</dc:creator>
  <cp:lastModifiedBy>Vaše jméno</cp:lastModifiedBy>
  <cp:revision>18</cp:revision>
  <dcterms:created xsi:type="dcterms:W3CDTF">2012-03-04T14:05:01Z</dcterms:created>
  <dcterms:modified xsi:type="dcterms:W3CDTF">2012-06-05T20:18:39Z</dcterms:modified>
</cp:coreProperties>
</file>