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64" r:id="rId4"/>
    <p:sldId id="265" r:id="rId5"/>
    <p:sldId id="266" r:id="rId6"/>
    <p:sldId id="262" r:id="rId7"/>
    <p:sldId id="267" r:id="rId8"/>
    <p:sldId id="26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412831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VY_32_Inovace_3149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Starověký Egypt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Starověký Egypt - opakování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otázky a vysvětlení pojmů k opakování učiva.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Dokáže odpovědět na otázky a vysvětlí pojmy již probraného učiva.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 idx="4294967295"/>
          </p:nvPr>
        </p:nvSpPr>
        <p:spPr>
          <a:xfrm>
            <a:off x="511032" y="-5860032"/>
            <a:ext cx="8604448" cy="8856984"/>
          </a:xfrm>
        </p:spPr>
        <p:txBody>
          <a:bodyPr/>
          <a:lstStyle/>
          <a:p>
            <a:r>
              <a:rPr lang="cs-CZ" sz="8000" dirty="0" smtClean="0">
                <a:solidFill>
                  <a:srgbClr val="FF0000"/>
                </a:solidFill>
              </a:rPr>
              <a:t>Starověký Egypt</a:t>
            </a:r>
            <a:br>
              <a:rPr lang="cs-CZ" sz="8000" dirty="0" smtClean="0">
                <a:solidFill>
                  <a:srgbClr val="FF0000"/>
                </a:solidFill>
              </a:rPr>
            </a:br>
            <a:r>
              <a:rPr lang="cs-CZ" sz="8000" dirty="0" smtClean="0">
                <a:solidFill>
                  <a:schemeClr val="bg1"/>
                </a:solidFill>
              </a:rPr>
              <a:t>6.třída</a:t>
            </a:r>
            <a:br>
              <a:rPr lang="cs-CZ" sz="8000" dirty="0" smtClean="0">
                <a:solidFill>
                  <a:schemeClr val="bg1"/>
                </a:solidFill>
              </a:rPr>
            </a:br>
            <a:r>
              <a:rPr lang="cs-CZ" sz="4000" dirty="0" smtClean="0">
                <a:solidFill>
                  <a:schemeClr val="bg1"/>
                </a:solidFill>
              </a:rPr>
              <a:t>opakování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8193" name="Picture 1" descr="C:\Users\PC\AppData\Local\Microsoft\Windows\Temporary Internet Files\Content.IE5\0TUGYEL2\MC9001940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62338" y="3365500"/>
            <a:ext cx="4672012" cy="30908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alternativní postup 1"/>
          <p:cNvSpPr/>
          <p:nvPr/>
        </p:nvSpPr>
        <p:spPr>
          <a:xfrm>
            <a:off x="3059832" y="548680"/>
            <a:ext cx="5544616" cy="2700880"/>
          </a:xfrm>
          <a:prstGeom prst="flowChartAlternateProcess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Jaké </a:t>
            </a:r>
            <a:r>
              <a:rPr lang="cs-CZ" sz="36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dva územní celky se nacházely v Egyptě a čím se od sebe lišily ?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1187624" y="1989138"/>
            <a:ext cx="6214889" cy="4680222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600" dirty="0" smtClean="0">
                <a:solidFill>
                  <a:schemeClr val="bg1"/>
                </a:solidFill>
              </a:rPr>
              <a:t>Egypt byl rozdělen na Horní a Dolní Egypt.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Horní Egypt byl na jihu, kde byla  hornatá krajina.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Dolní Egypt se nacházel na severu, kde převládalo zemědělství.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029" name="Picture 5" descr="C:\Users\mzavisova\AppData\Local\Microsoft\Windows\Temporary Internet Files\Content.IE5\3PIOD311\MC90043665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5412" y="42630"/>
            <a:ext cx="800323" cy="271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3013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851920" y="3933056"/>
            <a:ext cx="4896544" cy="2664296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400" dirty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Jaká řemesla Egypťané ovládali ?</a:t>
            </a:r>
            <a:endParaRPr lang="cs-CZ" sz="44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457200" y="548680"/>
            <a:ext cx="4618856" cy="4824537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Egypťané uměli vyrábět hliněné nádoby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a znali </a:t>
            </a:r>
            <a:r>
              <a:rPr lang="cs-CZ" sz="2800" dirty="0" err="1" smtClean="0">
                <a:solidFill>
                  <a:schemeClr val="tx2">
                    <a:lumMod val="10000"/>
                  </a:schemeClr>
                </a:solidFill>
              </a:rPr>
              <a:t>vypalovavcí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pece – </a:t>
            </a:r>
            <a:r>
              <a:rPr lang="cs-CZ" sz="2800" b="1" u="sng" dirty="0" smtClean="0">
                <a:solidFill>
                  <a:schemeClr val="tx2">
                    <a:lumMod val="10000"/>
                  </a:schemeClr>
                </a:solidFill>
              </a:rPr>
              <a:t>hrnčířství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ovládali </a:t>
            </a:r>
            <a:r>
              <a:rPr lang="cs-CZ" sz="2800" b="1" u="sng" dirty="0" smtClean="0">
                <a:solidFill>
                  <a:schemeClr val="tx2">
                    <a:lumMod val="10000"/>
                  </a:schemeClr>
                </a:solidFill>
              </a:rPr>
              <a:t>kovotepectví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a </a:t>
            </a:r>
            <a:r>
              <a:rPr lang="cs-CZ" sz="2800" b="1" u="sng" dirty="0" smtClean="0">
                <a:solidFill>
                  <a:schemeClr val="tx2">
                    <a:lumMod val="10000"/>
                  </a:schemeClr>
                </a:solidFill>
              </a:rPr>
              <a:t>kovolitectví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byli výborní </a:t>
            </a:r>
            <a:r>
              <a:rPr lang="cs-CZ" sz="2800" b="1" u="sng" dirty="0" smtClean="0">
                <a:solidFill>
                  <a:schemeClr val="tx2">
                    <a:lumMod val="10000"/>
                  </a:schemeClr>
                </a:solidFill>
              </a:rPr>
              <a:t>stavitelé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byli také zdatní </a:t>
            </a:r>
            <a:r>
              <a:rPr lang="cs-CZ" sz="2800" b="1" u="sng" dirty="0" smtClean="0">
                <a:solidFill>
                  <a:schemeClr val="tx2">
                    <a:lumMod val="10000"/>
                  </a:schemeClr>
                </a:solidFill>
              </a:rPr>
              <a:t>obchodníci</a:t>
            </a:r>
            <a:endParaRPr lang="cs-CZ" sz="2800" b="1" u="sng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9" name="Picture 2" descr="C:\Users\mzavisova\AppData\Local\Microsoft\Windows\Temporary Internet Files\Content.IE5\QGPU18IR\MC900194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47945"/>
            <a:ext cx="2736304" cy="1620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809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s jedním zakulaceným rohem 1"/>
          <p:cNvSpPr/>
          <p:nvPr/>
        </p:nvSpPr>
        <p:spPr>
          <a:xfrm>
            <a:off x="3707904" y="368142"/>
            <a:ext cx="5040560" cy="2592288"/>
          </a:xfrm>
          <a:prstGeom prst="round1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Jak řešili Egypťané nedostatek některých surovin?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1259632" y="1524000"/>
            <a:ext cx="6358781" cy="48573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3200" dirty="0" smtClean="0">
                <a:solidFill>
                  <a:schemeClr val="bg1"/>
                </a:solidFill>
              </a:rPr>
              <a:t>Egyptští panovníci se snažili území, kde se potřebné suroviny těžily (např. měď), dobýt a ke své zemi připojit.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I1X848N6\MC90043664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550" y="723900"/>
            <a:ext cx="2105298" cy="1985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zavisova\AppData\Local\Microsoft\Windows\Temporary Internet Files\Content.IE5\3PIOD311\MP9004013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776663"/>
            <a:ext cx="1691804" cy="2537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52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899592" y="1052736"/>
            <a:ext cx="6408712" cy="5438248"/>
          </a:xfrm>
        </p:spPr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§"/>
            </a:pPr>
            <a:endParaRPr lang="cs-CZ" sz="6000" b="1" dirty="0" smtClean="0">
              <a:solidFill>
                <a:schemeClr val="bg2">
                  <a:lumMod val="75000"/>
                </a:schemeClr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>
              <a:buClr>
                <a:schemeClr val="bg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r>
              <a:rPr lang="cs-CZ" sz="6000" dirty="0" smtClean="0"/>
              <a:t> </a:t>
            </a:r>
            <a:r>
              <a:rPr lang="cs-CZ" sz="6000" b="1" i="1" dirty="0" smtClean="0">
                <a:solidFill>
                  <a:schemeClr val="bg2">
                    <a:lumMod val="75000"/>
                  </a:schemeClr>
                </a:solidFill>
              </a:rPr>
              <a:t>HIEROGLIFY</a:t>
            </a:r>
            <a:endParaRPr lang="cs-CZ" sz="6000" b="1" i="1" dirty="0">
              <a:solidFill>
                <a:schemeClr val="bg2">
                  <a:lumMod val="75000"/>
                </a:schemeClr>
              </a:solidFill>
            </a:endParaRPr>
          </a:p>
          <a:p>
            <a:pPr>
              <a:buClr>
                <a:schemeClr val="bg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r>
              <a:rPr lang="cs-CZ" sz="6000" b="1" i="1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   FARAON</a:t>
            </a:r>
            <a:endParaRPr lang="cs-CZ" sz="6000" b="1" i="1" dirty="0">
              <a:solidFill>
                <a:schemeClr val="bg2">
                  <a:lumMod val="75000"/>
                </a:schemeClr>
              </a:solidFill>
            </a:endParaRPr>
          </a:p>
          <a:p>
            <a:pPr marL="857250" lvl="8" indent="-857250">
              <a:spcBef>
                <a:spcPts val="600"/>
              </a:spcBef>
              <a:buClr>
                <a:schemeClr val="bg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r>
              <a:rPr lang="cs-CZ" sz="6000" b="1" i="1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VEZÍR</a:t>
            </a:r>
            <a:endParaRPr lang="cs-CZ" sz="6000" b="1" i="1" dirty="0">
              <a:solidFill>
                <a:schemeClr val="bg2">
                  <a:lumMod val="75000"/>
                </a:schemeClr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>
              <a:buClr>
                <a:schemeClr val="bg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r>
              <a:rPr lang="cs-CZ" sz="6000" b="1" i="1" dirty="0" smtClean="0">
                <a:solidFill>
                  <a:srgbClr val="444D26">
                    <a:lumMod val="75000"/>
                  </a:srgb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  PAPYRUS</a:t>
            </a:r>
            <a:endParaRPr lang="cs-CZ" sz="6000" b="1" i="1" dirty="0"/>
          </a:p>
          <a:p>
            <a:pPr marL="0" indent="0">
              <a:buClr>
                <a:schemeClr val="bg1">
                  <a:lumMod val="95000"/>
                  <a:lumOff val="5000"/>
                </a:schemeClr>
              </a:buClr>
              <a:buNone/>
            </a:pPr>
            <a:endParaRPr lang="cs-CZ" sz="6000" dirty="0">
              <a:solidFill>
                <a:schemeClr val="bg2">
                  <a:lumMod val="75000"/>
                </a:schemeClr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indent="0">
              <a:buClr>
                <a:schemeClr val="bg1">
                  <a:lumMod val="95000"/>
                  <a:lumOff val="5000"/>
                </a:schemeClr>
              </a:buClr>
              <a:buNone/>
            </a:pPr>
            <a:endParaRPr lang="cs-CZ" sz="6000" dirty="0">
              <a:solidFill>
                <a:schemeClr val="bg2">
                  <a:lumMod val="75000"/>
                </a:schemeClr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indent="0">
              <a:buClrTx/>
              <a:buNone/>
            </a:pPr>
            <a:endParaRPr lang="cs-CZ" sz="6000" dirty="0" smtClean="0">
              <a:solidFill>
                <a:schemeClr val="bg2">
                  <a:lumMod val="75000"/>
                </a:schemeClr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547664" y="116632"/>
            <a:ext cx="7113984" cy="1368152"/>
          </a:xfrm>
        </p:spPr>
        <p:txBody>
          <a:bodyPr>
            <a:normAutofit fontScale="90000"/>
          </a:bodyPr>
          <a:lstStyle/>
          <a:p>
            <a:pPr lvl="0" eaLnBrk="0" fontAlgn="base" hangingPunct="0">
              <a:spcAft>
                <a:spcPct val="0"/>
              </a:spcAft>
            </a:pPr>
            <a:r>
              <a:rPr lang="cs-CZ" sz="5300" u="sng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Vysvětli pojmy :</a:t>
            </a:r>
            <a:r>
              <a:rPr lang="cs-CZ" sz="4400" u="sng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4400" u="sng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548680"/>
            <a:ext cx="4896544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8" indent="-457200">
              <a:buClr>
                <a:schemeClr val="bg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r>
              <a:rPr lang="cs-CZ" sz="2800" b="1" i="1" u="sng" dirty="0">
                <a:solidFill>
                  <a:schemeClr val="bg2">
                    <a:lumMod val="75000"/>
                  </a:schemeClr>
                </a:solidFill>
              </a:rPr>
              <a:t>HIEROGLIFY</a:t>
            </a:r>
          </a:p>
          <a:p>
            <a:pPr>
              <a:buClr>
                <a:schemeClr val="bg1">
                  <a:lumMod val="95000"/>
                  <a:lumOff val="5000"/>
                </a:schemeClr>
              </a:buClr>
            </a:pPr>
            <a:endParaRPr lang="cs-CZ" b="1" i="1" dirty="0">
              <a:solidFill>
                <a:schemeClr val="bg2">
                  <a:lumMod val="75000"/>
                </a:schemeClr>
              </a:solidFill>
            </a:endParaRPr>
          </a:p>
          <a:p>
            <a:pPr lvl="6">
              <a:buClr>
                <a:schemeClr val="bg1">
                  <a:lumMod val="95000"/>
                  <a:lumOff val="5000"/>
                </a:schemeClr>
              </a:buClr>
            </a:pPr>
            <a:r>
              <a:rPr lang="cs-CZ" sz="2800" b="1" i="1" u="sng" dirty="0" smtClean="0">
                <a:solidFill>
                  <a:schemeClr val="bg2">
                    <a:lumMod val="75000"/>
                  </a:schemeClr>
                </a:solidFill>
              </a:rPr>
              <a:t> 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1259632" y="1052736"/>
            <a:ext cx="5544616" cy="5472608"/>
          </a:xfrm>
        </p:spPr>
        <p:txBody>
          <a:bodyPr>
            <a:normAutofit/>
          </a:bodyPr>
          <a:lstStyle/>
          <a:p>
            <a:r>
              <a:rPr lang="cs-CZ" dirty="0" smtClean="0"/>
              <a:t>- označení pro egyptské obrázkové písmo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b="1" i="1" u="sng" dirty="0" smtClean="0">
                <a:solidFill>
                  <a:schemeClr val="bg1"/>
                </a:solidFill>
              </a:rPr>
              <a:t>FARAON</a:t>
            </a:r>
          </a:p>
          <a:p>
            <a:r>
              <a:rPr lang="cs-CZ" dirty="0" smtClean="0"/>
              <a:t>- egyptský  vládce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b="1" i="1" u="sng" dirty="0" smtClean="0">
                <a:solidFill>
                  <a:schemeClr val="bg1"/>
                </a:solidFill>
              </a:rPr>
              <a:t>VEZÍR</a:t>
            </a:r>
          </a:p>
          <a:p>
            <a:r>
              <a:rPr lang="cs-CZ" dirty="0" smtClean="0"/>
              <a:t>- vysoký hodnostář v Egyptě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b="1" i="1" u="sng" dirty="0" smtClean="0">
                <a:solidFill>
                  <a:schemeClr val="bg1"/>
                </a:solidFill>
              </a:rPr>
              <a:t>PAPYRUS</a:t>
            </a:r>
          </a:p>
          <a:p>
            <a:r>
              <a:rPr lang="cs-CZ" dirty="0" smtClean="0"/>
              <a:t>byl materiál,  na který se psalo, vyráběný ze stonků </a:t>
            </a:r>
            <a:r>
              <a:rPr lang="cs-CZ" dirty="0" err="1" smtClean="0"/>
              <a:t>stejnojmennérostliny</a:t>
            </a:r>
            <a:endParaRPr lang="cs-CZ" dirty="0"/>
          </a:p>
        </p:txBody>
      </p:sp>
      <p:pic>
        <p:nvPicPr>
          <p:cNvPr id="1026" name="Picture 2" descr="C:\Users\mzavisova\AppData\Local\Microsoft\Windows\Temporary Internet Files\Content.IE5\ZLJ8VCN3\MP9004007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42152"/>
            <a:ext cx="2317948" cy="397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57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332656"/>
            <a:ext cx="799288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dirty="0">
                <a:solidFill>
                  <a:schemeClr val="bg1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3200" dirty="0">
                <a:solidFill>
                  <a:schemeClr val="bg1"/>
                </a:solidFill>
              </a:rPr>
              <a:t>www.office.microsoft.com </a:t>
            </a:r>
          </a:p>
          <a:p>
            <a:pPr marL="1143000" lvl="2" indent="-228600"/>
            <a:r>
              <a:rPr lang="cs-CZ" sz="3200" dirty="0">
                <a:solidFill>
                  <a:schemeClr val="bg1"/>
                </a:solidFill>
              </a:rPr>
              <a:t>CITACE: archiv autora</a:t>
            </a:r>
          </a:p>
          <a:p>
            <a:pPr marL="1143000" lvl="2" indent="-228600"/>
            <a:endParaRPr lang="cs-CZ" sz="3200" dirty="0">
              <a:solidFill>
                <a:schemeClr val="bg1"/>
              </a:solidFill>
            </a:endParaRPr>
          </a:p>
          <a:p>
            <a:pPr marL="1143000" lvl="2" indent="-228600"/>
            <a:r>
              <a:rPr lang="cs-CZ" sz="3200" smtClean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164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123</TotalTime>
  <Words>215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Default Theme</vt:lpstr>
      <vt:lpstr>Prezentace aplikace PowerPoint</vt:lpstr>
      <vt:lpstr>Starověký Egypt 6.třída opakování</vt:lpstr>
      <vt:lpstr>Prezentace aplikace PowerPoint</vt:lpstr>
      <vt:lpstr>Prezentace aplikace PowerPoint</vt:lpstr>
      <vt:lpstr>Prezentace aplikace PowerPoint</vt:lpstr>
      <vt:lpstr> Vysvětli pojmy :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6.tř.</dc:title>
  <dc:creator>MIL</dc:creator>
  <cp:lastModifiedBy>install</cp:lastModifiedBy>
  <cp:revision>21</cp:revision>
  <dcterms:created xsi:type="dcterms:W3CDTF">2011-09-19T17:16:38Z</dcterms:created>
  <dcterms:modified xsi:type="dcterms:W3CDTF">2012-02-29T09:38:20Z</dcterms:modified>
</cp:coreProperties>
</file>