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9" r:id="rId3"/>
    <p:sldId id="260" r:id="rId4"/>
    <p:sldId id="261" r:id="rId5"/>
    <p:sldId id="262" r:id="rId6"/>
    <p:sldId id="264" r:id="rId7"/>
    <p:sldId id="266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87F514E-5EDF-476C-BBFA-2B87B89C5235}">
          <p14:sldIdLst>
            <p14:sldId id="263"/>
            <p14:sldId id="259"/>
            <p14:sldId id="260"/>
            <p14:sldId id="261"/>
            <p14:sldId id="262"/>
          </p14:sldIdLst>
        </p14:section>
        <p14:section name="Oddíl bez názvu" id="{66573AEA-B35F-4953-86B0-4603FA27AB3B}">
          <p14:sldIdLst>
            <p14:sldId id="264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864865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VY_32_Inovace_3150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Starověká Mezopotámie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Starověká Mezopotámie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text, do kterého žáci doplní příslušné vhodné pojmy a umí tyto pojmy také zařadit.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Umí pracovat s textem a použít konkrétní pojmy, týkající se starověké Mezopotámie.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68264" y="652443"/>
            <a:ext cx="850112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9600" b="1" dirty="0" smtClean="0">
                <a:solidFill>
                  <a:srgbClr val="00206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Starověká Mezopotámie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6.třída</a:t>
            </a:r>
            <a:r>
              <a:rPr lang="cs-CZ" sz="9600" b="1" dirty="0" smtClean="0">
                <a:solidFill>
                  <a:srgbClr val="00206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lang="cs-CZ" sz="96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3357562"/>
            <a:ext cx="1928826" cy="3349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142976" y="764024"/>
            <a:ext cx="6786610" cy="587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Doplň správné pojmy do textu: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oblasti kolem velkých řek _________a________________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lidé museli stavět 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_________ a_____________, aby měli dostatek vody pro pěstování obilí. V čele státu stáli kněží, kteří sídlili v___________, proto se i hospodářství říkalo__________. Postupem času se k moci dostali vojenští velitelé, kteří přijali titul__________, sídlili v paláci.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92226" y="2708920"/>
            <a:ext cx="5263464" cy="432048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Eufrat  a Tigrid</a:t>
            </a:r>
            <a:endParaRPr lang="cs-CZ" sz="3200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3419872" y="3140968"/>
            <a:ext cx="1872208" cy="432048"/>
          </a:xfrm>
          <a:prstGeom prst="flowChartAlternateProcess">
            <a:avLst/>
          </a:prstGeom>
          <a:solidFill>
            <a:schemeClr val="accent6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nádrže</a:t>
            </a:r>
            <a:endParaRPr lang="cs-CZ" sz="3200" dirty="0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1496264" y="3573016"/>
            <a:ext cx="2427664" cy="432048"/>
          </a:xfrm>
          <a:prstGeom prst="flowChartAlternateProcess">
            <a:avLst/>
          </a:prstGeom>
          <a:solidFill>
            <a:schemeClr val="accent6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sítě   kanálů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211960" y="4437112"/>
            <a:ext cx="2210534" cy="432048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chrámech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427984" y="4950286"/>
            <a:ext cx="1910493" cy="360040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chrámové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932040" y="5728156"/>
            <a:ext cx="1872208" cy="457200"/>
          </a:xfrm>
          <a:prstGeom prst="rect">
            <a:avLst/>
          </a:prstGeom>
          <a:solidFill>
            <a:schemeClr val="accent6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král</a:t>
            </a:r>
            <a:endParaRPr lang="cs-CZ" sz="3200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971600" y="641732"/>
            <a:ext cx="7488832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Jaké plodiny se pěstovaly a jaká zvířata se chovala v Mezopotámii.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sz="20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 rákosu a hlíny se stavělo obydlí. Rákosovým  _________ se  rylo  písmo do________________________. Země chudá na suroviny, proto byl důležitý ___________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Školy byly zřizovány u ______________, navštěvovali je pouze</a:t>
            </a:r>
            <a:r>
              <a:rPr lang="cs-CZ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____________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a učili se  především ___________________________________.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987824" y="3196308"/>
            <a:ext cx="2027674" cy="41538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stéblem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463080" y="3666584"/>
            <a:ext cx="4633664" cy="41048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h</a:t>
            </a:r>
            <a:r>
              <a:rPr lang="cs-CZ" sz="3200" dirty="0" smtClean="0"/>
              <a:t>liněných tabulek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971600" y="4467954"/>
            <a:ext cx="2304256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obchod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017360" y="4920571"/>
            <a:ext cx="2808312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chrámů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973932" y="5352619"/>
            <a:ext cx="2808312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chlapci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971600" y="5805265"/>
            <a:ext cx="6989340" cy="468778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p</a:t>
            </a:r>
            <a:r>
              <a:rPr lang="cs-CZ" sz="2800" dirty="0" smtClean="0"/>
              <a:t>sát, číst, přírodopis, zeměpis, matematiku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017360" y="1844824"/>
            <a:ext cx="7371064" cy="9361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Obilí (</a:t>
            </a:r>
            <a:r>
              <a:rPr lang="cs-CZ" sz="2400" b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ječmen,pšenice</a:t>
            </a:r>
            <a:r>
              <a:rPr lang="cs-CZ" sz="24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, proso),sezam a vinná réva – ovce, kozy, </a:t>
            </a:r>
            <a:r>
              <a:rPr lang="cs-CZ" sz="2400" b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prasata,koně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" grpId="0"/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071538" y="467856"/>
            <a:ext cx="6715172" cy="587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Zařaď uvedené pojmy k příslušnému státu Egypt (E) nebo Mezopotámie (M):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Faraon     ________________                                 pyramida_________________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Zikkurat__________________                               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Tigris____________________         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klínové písmo______________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Sumerové _________________               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Tutanchamon_______________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Nil _______________________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PC\AppData\Local\Microsoft\Windows\Temporary Internet Files\Content.IE5\4A7903KJ\MP9004007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428868"/>
            <a:ext cx="2081213" cy="312102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915816" y="2117172"/>
            <a:ext cx="3528392" cy="3744416"/>
          </a:xfrm>
          <a:prstGeom prst="rect">
            <a:avLst/>
          </a:prstGeom>
          <a:noFill/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EGYPT</a:t>
            </a:r>
          </a:p>
          <a:p>
            <a:pPr algn="ctr"/>
            <a:r>
              <a:rPr lang="cs-CZ" sz="2800" dirty="0" smtClean="0"/>
              <a:t>EGYPT</a:t>
            </a:r>
          </a:p>
          <a:p>
            <a:pPr algn="ctr"/>
            <a:r>
              <a:rPr lang="cs-CZ" sz="2000" dirty="0" smtClean="0"/>
              <a:t>MEZOPOTÁMIE</a:t>
            </a:r>
          </a:p>
          <a:p>
            <a:pPr algn="ctr"/>
            <a:r>
              <a:rPr lang="cs-CZ" sz="2800" dirty="0" smtClean="0"/>
              <a:t>MEZOPOTÁMIE</a:t>
            </a:r>
            <a:endParaRPr lang="cs-CZ" sz="2800" dirty="0"/>
          </a:p>
          <a:p>
            <a:pPr algn="ctr"/>
            <a:r>
              <a:rPr lang="cs-CZ" sz="3200" dirty="0" smtClean="0"/>
              <a:t>  </a:t>
            </a:r>
            <a:r>
              <a:rPr lang="cs-CZ" sz="2800" dirty="0" smtClean="0"/>
              <a:t>MEZOPOTÁMIE</a:t>
            </a:r>
          </a:p>
          <a:p>
            <a:pPr algn="ctr"/>
            <a:r>
              <a:rPr lang="cs-CZ" sz="2800" dirty="0" smtClean="0"/>
              <a:t>MEZOPOTÁMIE</a:t>
            </a:r>
          </a:p>
          <a:p>
            <a:pPr algn="ctr"/>
            <a:r>
              <a:rPr lang="cs-CZ" sz="3200" dirty="0" smtClean="0"/>
              <a:t>EGYPT</a:t>
            </a:r>
          </a:p>
          <a:p>
            <a:pPr algn="ctr"/>
            <a:r>
              <a:rPr lang="cs-CZ" sz="3200" dirty="0" smtClean="0"/>
              <a:t>EGYPT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467544" y="481360"/>
            <a:ext cx="7704856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 3. tis. př. n. l. vznikaly první městské státy.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Jak vznikaly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městské státy a kdo stál v čele 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chemeClr val="bg1"/>
                </a:solidFill>
              </a:rPr>
              <a:t>Ve  3. tis. př. n. l. ovládli jižní Mezopotámii (národ)     </a:t>
            </a:r>
            <a:r>
              <a:rPr lang="cs-CZ" sz="3200" dirty="0" smtClean="0">
                <a:solidFill>
                  <a:schemeClr val="bg1"/>
                </a:solidFill>
              </a:rPr>
              <a:t>                   </a:t>
            </a:r>
            <a:r>
              <a:rPr lang="cs-CZ" sz="2800" dirty="0" smtClean="0">
                <a:solidFill>
                  <a:schemeClr val="bg1"/>
                </a:solidFill>
              </a:rPr>
              <a:t>.   Toto území se nazývalo ___________   .</a:t>
            </a:r>
            <a:r>
              <a:rPr lang="cs-CZ" sz="2800" b="1" dirty="0" smtClean="0">
                <a:solidFill>
                  <a:schemeClr val="bg1"/>
                </a:solidFill>
              </a:rPr>
              <a:t>Vysvětli pojem palácové hospodaření a kde bylo centrum.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b="1" dirty="0" smtClean="0">
              <a:solidFill>
                <a:schemeClr val="bg1"/>
              </a:solidFill>
            </a:endParaRPr>
          </a:p>
        </p:txBody>
      </p:sp>
      <p:pic>
        <p:nvPicPr>
          <p:cNvPr id="21506" name="Picture 2" descr="C:\Users\PC\AppData\Local\Microsoft\Windows\Temporary Internet Files\Content.IE5\0TUGYEL2\MC9001740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3857628"/>
            <a:ext cx="2643206" cy="282778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32756" y="1340768"/>
            <a:ext cx="8303740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státy  vznikaly u velikých  řek, kde bylo důležité zemědělství – v čele král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835696" y="2060848"/>
            <a:ext cx="194421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SUMEROVÉ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32756" y="2492896"/>
            <a:ext cx="189502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SUMER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732756" y="3573016"/>
            <a:ext cx="4775348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/>
              <a:t>p</a:t>
            </a:r>
            <a:r>
              <a:rPr lang="cs-CZ" sz="2800" u="sng" dirty="0" smtClean="0"/>
              <a:t>alácové</a:t>
            </a:r>
            <a:r>
              <a:rPr lang="cs-CZ" sz="2800" dirty="0" smtClean="0"/>
              <a:t> –veškerá půda patří králi a centrem je palác</a:t>
            </a:r>
          </a:p>
          <a:p>
            <a:pPr algn="ctr"/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  <p:bldP spid="6" grpId="0" animBg="1"/>
      <p:bldP spid="3" grpId="0" animBg="1"/>
      <p:bldP spid="4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3105835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548680"/>
            <a:ext cx="810039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www.office.microsoft.com 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CITACE: archiv autora</a:t>
            </a:r>
          </a:p>
          <a:p>
            <a:pPr marL="1143000" lvl="2" indent="-228600"/>
            <a:endParaRPr lang="cs-CZ" sz="3200" dirty="0">
              <a:solidFill>
                <a:schemeClr val="bg1"/>
              </a:solidFill>
            </a:endParaRPr>
          </a:p>
          <a:p>
            <a:pPr marL="1143000" lvl="2" indent="-228600"/>
            <a:r>
              <a:rPr lang="cs-CZ" sz="320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29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144</TotalTime>
  <Words>229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Default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 tř.</dc:title>
  <dc:creator>MIL</dc:creator>
  <cp:lastModifiedBy>install</cp:lastModifiedBy>
  <cp:revision>27</cp:revision>
  <dcterms:created xsi:type="dcterms:W3CDTF">2011-09-19T17:42:43Z</dcterms:created>
  <dcterms:modified xsi:type="dcterms:W3CDTF">2012-02-29T09:39:07Z</dcterms:modified>
</cp:coreProperties>
</file>