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9" r:id="rId2"/>
    <p:sldId id="259" r:id="rId3"/>
    <p:sldId id="263" r:id="rId4"/>
    <p:sldId id="264" r:id="rId5"/>
    <p:sldId id="265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C37E76-8581-4973-BCC7-2A54E6A46AED}">
          <p14:sldIdLst>
            <p14:sldId id="269"/>
            <p14:sldId id="259"/>
          </p14:sldIdLst>
        </p14:section>
        <p14:section name="Oddíl bez názvu" id="{79E9F6D6-BA31-4820-B0DF-48EE0F104FAD}">
          <p14:sldIdLst>
            <p14:sldId id="263"/>
            <p14:sldId id="264"/>
            <p14:sldId id="265"/>
            <p14:sldId id="266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2AD72E-0DF7-4132-B162-4F656A67E96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DF7667-CCDC-4640-BAB1-79F06376C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149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475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770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067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298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750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310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07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847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301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126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356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5C369-91C5-4F0A-B2E5-0761D4427EF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91D40C-18D6-457D-AF63-72CF8F245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387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0668380"/>
              </p:ext>
            </p:extLst>
          </p:nvPr>
        </p:nvGraphicFramePr>
        <p:xfrm>
          <a:off x="1665288" y="2414588"/>
          <a:ext cx="5813425" cy="287609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3153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Homérské období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Homérské období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77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popisuje proč bylo pojmenováno homérské období v Řecku a proč došlo k řecké kolonizaci.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Umí říct, kdo byl Homér a umí popsat jeho největší dílo Ilias a Odyssea. Vysvětlí řeckou kolonizaci.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2691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002060"/>
                </a:solidFill>
                <a:latin typeface="Franklin Gothic Demi" pitchFamily="34" charset="0"/>
              </a:rPr>
              <a:t>HOMÉRSKÉ OBDOBÍ</a:t>
            </a:r>
            <a:br>
              <a:rPr lang="cs-CZ" sz="6000" dirty="0" smtClean="0">
                <a:solidFill>
                  <a:srgbClr val="002060"/>
                </a:solidFill>
                <a:latin typeface="Franklin Gothic Demi" pitchFamily="34" charset="0"/>
              </a:rPr>
            </a:br>
            <a:r>
              <a:rPr lang="cs-CZ" sz="6000" dirty="0">
                <a:solidFill>
                  <a:srgbClr val="002060"/>
                </a:solidFill>
                <a:latin typeface="Franklin Gothic Demi" pitchFamily="34" charset="0"/>
              </a:rPr>
              <a:t/>
            </a:r>
            <a:br>
              <a:rPr lang="cs-CZ" sz="6000" dirty="0">
                <a:solidFill>
                  <a:srgbClr val="002060"/>
                </a:solidFill>
                <a:latin typeface="Franklin Gothic Demi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Franklin Gothic Demi" pitchFamily="34" charset="0"/>
              </a:rPr>
              <a:t>/12. – 9. století př.n.l./</a:t>
            </a:r>
            <a:endParaRPr lang="cs-CZ" dirty="0">
              <a:solidFill>
                <a:srgbClr val="002060"/>
              </a:solidFill>
              <a:latin typeface="Franklin Gothic Dem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3886200"/>
            <a:ext cx="6400800" cy="1752600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  6.třída</a:t>
            </a:r>
            <a:endParaRPr lang="cs-CZ" sz="4400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mzavisova\AppData\Local\Microsoft\Windows\Temporary Internet Files\Content.IE5\VQOLH837\MP900404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414512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314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23928" y="692696"/>
            <a:ext cx="4536504" cy="1850504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Jak vzniklo označení </a:t>
            </a:r>
            <a:r>
              <a:rPr lang="cs-CZ" sz="3600" dirty="0"/>
              <a:t>h</a:t>
            </a:r>
            <a:r>
              <a:rPr lang="cs-CZ" sz="3600" dirty="0" smtClean="0"/>
              <a:t>omérské období  ?</a:t>
            </a:r>
            <a:endParaRPr lang="cs-CZ" sz="36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4294967295"/>
          </p:nvPr>
        </p:nvSpPr>
        <p:spPr>
          <a:xfrm>
            <a:off x="0" y="2543175"/>
            <a:ext cx="7991475" cy="247015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95536" y="2543200"/>
            <a:ext cx="5688632" cy="376612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Homér byl řecký básník a proto se toto období nazývá </a:t>
            </a:r>
            <a:r>
              <a:rPr lang="cs-CZ" sz="36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homérské.</a:t>
            </a:r>
            <a:endParaRPr lang="cs-CZ" sz="36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KUXACNP4\MP900404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220" y="2996952"/>
            <a:ext cx="216024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60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827584" y="2130425"/>
            <a:ext cx="7630616" cy="374684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55576" y="463716"/>
            <a:ext cx="7671302" cy="181315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Homér je autorem nejslavnějšího řeckého eposu Ilias a Odyssea.               O čem tento epos vypráví ?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148064" y="4509120"/>
            <a:ext cx="72008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5536" y="2672916"/>
            <a:ext cx="6192688" cy="3672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Epos má dvě části : v první se vypráví o dobývání </a:t>
            </a:r>
            <a:r>
              <a:rPr lang="cs-CZ" sz="2800" dirty="0" err="1" smtClean="0">
                <a:solidFill>
                  <a:schemeClr val="tx1"/>
                </a:solidFill>
              </a:rPr>
              <a:t>Tróji</a:t>
            </a:r>
            <a:r>
              <a:rPr lang="cs-CZ" sz="2800" dirty="0" smtClean="0">
                <a:solidFill>
                  <a:schemeClr val="tx1"/>
                </a:solidFill>
              </a:rPr>
              <a:t> a ve druhé části líčí návrat Odyssea zpět domů, který trval  deset let.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zavisova\AppData\Local\Microsoft\Windows\Temporary Internet Files\Content.IE5\377NIBZT\MP9004048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081" y="3356992"/>
            <a:ext cx="2177375" cy="3343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852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07704" y="332656"/>
            <a:ext cx="6552728" cy="208823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Co vedlo k osídlení maloasijského pobřeží ?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747167" y="1844824"/>
            <a:ext cx="7929289" cy="4525963"/>
          </a:xfrm>
        </p:spPr>
        <p:txBody>
          <a:bodyPr/>
          <a:lstStyle/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Vpád nových kmenů /Dórové/ vedl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 vytlačení mykénských Řeků na západní pobřeží Malé Asie.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Stěhování Řeků do </a:t>
            </a:r>
            <a:r>
              <a:rPr lang="cs-CZ" dirty="0"/>
              <a:t>M</a:t>
            </a:r>
            <a:r>
              <a:rPr lang="cs-CZ" dirty="0" smtClean="0"/>
              <a:t>alé Asie dalo podnět ke vzniku pověsti o tažení řeckých bojovníků</a:t>
            </a:r>
          </a:p>
          <a:p>
            <a:pPr marL="0" indent="0">
              <a:buNone/>
            </a:pPr>
            <a:r>
              <a:rPr lang="cs-CZ" dirty="0" smtClean="0"/>
              <a:t>    proti maloasijskému městu Troji.</a:t>
            </a:r>
          </a:p>
        </p:txBody>
      </p:sp>
      <p:pic>
        <p:nvPicPr>
          <p:cNvPr id="3074" name="Picture 2" descr="C:\Users\mzavisova\AppData\Local\Microsoft\Windows\Temporary Internet Files\Content.IE5\ODZTGHBE\MC9002211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98376"/>
            <a:ext cx="1400847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596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630923" y="323945"/>
            <a:ext cx="6408712" cy="208823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Jak byla rozvrstvena společnost v tomto období 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-217488" y="1600200"/>
            <a:ext cx="9361488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u="sng" dirty="0" smtClean="0"/>
              <a:t>Společnost tvořili :</a:t>
            </a:r>
            <a:r>
              <a:rPr lang="cs-CZ" dirty="0" smtClean="0"/>
              <a:t> zemědělci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řemeslníci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rodová šlechta – aristokracie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lidové shromáždění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otroci</a:t>
            </a:r>
            <a:endParaRPr lang="cs-CZ" dirty="0"/>
          </a:p>
        </p:txBody>
      </p:sp>
      <p:pic>
        <p:nvPicPr>
          <p:cNvPr id="1026" name="Picture 2" descr="C:\Users\mzavisova\AppData\Local\Microsoft\Windows\Temporary Internet Files\Content.IE5\3PIOD311\MC9004297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12425"/>
            <a:ext cx="2016223" cy="341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29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631844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2">
              <a:spcBef>
                <a:spcPts val="600"/>
              </a:spcBef>
              <a:buClr>
                <a:schemeClr val="accent2"/>
              </a:buClr>
            </a:pPr>
            <a:r>
              <a:rPr lang="cs-CZ" sz="2400" b="1" dirty="0" smtClean="0">
                <a:latin typeface="Arial" charset="0"/>
              </a:rPr>
              <a:t>            ZDROJ </a:t>
            </a:r>
            <a:r>
              <a:rPr lang="cs-CZ" sz="2400" b="1" dirty="0">
                <a:latin typeface="Arial" charset="0"/>
              </a:rPr>
              <a:t>OBRÁZKŮ A ILUSTRACÍ</a:t>
            </a:r>
          </a:p>
          <a:p>
            <a:pPr marL="1143000" lvl="2" indent="-228600"/>
            <a:r>
              <a:rPr lang="cs-CZ" sz="2400" dirty="0"/>
              <a:t>www.office.microsoft.com </a:t>
            </a:r>
          </a:p>
          <a:p>
            <a:pPr marL="1143000" lvl="2" indent="-228600"/>
            <a:r>
              <a:rPr lang="cs-CZ" sz="2400" dirty="0"/>
              <a:t>CITACE: archiv </a:t>
            </a:r>
            <a:r>
              <a:rPr lang="cs-CZ" sz="2400" dirty="0" smtClean="0"/>
              <a:t>autora</a:t>
            </a:r>
            <a:endParaRPr lang="cs-CZ" sz="2400" b="1" dirty="0">
              <a:latin typeface="Arial" charset="0"/>
            </a:endParaRPr>
          </a:p>
          <a:p>
            <a:endParaRPr lang="cs-CZ" sz="20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76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219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HOMÉRSKÉ OBDOBÍ  /12. – 9. století př.n.l./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6.třída</dc:title>
  <dc:creator>install;MIL</dc:creator>
  <cp:lastModifiedBy>install</cp:lastModifiedBy>
  <cp:revision>15</cp:revision>
  <dcterms:created xsi:type="dcterms:W3CDTF">2012-02-02T18:32:23Z</dcterms:created>
  <dcterms:modified xsi:type="dcterms:W3CDTF">2012-02-29T10:06:09Z</dcterms:modified>
</cp:coreProperties>
</file>