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5"/>
  </p:notesMasterIdLst>
  <p:sldIdLst>
    <p:sldId id="276" r:id="rId2"/>
    <p:sldId id="256" r:id="rId3"/>
    <p:sldId id="277" r:id="rId4"/>
    <p:sldId id="261" r:id="rId5"/>
    <p:sldId id="257" r:id="rId6"/>
    <p:sldId id="258" r:id="rId7"/>
    <p:sldId id="259" r:id="rId8"/>
    <p:sldId id="279" r:id="rId9"/>
    <p:sldId id="280" r:id="rId10"/>
    <p:sldId id="283" r:id="rId11"/>
    <p:sldId id="263" r:id="rId12"/>
    <p:sldId id="265" r:id="rId13"/>
    <p:sldId id="287" r:id="rId14"/>
    <p:sldId id="266" r:id="rId15"/>
    <p:sldId id="267" r:id="rId16"/>
    <p:sldId id="288" r:id="rId17"/>
    <p:sldId id="285" r:id="rId18"/>
    <p:sldId id="281" r:id="rId19"/>
    <p:sldId id="286" r:id="rId20"/>
    <p:sldId id="289" r:id="rId21"/>
    <p:sldId id="282" r:id="rId22"/>
    <p:sldId id="290" r:id="rId23"/>
    <p:sldId id="262" r:id="rId24"/>
    <p:sldId id="260" r:id="rId25"/>
    <p:sldId id="284" r:id="rId26"/>
    <p:sldId id="269" r:id="rId27"/>
    <p:sldId id="270" r:id="rId28"/>
    <p:sldId id="271" r:id="rId29"/>
    <p:sldId id="272" r:id="rId30"/>
    <p:sldId id="273" r:id="rId31"/>
    <p:sldId id="274" r:id="rId32"/>
    <p:sldId id="275" r:id="rId33"/>
    <p:sldId id="278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B1B5C7-19E5-4DC3-8DF3-F97154D7B71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551E4-3C46-4291-AA42-3638A8AF8E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70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328EAD1-F699-42A3-860E-471F24BD0D89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37C9079-0BFB-4918-B1E9-02E267474C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VY_32_INOVACE_8_8_ GUERNICA – OBĚŤ NACISTICKÉ ZLOVŮLE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639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00d844e0c8c18f2d781eb330737a4919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31402"/>
            <a:ext cx="9129052" cy="682659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0"/>
            <a:ext cx="8229600" cy="2476495"/>
          </a:xfrm>
        </p:spPr>
        <p:txBody>
          <a:bodyPr>
            <a:normAutofit/>
          </a:bodyPr>
          <a:lstStyle/>
          <a:p>
            <a:pPr algn="r"/>
            <a:r>
              <a:rPr lang="cs-CZ" sz="72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Guernica</a:t>
            </a:r>
            <a:endParaRPr lang="cs-CZ" sz="7200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3286124"/>
            <a:ext cx="6560234" cy="1785950"/>
          </a:xfrm>
        </p:spPr>
        <p:txBody>
          <a:bodyPr>
            <a:normAutofit/>
          </a:bodyPr>
          <a:lstStyle/>
          <a:p>
            <a:pPr algn="r"/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jako doplňující materiál k výkladu látky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TOTALITNÍ REŽIMY – CESTA K NOVÉ VÁLCE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Prezentace </a:t>
            </a:r>
            <a:r>
              <a:rPr lang="cs-CZ" dirty="0" smtClean="0"/>
              <a:t>seznamuje žáky s „první“ obětí nacistické zlovůle a nelidskosti, s osudem španělského městečka GUERNICOU.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128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6712"/>
            <a:ext cx="916926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Guernica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španělsky </a:t>
            </a:r>
            <a:r>
              <a:rPr lang="cs-CZ" dirty="0" smtClean="0"/>
              <a:t>Guernica y Lumo, baskicky </a:t>
            </a:r>
            <a:r>
              <a:rPr lang="cs-CZ" dirty="0" err="1" smtClean="0"/>
              <a:t>Gernika-Lumo</a:t>
            </a:r>
            <a:r>
              <a:rPr lang="cs-CZ" dirty="0" smtClean="0"/>
              <a:t>, </a:t>
            </a:r>
            <a:r>
              <a:rPr lang="cs-CZ" dirty="0" smtClean="0"/>
              <a:t>j</a:t>
            </a:r>
            <a:r>
              <a:rPr lang="cs-CZ" dirty="0" smtClean="0"/>
              <a:t>e </a:t>
            </a:r>
            <a:r>
              <a:rPr lang="cs-CZ" dirty="0" smtClean="0"/>
              <a:t>obec v provincii Vizcaya v Baskicku. Je součástí comarky Busturialdea a regionu Urdaibai. V roce 2004 zde žilo 15 571 obyvatel.</a:t>
            </a:r>
          </a:p>
          <a:p>
            <a:r>
              <a:rPr lang="cs-CZ" dirty="0" smtClean="0"/>
              <a:t>V centru městečka, založeného v roce 1366 na křižovatce cest, stojí Casa de Juntas a před ní tzv. Guernický strom – dub, jenž symbolizuje tradiční práva kraje Vizcaya, potažmo Basků. Obojí zobrazuje i znak městečka.</a:t>
            </a:r>
          </a:p>
          <a:p>
            <a:endParaRPr lang="cs-CZ" dirty="0"/>
          </a:p>
        </p:txBody>
      </p:sp>
      <p:pic>
        <p:nvPicPr>
          <p:cNvPr id="7" name="Zástupný symbol pro obsah 6" descr="576px-Escudo_de_Gernika_Lumo_svg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1981994"/>
            <a:ext cx="4038600" cy="42068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GernikakoArbola-improved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2836" y="0"/>
            <a:ext cx="4478328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Guernica je známa především jako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oběť bombardování Legií Kondor nacistické Luftwaffe během španělské občanské války </a:t>
            </a:r>
            <a:r>
              <a:rPr lang="cs-CZ" dirty="0" smtClean="0"/>
              <a:t>dne </a:t>
            </a:r>
            <a:r>
              <a:rPr lang="cs-CZ" b="1" dirty="0" smtClean="0">
                <a:solidFill>
                  <a:srgbClr val="FF0000"/>
                </a:solidFill>
              </a:rPr>
              <a:t>26. dubna 1937</a:t>
            </a:r>
            <a:r>
              <a:rPr lang="cs-CZ" dirty="0" smtClean="0"/>
              <a:t>. Nacisté, podporující generála Franca proti II. španělské republice, zde předvedli bombardování civilního obyvatelstva v dosud nevídaném rozsahu. O dva dny později vybombardovanou Guernicu dobyli frankisté.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došlo k bombardování tohoto města?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Teorií o důvodech bombardování existuje několik. Zcela věrohodně odpovědět, která je ta správná je velmi těžké. Přesto zde uvádím ty nejzásadnější:</a:t>
            </a:r>
          </a:p>
          <a:p>
            <a:r>
              <a:rPr lang="cs-CZ" dirty="0"/>
              <a:t>1) bombardování </a:t>
            </a:r>
            <a:r>
              <a:rPr lang="cs-CZ" dirty="0" smtClean="0"/>
              <a:t>baskického </a:t>
            </a:r>
            <a:r>
              <a:rPr lang="cs-CZ" dirty="0"/>
              <a:t>městečka Guernica 26. </a:t>
            </a:r>
            <a:r>
              <a:rPr lang="cs-CZ" dirty="0" smtClean="0"/>
              <a:t>dubna 1937 bylo </a:t>
            </a:r>
            <a:r>
              <a:rPr lang="cs-CZ" dirty="0"/>
              <a:t>z velké části dílem leteckého průzkumu.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 chybně určil shluk uprchlíků ze širokého okolí jako koncentraci nepřátelských vojsk.</a:t>
            </a:r>
            <a:r>
              <a:rPr lang="cs-CZ" dirty="0"/>
              <a:t> Následkem toho se udál jeden z největších masakrů v předválečném letectví.</a:t>
            </a:r>
          </a:p>
        </p:txBody>
      </p:sp>
    </p:spTree>
    <p:extLst>
      <p:ext uri="{BB962C8B-B14F-4D97-AF65-F5344CB8AC3E}">
        <p14:creationId xmlns:p14="http://schemas.microsoft.com/office/powerpoint/2010/main" val="135706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2) V Guernice se nacházely zbrojovky Unceta and Co. a Beistegui Hermanos a také muniční továrna Talleres Guernica. Dále její význam spočíval v tom že ležela na důležité spojovací trase mezi Bilbaem a jedním úsekem fronty po které dostávaly posily a po které se stahovaly před útokem nacionalistů.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Zničení dopravního uzlu by republikány dostalo do obtížné situace.</a:t>
            </a:r>
            <a:r>
              <a:rPr lang="cs-CZ" dirty="0"/>
              <a:t> Štáb Legionu Condor proto navrhl, aby bombardéry zničily nádraží a kamenný most Renteria na řece Oca. Oba cíle se nacházely na východním okraji města.</a:t>
            </a:r>
          </a:p>
        </p:txBody>
      </p:sp>
    </p:spTree>
    <p:extLst>
      <p:ext uri="{BB962C8B-B14F-4D97-AF65-F5344CB8AC3E}">
        <p14:creationId xmlns:p14="http://schemas.microsoft.com/office/powerpoint/2010/main" val="420203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3) Guernica </a:t>
            </a:r>
            <a:r>
              <a:rPr lang="cs-CZ" dirty="0"/>
              <a:t>neměla žádný strategický ani vojenský význam.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historiků němečtí spojenci a Frankovy jednotky chtěli zlomit odpor republikánských Basků na severu Španělska a dosáhnout tak rozhodného zlomu v občanské válce. </a:t>
            </a:r>
            <a:r>
              <a:rPr lang="cs-CZ" dirty="0"/>
              <a:t>Guernica jim připadala jako nejvhodnější cíl, protože měla pro Basky mimořádný význam. </a:t>
            </a:r>
            <a:endParaRPr lang="cs-CZ" dirty="0" smtClean="0"/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Nacisté se nejprve snažili vydávat zničení Guerniky za omyl letectva, k němuž došlo pro špatnou viditelnost</a:t>
            </a:r>
            <a:r>
              <a:rPr lang="cs-CZ" dirty="0"/>
              <a:t>, je však známo, že 26. duben 1937 byl v Guernice slunečný a jasný. Až na norimberském procesu v roce 1946 maršál Göring cynicky prohlásil: "Španělsko mi dalo příležitost vyzkoušet mou mladou Luftwaffe."</a:t>
            </a:r>
          </a:p>
        </p:txBody>
      </p:sp>
    </p:spTree>
    <p:extLst>
      <p:ext uri="{BB962C8B-B14F-4D97-AF65-F5344CB8AC3E}">
        <p14:creationId xmlns:p14="http://schemas.microsoft.com/office/powerpoint/2010/main" val="421883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guernica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0"/>
            <a:ext cx="48768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51520" y="2967335"/>
            <a:ext cx="18419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u="sng" dirty="0" smtClean="0"/>
              <a:t>Schématický</a:t>
            </a:r>
          </a:p>
          <a:p>
            <a:pPr algn="ctr"/>
            <a:r>
              <a:rPr lang="cs-CZ" b="1" u="sng" dirty="0" smtClean="0"/>
              <a:t>plán</a:t>
            </a:r>
          </a:p>
          <a:p>
            <a:pPr algn="ctr"/>
            <a:r>
              <a:rPr lang="cs-CZ" b="1" u="sng" dirty="0" smtClean="0"/>
              <a:t>bombardování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uernica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1372" y="428871"/>
            <a:ext cx="4121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Jedna z nevybuchlých leteckých pum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297" y="0"/>
            <a:ext cx="9099963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475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uernica_Condo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15062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uernica_ata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9106845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6751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4"/>
            <a:ext cx="9144000" cy="6856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711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Důsledky bombardování: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 vojenského hlediska byl nálet naprostým </a:t>
            </a:r>
            <a:r>
              <a:rPr lang="cs-CZ" dirty="0" smtClean="0"/>
              <a:t>fiaskem, </a:t>
            </a:r>
            <a:r>
              <a:rPr lang="cs-CZ" dirty="0"/>
              <a:t>protože nebyl zničen ani most a ani se nepodařilo přerušit železniční dopravu, nehledě na to že dva prapory baskické pěchoty nacházející se na okraji města neutrpěly žádné ztráty</a:t>
            </a:r>
            <a:r>
              <a:rPr lang="cs-CZ" dirty="0" smtClean="0"/>
              <a:t>.</a:t>
            </a:r>
          </a:p>
          <a:p>
            <a:r>
              <a:rPr lang="cs-CZ" dirty="0"/>
              <a:t>Pro republikány </a:t>
            </a:r>
            <a:r>
              <a:rPr lang="cs-CZ" dirty="0" smtClean="0"/>
              <a:t> jdoucí </a:t>
            </a:r>
            <a:r>
              <a:rPr lang="cs-CZ" dirty="0"/>
              <a:t>na frontě od porážky k porážce se toto bombardování stalo vhodnou příležitostí jak tento masakr využít pro propagandistické cíle. Guernica se tak stala symbolem ničivého bombardování měst a zabíjení civilistů.</a:t>
            </a:r>
          </a:p>
        </p:txBody>
      </p:sp>
    </p:spTree>
    <p:extLst>
      <p:ext uri="{BB962C8B-B14F-4D97-AF65-F5344CB8AC3E}">
        <p14:creationId xmlns:p14="http://schemas.microsoft.com/office/powerpoint/2010/main" val="417104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7045"/>
            <a:ext cx="9146287" cy="5877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413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624"/>
            <a:ext cx="6696744" cy="6696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9058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baskické vlády z tehdejších sedmi tisíc obyvatel 1654 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civilistů tento útok nepřežilo , </a:t>
            </a:r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889 osob bylo zraněno.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61154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6907"/>
            <a:ext cx="9146729" cy="5357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135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tuto událost reaguje </a:t>
            </a:r>
            <a:r>
              <a:rPr lang="cs-CZ" b="1" u="sng" dirty="0" smtClean="0">
                <a:solidFill>
                  <a:srgbClr val="FF0000"/>
                </a:solidFill>
              </a:rPr>
              <a:t>Picassův</a:t>
            </a:r>
            <a:r>
              <a:rPr lang="cs-CZ" dirty="0" smtClean="0"/>
              <a:t> slavný obraz </a:t>
            </a:r>
            <a:r>
              <a:rPr lang="cs-CZ" b="1" i="1" u="sng" dirty="0" smtClean="0">
                <a:solidFill>
                  <a:srgbClr val="FF0000"/>
                </a:solidFill>
              </a:rPr>
              <a:t>Guernica</a:t>
            </a:r>
            <a:r>
              <a:rPr lang="cs-CZ" b="1" u="sng" dirty="0" smtClean="0">
                <a:solidFill>
                  <a:srgbClr val="FF0000"/>
                </a:solidFill>
              </a:rPr>
              <a:t>. </a:t>
            </a:r>
            <a:r>
              <a:rPr lang="cs-CZ" dirty="0" smtClean="0"/>
              <a:t>Zobrazuje ženu, býka a koně jako strašlivé souputníky ve světě hrůzy, vše je vyvedeno v černé a bílé barvě.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icasso_Guernica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94751"/>
            <a:ext cx="9144000" cy="40684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Prolog: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Německo poprvé uznalo vinu letců nacistického Německa ústy svého prezidenta Romana </a:t>
            </a:r>
            <a:r>
              <a:rPr lang="cs-CZ" sz="4000" dirty="0" err="1"/>
              <a:t>Herzoga</a:t>
            </a:r>
            <a:r>
              <a:rPr lang="cs-CZ" sz="4000" dirty="0"/>
              <a:t> 27. dubna 1997, Spolkový sněm se za bombardování Guerniky omluvil v dubnu 1998. </a:t>
            </a:r>
          </a:p>
        </p:txBody>
      </p:sp>
    </p:spTree>
    <p:extLst>
      <p:ext uri="{BB962C8B-B14F-4D97-AF65-F5344CB8AC3E}">
        <p14:creationId xmlns:p14="http://schemas.microsoft.com/office/powerpoint/2010/main" val="3752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Legie Condor</a:t>
            </a:r>
            <a:endParaRPr lang="cs-CZ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 descr="382px-ES_Legion_Condo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050" y="1416019"/>
            <a:ext cx="3476315" cy="54419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Legie Condor</a:t>
            </a:r>
            <a:r>
              <a:rPr lang="cs-CZ" dirty="0" smtClean="0"/>
              <a:t> </a:t>
            </a:r>
            <a:r>
              <a:rPr lang="cs-CZ" dirty="0" smtClean="0"/>
              <a:t>byla </a:t>
            </a:r>
            <a:r>
              <a:rPr lang="cs-CZ" dirty="0" smtClean="0"/>
              <a:t>oficiálně dobrovolnická jednotka německé Luftwaffe, která od července 1936 do března 1939 bojovala na straně frankistů ve španělské občanské válce. Přestože jednotku měli tvořit dobrovolníci, sloužila především k podpoře spřízněných frankistů, výcviku německých jednotek a testování nových typů výzbroje.</a:t>
            </a:r>
          </a:p>
          <a:p>
            <a:r>
              <a:rPr lang="cs-CZ" dirty="0" smtClean="0"/>
              <a:t>Legie Condor se stala významným činitelem občanské války. Například provedla bombardování a zničení španělského města Guernica. V Legii Condor si válečným křestem prošly například typy Messerschmitt Bf 109, Dornier Do 17 či Junkers Ju 87.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Messerschmitt Bf 109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800px-Messerschmitt_Bf_109G-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214422"/>
            <a:ext cx="8454799" cy="56435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Dornier Do 17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98085"/>
            <a:ext cx="7679107" cy="5386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Junkers Ju 87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76474"/>
            <a:ext cx="7236296" cy="5333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Francisco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 descr="680-004-A01F5ADF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2436" y="1773238"/>
            <a:ext cx="3648127" cy="4624387"/>
          </a:xfrm>
        </p:spPr>
      </p:pic>
      <p:pic>
        <p:nvPicPr>
          <p:cNvPr id="6" name="Zástupný symbol pro obsah 5" descr="franco1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65725" y="2240756"/>
            <a:ext cx="3003550" cy="36893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556296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Internetové zdroje pro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https://</a:t>
            </a:r>
            <a:r>
              <a:rPr lang="cs-CZ" dirty="0" smtClean="0"/>
              <a:t>moodle.kge.tul.cz/pluginfile.php/8534/mod_resource/content/0/2009/krejcik_ales/GSE/vlajka%20spanelska.gif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www.bbc.co.uk/learningzone/clips/images/previews/s_hist/s_hist_ec_03584_16x9.jpg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upload.wikimedia.org/wikipedia/commons/b/be/Escudo_de_Gernika_Lumo.svg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upload.wikimedia.org/wikipedia/commons/thumb/d/d6/GernikakoArbola-improved.jpg/200px-GernikakoArbola-improved.jpg</a:t>
            </a:r>
          </a:p>
          <a:p>
            <a:r>
              <a:rPr lang="cs-CZ" dirty="0"/>
              <a:t>http://</a:t>
            </a:r>
            <a:r>
              <a:rPr lang="cs-CZ" dirty="0" smtClean="0"/>
              <a:t>www.rafmuseum.org.uk/milestones-of-flight/images/nasm-9A00087.jpg</a:t>
            </a:r>
          </a:p>
          <a:p>
            <a:r>
              <a:rPr lang="cs-CZ" dirty="0"/>
              <a:t>http://www.shapesoftime.net/FileSystem/upfile/j00013/_</a:t>
            </a:r>
            <a:r>
              <a:rPr lang="cs-CZ" dirty="0" smtClean="0"/>
              <a:t>Gernika-bombardeo.jpg</a:t>
            </a:r>
          </a:p>
          <a:p>
            <a:r>
              <a:rPr lang="cs-CZ" dirty="0"/>
              <a:t>http://</a:t>
            </a:r>
            <a:r>
              <a:rPr lang="cs-CZ" dirty="0" smtClean="0"/>
              <a:t>moviesovermatter.files.wordpress.com/2010/11/1937-guernica.jpg</a:t>
            </a:r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zpravy.ihned.cz/c1-55627880-pred-75-lety-nemci-bombardovali-guerniku-podivejte-se-jak-mesto-vypadalo-po-utoku</a:t>
            </a:r>
          </a:p>
          <a:p>
            <a:r>
              <a:rPr lang="cs-CZ" dirty="0"/>
              <a:t>http://</a:t>
            </a:r>
            <a:r>
              <a:rPr lang="cs-CZ" dirty="0" smtClean="0"/>
              <a:t>zpravy.ihned.cz/c1-55627880-pred-75-lety-nemci-bombardovali-guerniku-podivejte-se-jak-mesto-vypadalo-po-utoku#fotogalerie-gf255000-2-1675590</a:t>
            </a:r>
          </a:p>
          <a:p>
            <a:r>
              <a:rPr lang="cs-CZ" dirty="0"/>
              <a:t>http://4.bp.blogspot.com/_jKDZEoyUDJE/RjCijtaPlfI/AAAAAAAABII/vY-kBPSjqzE/s400/D3-Guernica_-_</a:t>
            </a:r>
            <a:r>
              <a:rPr lang="cs-CZ" dirty="0" smtClean="0"/>
              <a:t>Clearing_up_1.jpg</a:t>
            </a:r>
          </a:p>
          <a:p>
            <a:r>
              <a:rPr lang="cs-CZ" dirty="0"/>
              <a:t>http://www.shapesoftime.net/FileSystem/upfile/j00013/D1Tag-bombed-2%20(2).</a:t>
            </a:r>
            <a:r>
              <a:rPr lang="cs-CZ" dirty="0" smtClean="0"/>
              <a:t>jpg</a:t>
            </a:r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www.pablopicasso.org/images/paintings/guernica.jpg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upload.wikimedia.org/wikipedia/commons/thumb/4/44/ES_Legion_Condor.jpg/200px-ES_Legion_Condor.jpg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upload.wikimedia.org/wikipedia/commons/d/d7/Messerschmitt_Bf_109G-2.jpg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www.hyperscale.com/2007/reviews/kits/images/ca4115_1.jpg</a:t>
            </a:r>
          </a:p>
          <a:p>
            <a:r>
              <a:rPr lang="cs-CZ" dirty="0"/>
              <a:t>http://</a:t>
            </a:r>
            <a:r>
              <a:rPr lang="cs-CZ" dirty="0" smtClean="0"/>
              <a:t>www.tayyareci.com/digerucaklar/almanya/ww2/ju87.jpg</a:t>
            </a:r>
          </a:p>
          <a:p>
            <a:r>
              <a:rPr lang="cs-CZ" dirty="0"/>
              <a:t>http://</a:t>
            </a:r>
            <a:r>
              <a:rPr lang="cs-CZ" dirty="0" smtClean="0"/>
              <a:t>www.debata.olsztyn.pl/images/stories/franco.jpg</a:t>
            </a:r>
          </a:p>
          <a:p>
            <a:r>
              <a:rPr lang="cs-CZ" dirty="0"/>
              <a:t>http://</a:t>
            </a:r>
            <a:r>
              <a:rPr lang="cs-CZ" dirty="0" smtClean="0"/>
              <a:t>www.rjgeib.com/heroes/unamuno/franco1.jpg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1824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221</TotalTime>
  <Words>856</Words>
  <Application>Microsoft Office PowerPoint</Application>
  <PresentationFormat>Předvádění na obrazovce (4:3)</PresentationFormat>
  <Paragraphs>68</Paragraphs>
  <Slides>33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Modul</vt:lpstr>
      <vt:lpstr>Název školy: ZŠ Klášterec nad Ohří, Krátká 676 Autor: Bc. Michael RADIMERSKÝ Název materiálu: VY_32_INOVACE_8_8_ GUERNICA – OBĚŤ NACISTICKÉ ZLOVŮLE Číslo projektu: CZ.1.07/1.4.00/21.1115</vt:lpstr>
      <vt:lpstr>Guernica</vt:lpstr>
      <vt:lpstr>ANOTACE:</vt:lpstr>
      <vt:lpstr>Prezentace aplikace PowerPoint</vt:lpstr>
      <vt:lpstr>Guernica</vt:lpstr>
      <vt:lpstr>Prezentace aplikace PowerPoint</vt:lpstr>
      <vt:lpstr>Prezentace aplikace PowerPoint</vt:lpstr>
      <vt:lpstr>Proč došlo k bombardování tohoto města?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Důsledky bombardování: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Prolog:</vt:lpstr>
      <vt:lpstr>Legie Condor</vt:lpstr>
      <vt:lpstr>Prezentace aplikace PowerPoint</vt:lpstr>
      <vt:lpstr>Messerschmitt Bf 109</vt:lpstr>
      <vt:lpstr>Dornier Do 17</vt:lpstr>
      <vt:lpstr>Junkers Ju 87</vt:lpstr>
      <vt:lpstr>Francisco Franco</vt:lpstr>
      <vt:lpstr>Použité zdroje:</vt:lpstr>
      <vt:lpstr>Internetové 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Guernica</dc:title>
  <dc:creator>MSI</dc:creator>
  <cp:lastModifiedBy>Bc. Michael RADIMERSKÝ</cp:lastModifiedBy>
  <cp:revision>54</cp:revision>
  <dcterms:created xsi:type="dcterms:W3CDTF">2008-11-13T20:44:24Z</dcterms:created>
  <dcterms:modified xsi:type="dcterms:W3CDTF">2012-06-05T11:18:02Z</dcterms:modified>
</cp:coreProperties>
</file>