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60" r:id="rId4"/>
    <p:sldId id="264" r:id="rId5"/>
    <p:sldId id="263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731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458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242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995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409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410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643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953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160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85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218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DF09A1-536C-4BBC-8C83-E01C8880AC4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4F8-B575-4298-976D-4CE383E5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757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257410"/>
              </p:ext>
            </p:extLst>
          </p:nvPr>
        </p:nvGraphicFramePr>
        <p:xfrm>
          <a:off x="1665288" y="2414588"/>
          <a:ext cx="5813425" cy="28269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34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3154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Antické Řecko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Antické Řecko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 se vznikem městských států v Řecku, popisuje práva a povinnosti občanů a zachycuje velkou řeckou kolonizaci.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Umí vysvětlit pojmy – polis, kolonie, kolonizace a řekne, kde a proč vznikly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řecké kolonie.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478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6.třída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33487" y="1356676"/>
            <a:ext cx="8229600" cy="5019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b="1" dirty="0" smtClean="0">
                <a:solidFill>
                  <a:srgbClr val="C00000"/>
                </a:solidFill>
              </a:rPr>
              <a:t>ANTICKÉ ŘECKO</a:t>
            </a:r>
          </a:p>
          <a:p>
            <a:pPr marL="0" indent="0">
              <a:buNone/>
            </a:pPr>
            <a:r>
              <a:rPr lang="cs-CZ" sz="4400" dirty="0"/>
              <a:t>/</a:t>
            </a:r>
            <a:r>
              <a:rPr lang="cs-CZ" sz="4400" dirty="0" smtClean="0"/>
              <a:t>Formování městských států/</a:t>
            </a:r>
            <a:endParaRPr lang="cs-CZ" sz="4400" dirty="0"/>
          </a:p>
        </p:txBody>
      </p:sp>
      <p:pic>
        <p:nvPicPr>
          <p:cNvPr id="1026" name="Picture 2" descr="C:\Users\mzavisova\AppData\Local\Microsoft\Windows\Temporary Internet Files\Content.IE5\I1X848N6\MP90020208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82332"/>
            <a:ext cx="6177880" cy="2711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875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467544" y="1600200"/>
            <a:ext cx="7762056" cy="370100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Nejprve se vytvořila centralizovaná vesnice,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terá se postupně stala politickým střediskem celé oblasti, tak došlo ke vzniku </a:t>
            </a:r>
            <a:r>
              <a:rPr lang="cs-CZ" u="sng" dirty="0" smtClean="0"/>
              <a:t>městského státu – polis.</a:t>
            </a:r>
            <a:endParaRPr lang="cs-CZ" u="sng" dirty="0"/>
          </a:p>
        </p:txBody>
      </p:sp>
      <p:sp>
        <p:nvSpPr>
          <p:cNvPr id="2" name="Ovál 1"/>
          <p:cNvSpPr/>
          <p:nvPr/>
        </p:nvSpPr>
        <p:spPr>
          <a:xfrm>
            <a:off x="1141185" y="404664"/>
            <a:ext cx="6552728" cy="208823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7030A0"/>
                </a:solidFill>
              </a:rPr>
              <a:t>Jak vznikly městské státy ?</a:t>
            </a:r>
            <a:endParaRPr lang="cs-CZ" sz="4800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Users\mzavisova\AppData\Local\Microsoft\Windows\Temporary Internet Files\Content.IE5\8WBZTURR\MP9001460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606086"/>
            <a:ext cx="3600400" cy="2018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522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u="sng" dirty="0" smtClean="0"/>
              <a:t>Základním právem občana bylo právo volit a být volen. </a:t>
            </a:r>
          </a:p>
          <a:p>
            <a:r>
              <a:rPr lang="cs-CZ" dirty="0" smtClean="0"/>
              <a:t>Právo vlastnit pozemky a budovy, povinnost podílet se na politickém dění a sloužit ve vojsku.</a:t>
            </a:r>
            <a:endParaRPr lang="cs-CZ" dirty="0"/>
          </a:p>
        </p:txBody>
      </p:sp>
      <p:sp>
        <p:nvSpPr>
          <p:cNvPr id="2" name="Ovál 1"/>
          <p:cNvSpPr/>
          <p:nvPr/>
        </p:nvSpPr>
        <p:spPr>
          <a:xfrm>
            <a:off x="3995936" y="180800"/>
            <a:ext cx="4896544" cy="232721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Jaká práva a povinnosti měli občané polis ?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06NZPPYS\MP9004048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3096344" cy="212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8706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Nedostatek zemědělské půdy a surovin v Řecku vedlo k osidlování vzdálených krajin, kde zakládali nové osady –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kolonie.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Ovál 1"/>
          <p:cNvSpPr/>
          <p:nvPr/>
        </p:nvSpPr>
        <p:spPr>
          <a:xfrm>
            <a:off x="2195736" y="17748"/>
            <a:ext cx="6408712" cy="208823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Proč došlo k velké řecké kolonizaci ?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QGPU18IR\MP9004048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159932"/>
            <a:ext cx="5472608" cy="24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424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95536" y="1888810"/>
            <a:ext cx="7834064" cy="456452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       vznikaly hlavně v jižní Itálii, na Sicílii, na   pobřeží Černého moře a na pobřeží dnešní Francie a Španělska</a:t>
            </a:r>
            <a:endParaRPr lang="cs-CZ" b="1" dirty="0"/>
          </a:p>
          <a:p>
            <a:r>
              <a:rPr lang="cs-CZ" b="1" dirty="0" smtClean="0"/>
              <a:t>V koloniích se pěstovalo</a:t>
            </a:r>
          </a:p>
          <a:p>
            <a:pPr marL="0" indent="0">
              <a:buNone/>
            </a:pPr>
            <a:r>
              <a:rPr lang="cs-CZ" b="1" dirty="0"/>
              <a:t>h</a:t>
            </a:r>
            <a:r>
              <a:rPr lang="cs-CZ" b="1" dirty="0" smtClean="0"/>
              <a:t>lavně obilí, které se </a:t>
            </a:r>
          </a:p>
          <a:p>
            <a:pPr marL="0" indent="0">
              <a:buNone/>
            </a:pPr>
            <a:r>
              <a:rPr lang="cs-CZ" b="1" dirty="0"/>
              <a:t>d</a:t>
            </a:r>
            <a:r>
              <a:rPr lang="cs-CZ" b="1" dirty="0" smtClean="0"/>
              <a:t>ováželo do Řecka.</a:t>
            </a:r>
            <a:endParaRPr lang="cs-CZ" b="1" dirty="0"/>
          </a:p>
          <a:p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2051720" y="332656"/>
            <a:ext cx="5472608" cy="192251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V jakých oblastech vznikaly nové řecké kolonie ?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755576" y="2924498"/>
            <a:ext cx="864096" cy="5153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zavisova\AppData\Local\Microsoft\Windows\Temporary Internet Files\Content.IE5\ODZTGHBE\MP9004048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277" y="4725144"/>
            <a:ext cx="3621686" cy="192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09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539552" y="476672"/>
            <a:ext cx="7848872" cy="2376264"/>
          </a:xfrm>
        </p:spPr>
        <p:txBody>
          <a:bodyPr>
            <a:normAutofit/>
          </a:bodyPr>
          <a:lstStyle/>
          <a:p>
            <a:pPr lvl="2"/>
            <a:r>
              <a:rPr lang="cs-CZ" b="1" dirty="0">
                <a:latin typeface="Arial" charset="0"/>
              </a:rPr>
              <a:t>ZDROJ OBRÁZKŮ A </a:t>
            </a:r>
            <a:r>
              <a:rPr lang="cs-CZ" b="1" dirty="0" smtClean="0">
                <a:latin typeface="Arial" charset="0"/>
              </a:rPr>
              <a:t>ILUSTRACÍ</a:t>
            </a:r>
          </a:p>
          <a:p>
            <a:pPr lvl="2"/>
            <a:r>
              <a:rPr lang="cs-CZ" b="1" dirty="0"/>
              <a:t>www.office.microsoft.com </a:t>
            </a:r>
          </a:p>
          <a:p>
            <a:pPr lvl="2"/>
            <a:r>
              <a:rPr lang="cs-CZ" b="1" dirty="0"/>
              <a:t>CITACE: archiv </a:t>
            </a:r>
            <a:r>
              <a:rPr lang="cs-CZ" b="1" dirty="0" smtClean="0"/>
              <a:t>autora</a:t>
            </a:r>
            <a:r>
              <a:rPr lang="cs-CZ" b="1" dirty="0" smtClean="0">
                <a:latin typeface="Arial" charset="0"/>
              </a:rPr>
              <a:t> </a:t>
            </a:r>
            <a:endParaRPr lang="cs-CZ" b="1" dirty="0">
              <a:latin typeface="Arial" charset="0"/>
            </a:endParaRPr>
          </a:p>
          <a:p>
            <a:endParaRPr lang="cs-CZ" sz="2000" b="1" dirty="0">
              <a:latin typeface="Arial" charset="0"/>
            </a:endParaRPr>
          </a:p>
          <a:p>
            <a:pPr marL="0" lvl="2" indent="0">
              <a:spcBef>
                <a:spcPts val="600"/>
              </a:spcBef>
              <a:buClr>
                <a:schemeClr val="accent2"/>
              </a:buClr>
              <a:buNone/>
            </a:pPr>
            <a:r>
              <a:rPr lang="cs-CZ" b="1" dirty="0" smtClean="0">
                <a:latin typeface="Arial" charset="0"/>
              </a:rPr>
              <a:t>            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49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227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6.třída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6.třída</dc:title>
  <dc:creator>MIL</dc:creator>
  <cp:lastModifiedBy>install</cp:lastModifiedBy>
  <cp:revision>14</cp:revision>
  <dcterms:created xsi:type="dcterms:W3CDTF">2012-02-02T18:41:18Z</dcterms:created>
  <dcterms:modified xsi:type="dcterms:W3CDTF">2012-02-29T10:07:55Z</dcterms:modified>
</cp:coreProperties>
</file>