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EBE79D4-8496-473E-A4F7-A89FDF5BC49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95BC47F-160F-40A8-B1D9-7290B39CDB1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1108126"/>
              </p:ext>
            </p:extLst>
          </p:nvPr>
        </p:nvGraphicFramePr>
        <p:xfrm>
          <a:off x="1665288" y="2414588"/>
          <a:ext cx="5813425" cy="282125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3156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Athény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Athény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zachycuje jeden z největších městských států v Řecku – Athény. Popisuje její politický systém a kulturu.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Umí říct, kdo byl Solon a jak bylo uspořádáno obyvatelstvo podle majetku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Athénách.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60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err="1" smtClean="0"/>
              <a:t>aTHÉNY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5105400" cy="12192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6. třída</a:t>
            </a:r>
            <a:endParaRPr lang="cs-CZ" sz="4800" dirty="0"/>
          </a:p>
        </p:txBody>
      </p:sp>
      <p:pic>
        <p:nvPicPr>
          <p:cNvPr id="1026" name="Picture 2" descr="C:\Users\mzavisova\AppData\Local\Microsoft\Windows\Temporary Internet Files\Content.IE5\I1X848N6\MP9004027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458" y="2614613"/>
            <a:ext cx="4679868" cy="3118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973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2246313"/>
            <a:ext cx="8229600" cy="4114800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v"/>
            </a:pPr>
            <a:endParaRPr lang="cs-CZ" sz="4000" dirty="0" smtClean="0"/>
          </a:p>
          <a:p>
            <a:pPr>
              <a:buClrTx/>
              <a:buFont typeface="Wingdings" pitchFamily="2" charset="2"/>
              <a:buChar char="v"/>
            </a:pPr>
            <a:r>
              <a:rPr lang="cs-CZ" sz="4000" dirty="0" smtClean="0"/>
              <a:t> Na rozdíl od Sparťanů Athéňané milovali umění, literaturu</a:t>
            </a:r>
          </a:p>
          <a:p>
            <a:pPr marL="0" indent="0">
              <a:buClrTx/>
              <a:buNone/>
            </a:pPr>
            <a:r>
              <a:rPr lang="cs-CZ" sz="4000" dirty="0" smtClean="0"/>
              <a:t> a  filosofii.</a:t>
            </a:r>
            <a:endParaRPr lang="cs-CZ" sz="4000" dirty="0"/>
          </a:p>
        </p:txBody>
      </p:sp>
      <p:sp>
        <p:nvSpPr>
          <p:cNvPr id="4" name="Zaoblený obdélník 3"/>
          <p:cNvSpPr/>
          <p:nvPr/>
        </p:nvSpPr>
        <p:spPr>
          <a:xfrm>
            <a:off x="3491880" y="332656"/>
            <a:ext cx="4896544" cy="194421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Jaký byl přístup Athéňanů ke kultuře ?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mzavisova\AppData\Local\Microsoft\Windows\Temporary Internet Files\Content.IE5\3PIOD311\MC900415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288" y="3645024"/>
            <a:ext cx="2950585" cy="3093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373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179638"/>
            <a:ext cx="8229600" cy="4114800"/>
          </a:xfrm>
        </p:spPr>
        <p:txBody>
          <a:bodyPr/>
          <a:lstStyle/>
          <a:p>
            <a:pPr>
              <a:buClr>
                <a:schemeClr val="tx1"/>
              </a:buClr>
            </a:pPr>
            <a:endParaRPr lang="cs-CZ" dirty="0" smtClean="0"/>
          </a:p>
          <a:p>
            <a:pPr>
              <a:buClr>
                <a:schemeClr val="tx1"/>
              </a:buClr>
            </a:pPr>
            <a:r>
              <a:rPr lang="cs-CZ" sz="4000" dirty="0" smtClean="0"/>
              <a:t>V čele státu stálo devět úředníků, pak zde byla rada pěti set a lidové shromáždění,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cs-CZ" sz="4000" dirty="0" smtClean="0"/>
              <a:t>    které schvalovalo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cs-CZ" sz="4000" dirty="0" smtClean="0"/>
              <a:t>    důležité návrhy.</a:t>
            </a:r>
            <a:endParaRPr lang="cs-CZ" sz="4000" dirty="0"/>
          </a:p>
        </p:txBody>
      </p:sp>
      <p:sp>
        <p:nvSpPr>
          <p:cNvPr id="4" name="Ovál 3"/>
          <p:cNvSpPr/>
          <p:nvPr/>
        </p:nvSpPr>
        <p:spPr>
          <a:xfrm>
            <a:off x="1777975" y="404664"/>
            <a:ext cx="5256584" cy="208823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Jak vypadal politický systém v Athénách ?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mzavisova\AppData\Local\Microsoft\Windows\Temporary Internet Files\Content.IE5\ZLJ8VCN3\MC900090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787" y="4049713"/>
            <a:ext cx="2619375" cy="230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88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1916113"/>
            <a:ext cx="8229600" cy="4114800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pPr marL="0" indent="0">
              <a:buNone/>
            </a:pPr>
            <a:r>
              <a:rPr lang="cs-CZ" sz="4000" dirty="0" err="1" smtClean="0"/>
              <a:t>Archon</a:t>
            </a:r>
            <a:r>
              <a:rPr lang="cs-CZ" sz="4000" dirty="0" smtClean="0"/>
              <a:t> byl nejvyšší úředník v Athénách. Byl vojenským velitelem, předsedal soudu, řešil majetkové spory a plnil náboženské</a:t>
            </a:r>
          </a:p>
          <a:p>
            <a:pPr marL="0" indent="0">
              <a:buNone/>
            </a:pPr>
            <a:r>
              <a:rPr lang="cs-CZ" sz="4000" dirty="0" smtClean="0"/>
              <a:t> funkce.</a:t>
            </a:r>
            <a:endParaRPr lang="cs-CZ" sz="4000" dirty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3563888" y="260648"/>
            <a:ext cx="3600400" cy="2157983"/>
          </a:xfrm>
          <a:prstGeom prst="round2Same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2060"/>
                </a:solidFill>
              </a:rPr>
              <a:t>Kdo  to byl </a:t>
            </a:r>
            <a:r>
              <a:rPr lang="cs-CZ" sz="4800" b="1" dirty="0" err="1">
                <a:solidFill>
                  <a:srgbClr val="002060"/>
                </a:solidFill>
              </a:rPr>
              <a:t>a</a:t>
            </a:r>
            <a:r>
              <a:rPr lang="cs-CZ" sz="4800" b="1" dirty="0" err="1" smtClean="0">
                <a:solidFill>
                  <a:srgbClr val="002060"/>
                </a:solidFill>
              </a:rPr>
              <a:t>rchon</a:t>
            </a:r>
            <a:r>
              <a:rPr lang="cs-CZ" sz="4800" b="1" dirty="0" smtClean="0">
                <a:solidFill>
                  <a:srgbClr val="002060"/>
                </a:solidFill>
              </a:rPr>
              <a:t> ?</a:t>
            </a:r>
            <a:endParaRPr lang="cs-CZ" sz="4800" b="1" dirty="0">
              <a:solidFill>
                <a:srgbClr val="002060"/>
              </a:solidFill>
            </a:endParaRPr>
          </a:p>
        </p:txBody>
      </p:sp>
      <p:pic>
        <p:nvPicPr>
          <p:cNvPr id="4098" name="Picture 2" descr="C:\Users\mzavisova\AppData\Local\Microsoft\Windows\Temporary Internet Files\Content.IE5\4O4X942X\MC900293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97152"/>
            <a:ext cx="2065870" cy="159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121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371600" y="990600"/>
            <a:ext cx="7772400" cy="1362075"/>
          </a:xfrm>
        </p:spPr>
        <p:txBody>
          <a:bodyPr/>
          <a:lstStyle/>
          <a:p>
            <a:r>
              <a:rPr lang="cs-CZ" i="1" dirty="0"/>
              <a:t>Čtyři třídy podle majetku :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1443038" y="2349500"/>
            <a:ext cx="7700962" cy="4103688"/>
          </a:xfrm>
        </p:spPr>
        <p:txBody>
          <a:bodyPr>
            <a:normAutofit/>
          </a:bodyPr>
          <a:lstStyle/>
          <a:p>
            <a:r>
              <a:rPr lang="cs-CZ" sz="3200" b="1" i="1" dirty="0" smtClean="0"/>
              <a:t>1.třída</a:t>
            </a:r>
            <a:r>
              <a:rPr lang="cs-CZ" sz="3200" b="1" i="1" dirty="0"/>
              <a:t>: nejbohatší(mohli se stát </a:t>
            </a:r>
            <a:r>
              <a:rPr lang="cs-CZ" sz="3200" b="1" i="1" dirty="0" err="1"/>
              <a:t>archonem</a:t>
            </a:r>
            <a:r>
              <a:rPr lang="cs-CZ" sz="3200" b="1" i="1" dirty="0"/>
              <a:t>) a ve vojsku sloužili jako jezdci</a:t>
            </a:r>
          </a:p>
          <a:p>
            <a:r>
              <a:rPr lang="cs-CZ" sz="3200" b="1" i="1" dirty="0" smtClean="0"/>
              <a:t>2.třída: bohatší, ve vojsku také jako jezdci</a:t>
            </a:r>
          </a:p>
          <a:p>
            <a:r>
              <a:rPr lang="cs-CZ" sz="3200" b="1" i="1" dirty="0" smtClean="0"/>
              <a:t>3.třída: méně bohatí (nejpočetnější) v armádě jako těžkooděnci</a:t>
            </a:r>
          </a:p>
          <a:p>
            <a:r>
              <a:rPr lang="cs-CZ" sz="3200" b="1" i="1" dirty="0" smtClean="0"/>
              <a:t>4.třída: nejchudší vrstva a ve vojsku sloužili jako lehkooděnci, veslaři</a:t>
            </a:r>
            <a:endParaRPr lang="cs-CZ" sz="3200" b="1" i="1" dirty="0"/>
          </a:p>
        </p:txBody>
      </p:sp>
      <p:sp>
        <p:nvSpPr>
          <p:cNvPr id="6" name="Ovál 5"/>
          <p:cNvSpPr/>
          <p:nvPr/>
        </p:nvSpPr>
        <p:spPr>
          <a:xfrm>
            <a:off x="2915816" y="33758"/>
            <a:ext cx="5832648" cy="1667049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Jak rozdělil politik Solon Athéňany do tříd ?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5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33400"/>
            <a:ext cx="8229600" cy="1524000"/>
          </a:xfrm>
        </p:spPr>
        <p:txBody>
          <a:bodyPr>
            <a:normAutofit/>
          </a:bodyPr>
          <a:lstStyle/>
          <a:p>
            <a:pPr marL="1143000" lvl="2" indent="-228600"/>
            <a:r>
              <a:rPr lang="cs-CZ" sz="24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 OBRÁZKŮ A ILUSTRACÍ</a:t>
            </a:r>
            <a:br>
              <a:rPr lang="cs-CZ" sz="24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</a:br>
            <a:r>
              <a:rPr lang="cs-CZ" sz="24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www.office.microsoft.com </a:t>
            </a:r>
            <a:r>
              <a:rPr lang="cs-CZ" sz="2400" i="1" dirty="0" smtClean="0">
                <a:solidFill>
                  <a:schemeClr val="tx1"/>
                </a:solidFill>
              </a:rPr>
              <a:t/>
            </a:r>
            <a:br>
              <a:rPr lang="cs-CZ" sz="2400" i="1" dirty="0" smtClean="0">
                <a:solidFill>
                  <a:schemeClr val="tx1"/>
                </a:solidFill>
              </a:rPr>
            </a:br>
            <a:r>
              <a:rPr lang="cs-CZ" sz="2400" i="1" dirty="0" smtClean="0">
                <a:solidFill>
                  <a:schemeClr val="tx1"/>
                </a:solidFill>
              </a:rPr>
              <a:t>CITACE: archiv autora</a:t>
            </a:r>
            <a:br>
              <a:rPr lang="cs-CZ" sz="2400" i="1" dirty="0" smtClean="0">
                <a:solidFill>
                  <a:schemeClr val="tx1"/>
                </a:solidFill>
              </a:rPr>
            </a:br>
            <a:endParaRPr lang="cs-CZ" sz="2400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160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62</TotalTime>
  <Words>215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Deluxe</vt:lpstr>
      <vt:lpstr>Prezentace aplikace PowerPoint</vt:lpstr>
      <vt:lpstr>aTHÉNY</vt:lpstr>
      <vt:lpstr>Prezentace aplikace PowerPoint</vt:lpstr>
      <vt:lpstr>Prezentace aplikace PowerPoint</vt:lpstr>
      <vt:lpstr>Prezentace aplikace PowerPoint</vt:lpstr>
      <vt:lpstr>Čtyři třídy podle majetku :</vt:lpstr>
      <vt:lpstr>ZDROJ OBRÁZKŮ A ILUSTRACÍ www.office.microsoft.com  CITACE: archiv autora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9</cp:revision>
  <dcterms:created xsi:type="dcterms:W3CDTF">2012-02-25T16:19:19Z</dcterms:created>
  <dcterms:modified xsi:type="dcterms:W3CDTF">2012-02-29T10:12:44Z</dcterms:modified>
</cp:coreProperties>
</file>