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6" r:id="rId2"/>
    <p:sldId id="256" r:id="rId3"/>
    <p:sldId id="259" r:id="rId4"/>
    <p:sldId id="257" r:id="rId5"/>
    <p:sldId id="258" r:id="rId6"/>
    <p:sldId id="260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7916A6D6-525C-4D3C-98C8-65AA756EC7FC}" type="datetimeFigureOut">
              <a:rPr lang="cs-CZ" smtClean="0"/>
              <a:t>27.2.2012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68A9B79-B9B9-4D58-820D-A7B51DCC1EB6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941819"/>
              </p:ext>
            </p:extLst>
          </p:nvPr>
        </p:nvGraphicFramePr>
        <p:xfrm>
          <a:off x="1665288" y="2414588"/>
          <a:ext cx="5813425" cy="282067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Milena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Závišová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VY_32_Inovace_3157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Řecko – perské války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Řecko – perské války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Dějepis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6.B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průběh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řecko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– perských válek, co byl athénský spolek.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Popíše průběh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řecko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– perských válek ,důsledky těchto válek a umí vysvětlit co je athénský spolek.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744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000" b="1" dirty="0" smtClean="0"/>
              <a:t>Řecko – perské války</a:t>
            </a:r>
            <a:br>
              <a:rPr lang="cs-CZ" sz="6000" b="1" dirty="0" smtClean="0"/>
            </a:br>
            <a:r>
              <a:rPr lang="cs-CZ" sz="6000" dirty="0" smtClean="0"/>
              <a:t>499 </a:t>
            </a:r>
            <a:r>
              <a:rPr lang="cs-CZ" sz="6000" dirty="0"/>
              <a:t>– 449 př.n.l.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6.třída</a:t>
            </a:r>
            <a:endParaRPr lang="cs-CZ" sz="6000" dirty="0"/>
          </a:p>
        </p:txBody>
      </p:sp>
      <p:pic>
        <p:nvPicPr>
          <p:cNvPr id="1026" name="Picture 2" descr="C:\Users\mzavisova\AppData\Local\Microsoft\Windows\Temporary Internet Files\Content.IE5\KUXACNP4\MC9002002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57092"/>
            <a:ext cx="2376264" cy="26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63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052736"/>
            <a:ext cx="633670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800" u="sng" dirty="0" smtClean="0"/>
          </a:p>
          <a:p>
            <a:r>
              <a:rPr lang="cs-CZ" sz="2800" u="sng" dirty="0" smtClean="0"/>
              <a:t>Řekové</a:t>
            </a:r>
            <a:r>
              <a:rPr lang="cs-CZ" sz="2800" dirty="0" smtClean="0"/>
              <a:t> x Peršané</a:t>
            </a:r>
          </a:p>
          <a:p>
            <a:r>
              <a:rPr lang="cs-CZ" sz="2800" dirty="0" smtClean="0"/>
              <a:t>PERSIE = území dnešního Íránu, ke kterému Peršané později připojili další území (Mezopotámie a Egypt)</a:t>
            </a:r>
          </a:p>
          <a:p>
            <a:endParaRPr lang="cs-CZ" sz="2800" dirty="0" smtClean="0"/>
          </a:p>
          <a:p>
            <a:r>
              <a:rPr lang="cs-CZ" sz="2800" u="sng" cap="all" dirty="0" smtClean="0"/>
              <a:t>příčiny:</a:t>
            </a:r>
            <a:endParaRPr lang="cs-CZ" sz="2800" dirty="0" smtClean="0"/>
          </a:p>
          <a:p>
            <a:pPr lvl="0"/>
            <a:r>
              <a:rPr lang="cs-CZ" sz="2800" dirty="0" smtClean="0"/>
              <a:t>řecká města v Malé Asii se ocitla pod nadvládou Persie → 499 př.n.l. tato města v čele s </a:t>
            </a:r>
            <a:r>
              <a:rPr lang="cs-CZ" sz="2800" dirty="0" err="1" smtClean="0"/>
              <a:t>Milétem</a:t>
            </a:r>
            <a:r>
              <a:rPr lang="cs-CZ" sz="2800" dirty="0" smtClean="0"/>
              <a:t> povstala → Athény připluly na pomoc → což bylo záminkou pro Peršany k tažení do Řecka</a:t>
            </a:r>
          </a:p>
          <a:p>
            <a:pPr lvl="0"/>
            <a:endParaRPr lang="cs-CZ" dirty="0" smtClean="0"/>
          </a:p>
          <a:p>
            <a:pPr lvl="0"/>
            <a:endParaRPr lang="cs-CZ" dirty="0" smtClean="0"/>
          </a:p>
          <a:p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4355976" y="260648"/>
            <a:ext cx="4104456" cy="141845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Proč vypukly </a:t>
            </a:r>
            <a:r>
              <a:rPr lang="cs-CZ" sz="2800" b="1" dirty="0" err="1" smtClean="0">
                <a:solidFill>
                  <a:schemeClr val="tx1"/>
                </a:solidFill>
              </a:rPr>
              <a:t>řecko</a:t>
            </a:r>
            <a:r>
              <a:rPr lang="cs-CZ" sz="2800" b="1" dirty="0" smtClean="0">
                <a:solidFill>
                  <a:schemeClr val="tx1"/>
                </a:solidFill>
              </a:rPr>
              <a:t> – perské války ?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mzavisova\AppData\Local\Microsoft\Windows\Temporary Internet Files\Content.IE5\06NZPPYS\MC9004057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305137"/>
            <a:ext cx="1955800" cy="2314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25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348880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b="1" u="sng" dirty="0" smtClean="0"/>
              <a:t>490 př.n.l. bitva u </a:t>
            </a:r>
            <a:r>
              <a:rPr lang="cs-CZ" sz="3200" b="1" u="sng" dirty="0" err="1" smtClean="0"/>
              <a:t>Marathonu</a:t>
            </a:r>
            <a:endParaRPr lang="cs-CZ" sz="3200" dirty="0" smtClean="0"/>
          </a:p>
          <a:p>
            <a:r>
              <a:rPr lang="cs-CZ" sz="3200" dirty="0" smtClean="0"/>
              <a:t>- </a:t>
            </a:r>
            <a:r>
              <a:rPr lang="cs-CZ" sz="3200" u="sng" dirty="0" smtClean="0"/>
              <a:t>Athény (vojevůdce </a:t>
            </a:r>
            <a:r>
              <a:rPr lang="cs-CZ" sz="3200" u="sng" dirty="0" err="1" smtClean="0"/>
              <a:t>Miltiades</a:t>
            </a:r>
            <a:r>
              <a:rPr lang="cs-CZ" sz="3200" u="sng" dirty="0" smtClean="0"/>
              <a:t>)zvítězili</a:t>
            </a:r>
            <a:r>
              <a:rPr lang="cs-CZ" sz="3200" dirty="0" smtClean="0"/>
              <a:t> nad Persií (král </a:t>
            </a:r>
            <a:r>
              <a:rPr lang="cs-CZ" sz="3200" dirty="0" err="1" smtClean="0"/>
              <a:t>Dareios</a:t>
            </a:r>
            <a:r>
              <a:rPr lang="cs-CZ" sz="3200" dirty="0" smtClean="0"/>
              <a:t> I.)</a:t>
            </a:r>
          </a:p>
          <a:p>
            <a:r>
              <a:rPr lang="cs-CZ" sz="3200" dirty="0" smtClean="0"/>
              <a:t> </a:t>
            </a:r>
          </a:p>
          <a:p>
            <a:pPr lvl="0"/>
            <a:r>
              <a:rPr lang="cs-CZ" sz="3200" b="1" u="sng" dirty="0" smtClean="0"/>
              <a:t>480 př.n.l. bitva u Thermopyl</a:t>
            </a:r>
            <a:endParaRPr lang="cs-CZ" sz="3200" dirty="0" smtClean="0"/>
          </a:p>
          <a:p>
            <a:r>
              <a:rPr lang="cs-CZ" sz="3200" dirty="0" smtClean="0"/>
              <a:t>- Řecko (v čele Sparta, král Leonidas) bylo poraženo </a:t>
            </a:r>
            <a:r>
              <a:rPr lang="cs-CZ" sz="3200" u="sng" dirty="0" smtClean="0"/>
              <a:t>Persií (král Xerxes I.) </a:t>
            </a:r>
            <a:r>
              <a:rPr lang="cs-CZ" sz="3200" dirty="0" smtClean="0"/>
              <a:t>→ Peršané zpustošili Athény a okolní krajinu</a:t>
            </a:r>
          </a:p>
          <a:p>
            <a:r>
              <a:rPr lang="cs-CZ" sz="3200" dirty="0" smtClean="0"/>
              <a:t> </a:t>
            </a:r>
          </a:p>
        </p:txBody>
      </p:sp>
      <p:sp>
        <p:nvSpPr>
          <p:cNvPr id="3" name="Ovál 2"/>
          <p:cNvSpPr/>
          <p:nvPr/>
        </p:nvSpPr>
        <p:spPr>
          <a:xfrm>
            <a:off x="1979712" y="244686"/>
            <a:ext cx="6048672" cy="1706488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Kdy a kde se odehrály nejvýznamnější bitvy ?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26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1052736"/>
            <a:ext cx="65527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u="sng" dirty="0" smtClean="0"/>
              <a:t>480 př.n.l. námořní bitva u </a:t>
            </a:r>
            <a:r>
              <a:rPr lang="cs-CZ" sz="2800" b="1" u="sng" dirty="0" err="1" smtClean="0"/>
              <a:t>Salaminy</a:t>
            </a:r>
            <a:endParaRPr lang="cs-CZ" sz="2800" dirty="0" smtClean="0"/>
          </a:p>
          <a:p>
            <a:r>
              <a:rPr lang="cs-CZ" sz="2800" dirty="0" smtClean="0"/>
              <a:t>- </a:t>
            </a:r>
            <a:r>
              <a:rPr lang="cs-CZ" sz="2800" u="sng" dirty="0" smtClean="0"/>
              <a:t>Řecko</a:t>
            </a:r>
            <a:r>
              <a:rPr lang="cs-CZ" sz="2800" dirty="0" smtClean="0"/>
              <a:t> zvítězilo nad Persií (král   Xerxes I.)</a:t>
            </a:r>
          </a:p>
          <a:p>
            <a:r>
              <a:rPr lang="cs-CZ" sz="2800" dirty="0" smtClean="0"/>
              <a:t> </a:t>
            </a:r>
          </a:p>
          <a:p>
            <a:pPr lvl="0"/>
            <a:r>
              <a:rPr lang="cs-CZ" sz="2800" b="1" u="sng" dirty="0" smtClean="0"/>
              <a:t>479 př.n.l. bitva u </a:t>
            </a:r>
            <a:r>
              <a:rPr lang="cs-CZ" sz="2800" b="1" u="sng" dirty="0" err="1" smtClean="0"/>
              <a:t>Plataj</a:t>
            </a:r>
            <a:endParaRPr lang="cs-CZ" sz="2800" dirty="0" smtClean="0"/>
          </a:p>
          <a:p>
            <a:r>
              <a:rPr lang="cs-CZ" sz="2800" dirty="0" smtClean="0"/>
              <a:t>- </a:t>
            </a:r>
            <a:r>
              <a:rPr lang="cs-CZ" sz="2800" u="sng" dirty="0" smtClean="0"/>
              <a:t>Řecko</a:t>
            </a:r>
            <a:r>
              <a:rPr lang="cs-CZ" sz="2800" dirty="0" smtClean="0"/>
              <a:t> x Persie </a:t>
            </a:r>
          </a:p>
          <a:p>
            <a:r>
              <a:rPr lang="cs-CZ" sz="2800" dirty="0" smtClean="0"/>
              <a:t> </a:t>
            </a:r>
          </a:p>
          <a:p>
            <a:pPr lvl="0"/>
            <a:r>
              <a:rPr lang="cs-CZ" sz="2800" b="1" u="sng" dirty="0" smtClean="0"/>
              <a:t>479 př.n.l. námořní bitva u mysu </a:t>
            </a:r>
            <a:r>
              <a:rPr lang="cs-CZ" sz="2800" b="1" u="sng" dirty="0" err="1" smtClean="0"/>
              <a:t>Mykalé</a:t>
            </a:r>
            <a:endParaRPr lang="cs-CZ" sz="2800" dirty="0" smtClean="0"/>
          </a:p>
          <a:p>
            <a:r>
              <a:rPr lang="cs-CZ" sz="2800" dirty="0" smtClean="0"/>
              <a:t>- </a:t>
            </a:r>
            <a:r>
              <a:rPr lang="cs-CZ" sz="2800" u="sng" dirty="0" smtClean="0"/>
              <a:t>Řecko</a:t>
            </a:r>
            <a:r>
              <a:rPr lang="cs-CZ" sz="2800" dirty="0" smtClean="0"/>
              <a:t> x Persie </a:t>
            </a:r>
          </a:p>
          <a:p>
            <a:r>
              <a:rPr lang="cs-CZ" sz="2800" dirty="0" smtClean="0"/>
              <a:t> </a:t>
            </a:r>
          </a:p>
          <a:p>
            <a:pPr lvl="0"/>
            <a:r>
              <a:rPr lang="cs-CZ" sz="2800" b="1" dirty="0" smtClean="0"/>
              <a:t>449 př.n.l.</a:t>
            </a:r>
            <a:r>
              <a:rPr lang="cs-CZ" sz="2800" dirty="0" smtClean="0"/>
              <a:t> Persie byla definitivně poražena a byl sjednán mír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6317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8640"/>
            <a:ext cx="734481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kumimoji="0" lang="cs-CZ" sz="1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cs-CZ" sz="1600" u="sng" dirty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kumimoji="0" lang="cs-CZ" sz="1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kumimoji="0" lang="cs-CZ" sz="28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cs-CZ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kumimoji="0" lang="cs-CZ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DŮSLEDKY: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kumimoji="0" lang="cs-C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"/>
              <a:tabLst>
                <a:tab pos="914400" algn="l"/>
              </a:tabLs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perské válečné lodě nesmí plout  v Egejském moři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"/>
              <a:tabLst>
                <a:tab pos="914400" algn="l"/>
              </a:tabLs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řecká města v Malé</a:t>
            </a:r>
            <a:r>
              <a:rPr kumimoji="0" lang="cs-CZ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Asii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získala znovu samostatnost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"/>
              <a:tabLst>
                <a:tab pos="914400" algn="l"/>
              </a:tabLst>
            </a:pPr>
            <a:r>
              <a:rPr kumimoji="0" lang="cs-CZ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Peršané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nesmí mít ozbrojené síly v oblasti 70km od maloasijského pobřeží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kumimoji="0" lang="cs-CZ" sz="16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endParaRPr lang="cs-CZ" sz="1600" b="1" u="sng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3563888" y="188640"/>
            <a:ext cx="4968552" cy="1872208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Jaké byly důsledky </a:t>
            </a:r>
            <a:r>
              <a:rPr lang="cs-CZ" sz="2400" b="1" dirty="0" err="1" smtClean="0">
                <a:solidFill>
                  <a:schemeClr val="tx1"/>
                </a:solidFill>
              </a:rPr>
              <a:t>řecko</a:t>
            </a:r>
            <a:r>
              <a:rPr lang="cs-CZ" sz="2400" b="1" dirty="0" smtClean="0">
                <a:solidFill>
                  <a:schemeClr val="tx1"/>
                </a:solidFill>
              </a:rPr>
              <a:t> – perských válek ?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72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954976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kumimoji="0" lang="cs-CZ" sz="32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Athénský námořní spolek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kumimoji="0" lang="cs-CZ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lang="cs-CZ" sz="3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Vznikl r.478 př.n.l. -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cs-CZ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námořní válečný spolek většiny řeckých států v čele s Athénami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     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Athény se chovaly nadřazeně a využívaly prostředky z pokladny pro své účely.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3635896" y="332656"/>
            <a:ext cx="5184576" cy="1728192"/>
          </a:xfrm>
          <a:prstGeom prst="ellipse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Co to byl athénský námořní spolek ?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mzavisova\AppData\Local\Microsoft\Windows\Temporary Internet Files\Content.IE5\8WBZTURR\MC9001952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1313"/>
            <a:ext cx="1830388" cy="134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026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20688"/>
            <a:ext cx="61024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ZDROJ OBRÁZKŮ A ILUSTRACÍ</a:t>
            </a:r>
            <a:br>
              <a:rPr lang="cs-CZ" sz="28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endParaRPr lang="cs-CZ" sz="2800"/>
          </a:p>
          <a:p>
            <a:r>
              <a:rPr lang="cs-CZ" sz="28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www.office.microsoft.com </a:t>
            </a:r>
            <a:r>
              <a:rPr lang="cs-CZ" sz="2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/>
            </a:r>
            <a:br>
              <a:rPr lang="cs-CZ" sz="2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</a:br>
            <a:r>
              <a:rPr lang="cs-CZ" sz="2800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6526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TC010219417[[fn=Motiv japonského obrazu]]</Template>
  <TotalTime>63</TotalTime>
  <Words>197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YamatoPainting</vt:lpstr>
      <vt:lpstr>Prezentace aplikace PowerPoint</vt:lpstr>
      <vt:lpstr>Řecko – perské války 499 – 449 př.n.l.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dějepis 6.tř.</dc:title>
  <dc:creator>MIL</dc:creator>
  <cp:lastModifiedBy>install</cp:lastModifiedBy>
  <cp:revision>9</cp:revision>
  <dcterms:created xsi:type="dcterms:W3CDTF">2012-02-25T17:22:31Z</dcterms:created>
  <dcterms:modified xsi:type="dcterms:W3CDTF">2012-02-27T14:59:59Z</dcterms:modified>
</cp:coreProperties>
</file>