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516" autoAdjust="0"/>
  </p:normalViewPr>
  <p:slideViewPr>
    <p:cSldViewPr>
      <p:cViewPr>
        <p:scale>
          <a:sx n="100" d="100"/>
          <a:sy n="100" d="100"/>
        </p:scale>
        <p:origin x="-72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82FAF-5695-48AD-B953-E39226887217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C00F2-09B7-49FD-A033-CAB5FD5240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6000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82FAF-5695-48AD-B953-E39226887217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C00F2-09B7-49FD-A033-CAB5FD5240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54683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82FAF-5695-48AD-B953-E39226887217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C00F2-09B7-49FD-A033-CAB5FD5240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81243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82FAF-5695-48AD-B953-E39226887217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C00F2-09B7-49FD-A033-CAB5FD5240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6318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82FAF-5695-48AD-B953-E39226887217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C00F2-09B7-49FD-A033-CAB5FD5240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08677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82FAF-5695-48AD-B953-E39226887217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C00F2-09B7-49FD-A033-CAB5FD5240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26926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82FAF-5695-48AD-B953-E39226887217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C00F2-09B7-49FD-A033-CAB5FD5240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39843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82FAF-5695-48AD-B953-E39226887217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C00F2-09B7-49FD-A033-CAB5FD5240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92224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82FAF-5695-48AD-B953-E39226887217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C00F2-09B7-49FD-A033-CAB5FD5240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6249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82FAF-5695-48AD-B953-E39226887217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C00F2-09B7-49FD-A033-CAB5FD5240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685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82FAF-5695-48AD-B953-E39226887217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C00F2-09B7-49FD-A033-CAB5FD5240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75630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882FAF-5695-48AD-B953-E39226887217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4C00F2-09B7-49FD-A033-CAB5FD5240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5793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770595"/>
              </p:ext>
            </p:extLst>
          </p:nvPr>
        </p:nvGraphicFramePr>
        <p:xfrm>
          <a:off x="1665288" y="2414588"/>
          <a:ext cx="5813425" cy="2826037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Blanka Machovcová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VY_32_Inovace_3189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Tvrdé souhlásky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Psaní y, ý po tvrdých souhláskách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Český jazyk a literatura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2.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seznámení s tvrdými souhláskami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 jejich procvičení.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5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Žák odůvodňuje a píše správně y, ý po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tvrdých souhláskách.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506886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1600" y="842338"/>
            <a:ext cx="712879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0070C0"/>
                </a:solidFill>
              </a:rPr>
              <a:t> TVRDÉ  SOUHLÁSKY </a:t>
            </a:r>
            <a:endParaRPr lang="cs-CZ" sz="6600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54614" y="2132856"/>
            <a:ext cx="72008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H </a:t>
            </a:r>
            <a:endParaRPr lang="cs-CZ" sz="6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87824" y="2169857"/>
            <a:ext cx="144016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 CH</a:t>
            </a:r>
            <a:endParaRPr lang="cs-CZ" sz="6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57373" y="2180074"/>
            <a:ext cx="100811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  K</a:t>
            </a:r>
            <a:endParaRPr lang="cs-CZ" sz="6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42039" y="2194283"/>
            <a:ext cx="86409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 R </a:t>
            </a:r>
            <a:endParaRPr lang="cs-CZ" sz="6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95736" y="3261466"/>
            <a:ext cx="68407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D </a:t>
            </a:r>
            <a:endParaRPr lang="cs-CZ" sz="6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43700" y="3302279"/>
            <a:ext cx="75309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T </a:t>
            </a:r>
            <a:endParaRPr lang="cs-CZ" sz="6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36069" y="3315706"/>
            <a:ext cx="61506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N </a:t>
            </a:r>
            <a:endParaRPr lang="cs-CZ" sz="6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235869" y="5242140"/>
            <a:ext cx="75218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 tvrdých souhláskách píšeme tvrdé y / ý.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369358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5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5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8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95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1000"/>
                            </p:stCondLst>
                            <p:childTnLst>
                              <p:par>
                                <p:cTn id="53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37478" y="4686235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70C0"/>
                </a:solidFill>
              </a:rPr>
              <a:t>KY</a:t>
            </a:r>
            <a:r>
              <a:rPr lang="cs-CZ" sz="4800" dirty="0" smtClean="0"/>
              <a:t>TARA</a:t>
            </a:r>
            <a:endParaRPr lang="cs-CZ" sz="4800" dirty="0"/>
          </a:p>
        </p:txBody>
      </p:sp>
      <p:pic>
        <p:nvPicPr>
          <p:cNvPr id="1027" name="Picture 3" descr="C:\Users\ZSTREBON\AppData\Local\Microsoft\Windows\Temporary Internet Files\Content.IE5\4ZR9VBDC\MC9003970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8585" y="1625852"/>
            <a:ext cx="866684" cy="1056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211960" y="1625853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NO</a:t>
            </a:r>
            <a:r>
              <a:rPr lang="cs-CZ" sz="4800" dirty="0" smtClean="0">
                <a:solidFill>
                  <a:srgbClr val="0070C0"/>
                </a:solidFill>
              </a:rPr>
              <a:t>HY</a:t>
            </a:r>
            <a:endParaRPr lang="cs-CZ" sz="4800" dirty="0">
              <a:solidFill>
                <a:srgbClr val="0070C0"/>
              </a:solidFill>
            </a:endParaRPr>
          </a:p>
        </p:txBody>
      </p:sp>
      <p:pic>
        <p:nvPicPr>
          <p:cNvPr id="1028" name="Picture 4" descr="C:\Users\ZSTREBON\AppData\Local\Microsoft\Windows\Temporary Internet Files\Content.IE5\4ZR9VBDC\MC9000223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166751"/>
            <a:ext cx="1244431" cy="876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39952" y="3140968"/>
            <a:ext cx="1944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70C0"/>
                </a:solidFill>
              </a:rPr>
              <a:t>CHÝ</a:t>
            </a:r>
            <a:r>
              <a:rPr lang="cs-CZ" sz="4800" dirty="0" smtClean="0"/>
              <a:t>ŠE</a:t>
            </a:r>
            <a:endParaRPr lang="cs-CZ" sz="4800" dirty="0"/>
          </a:p>
        </p:txBody>
      </p:sp>
      <p:pic>
        <p:nvPicPr>
          <p:cNvPr id="1030" name="Picture 6" descr="C:\Users\ZSTREBON\AppData\Local\Microsoft\Windows\Temporary Internet Files\Content.IE5\QXOMYNFP\MC90044130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0580" y="4489665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205452" y="620689"/>
            <a:ext cx="65349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Řekni, co vidíš na obrázku a odůvodni pravopis</a:t>
            </a:r>
            <a:r>
              <a:rPr lang="cs-CZ" sz="2000" i="1" dirty="0" smtClean="0"/>
              <a:t>:</a:t>
            </a:r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val="15830413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ZSTREBON\AppData\Local\Microsoft\Windows\Temporary Internet Files\Content.IE5\QXOMYNFP\MC9004359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7280" y="1979154"/>
            <a:ext cx="1217054" cy="1270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9LIJR6PS\MC90043156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356992"/>
            <a:ext cx="1385103" cy="139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ZSTREBON\AppData\Local\Microsoft\Windows\Temporary Internet Files\Content.IE5\1ZU83S3S\MC9002819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2213" y="5002791"/>
            <a:ext cx="1296145" cy="1283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355976" y="2309970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70C0"/>
                </a:solidFill>
              </a:rPr>
              <a:t>DÝ</a:t>
            </a:r>
            <a:r>
              <a:rPr lang="cs-CZ" sz="4800" dirty="0" smtClean="0"/>
              <a:t>NĚ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55976" y="3697732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NO</a:t>
            </a:r>
            <a:r>
              <a:rPr lang="cs-CZ" sz="4800" dirty="0" smtClean="0">
                <a:solidFill>
                  <a:srgbClr val="0070C0"/>
                </a:solidFill>
              </a:rPr>
              <a:t>TY</a:t>
            </a:r>
            <a:endParaRPr lang="cs-CZ" sz="48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83410" y="5207778"/>
            <a:ext cx="30648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TULIPÁ</a:t>
            </a:r>
            <a:r>
              <a:rPr lang="cs-CZ" sz="4800" dirty="0" smtClean="0">
                <a:solidFill>
                  <a:srgbClr val="0070C0"/>
                </a:solidFill>
              </a:rPr>
              <a:t>NY</a:t>
            </a:r>
            <a:endParaRPr lang="cs-CZ" sz="4800" dirty="0">
              <a:solidFill>
                <a:srgbClr val="0070C0"/>
              </a:solidFill>
            </a:endParaRPr>
          </a:p>
        </p:txBody>
      </p:sp>
      <p:pic>
        <p:nvPicPr>
          <p:cNvPr id="8" name="Picture 5" descr="C:\Users\ZSTREBON\AppData\Local\Microsoft\Windows\Temporary Internet Files\Content.IE5\9LIJR6PS\MC9000846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7280" y="920629"/>
            <a:ext cx="1793118" cy="80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395165" y="882775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70C0"/>
                </a:solidFill>
              </a:rPr>
              <a:t>RÝ</a:t>
            </a:r>
            <a:r>
              <a:rPr lang="cs-CZ" sz="4800" dirty="0" smtClean="0"/>
              <a:t>ŽE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557190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80728"/>
            <a:ext cx="35283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i="1" dirty="0" smtClean="0"/>
              <a:t>Doplň správně</a:t>
            </a:r>
            <a:r>
              <a:rPr lang="cs-CZ" sz="4000" dirty="0" smtClean="0"/>
              <a:t>: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060848"/>
            <a:ext cx="748883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Zvon _ ,  k _ tara ,  r  _ že , H _ </a:t>
            </a:r>
            <a:r>
              <a:rPr lang="cs-CZ" sz="4000" dirty="0" err="1" smtClean="0"/>
              <a:t>nek</a:t>
            </a:r>
            <a:r>
              <a:rPr lang="cs-CZ" sz="4000" dirty="0" smtClean="0"/>
              <a:t> ,  ch _ ba ,  dud _  , t _ den , mot _ l , hvězd _  , květ _ , </a:t>
            </a:r>
            <a:r>
              <a:rPr lang="cs-CZ" sz="4000" dirty="0" err="1" smtClean="0"/>
              <a:t>kuch</a:t>
            </a:r>
            <a:r>
              <a:rPr lang="cs-CZ" sz="4000" dirty="0" smtClean="0"/>
              <a:t> – ně , r _ č ,          k – </a:t>
            </a:r>
            <a:r>
              <a:rPr lang="cs-CZ" sz="4000" dirty="0" err="1" smtClean="0"/>
              <a:t>tice</a:t>
            </a:r>
            <a:r>
              <a:rPr lang="cs-CZ" sz="4000" dirty="0" smtClean="0"/>
              <a:t> , </a:t>
            </a:r>
            <a:r>
              <a:rPr lang="cs-CZ" sz="4000" dirty="0" err="1" smtClean="0"/>
              <a:t>modr</a:t>
            </a:r>
            <a:r>
              <a:rPr lang="cs-CZ" sz="4000" dirty="0" smtClean="0"/>
              <a:t> - , </a:t>
            </a:r>
            <a:r>
              <a:rPr lang="cs-CZ" sz="4000" dirty="0" err="1" smtClean="0"/>
              <a:t>hrušk</a:t>
            </a:r>
            <a:r>
              <a:rPr lang="cs-CZ" sz="4000" dirty="0" smtClean="0"/>
              <a:t> - , ořech - , </a:t>
            </a:r>
          </a:p>
          <a:p>
            <a:r>
              <a:rPr lang="cs-CZ" sz="4000" smtClean="0"/>
              <a:t>klád _ 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907502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88840"/>
            <a:ext cx="7704856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Zvon</a:t>
            </a:r>
            <a:r>
              <a:rPr lang="cs-CZ" sz="4000" dirty="0" smtClean="0">
                <a:solidFill>
                  <a:srgbClr val="0070C0"/>
                </a:solidFill>
              </a:rPr>
              <a:t>y</a:t>
            </a:r>
            <a:r>
              <a:rPr lang="cs-CZ" sz="4000" dirty="0" smtClean="0"/>
              <a:t>, k</a:t>
            </a:r>
            <a:r>
              <a:rPr lang="cs-CZ" sz="4000" dirty="0" smtClean="0">
                <a:solidFill>
                  <a:srgbClr val="0070C0"/>
                </a:solidFill>
              </a:rPr>
              <a:t>y</a:t>
            </a:r>
            <a:r>
              <a:rPr lang="cs-CZ" sz="4000" dirty="0" smtClean="0"/>
              <a:t>tara, r</a:t>
            </a:r>
            <a:r>
              <a:rPr lang="cs-CZ" sz="4000" dirty="0" smtClean="0">
                <a:solidFill>
                  <a:srgbClr val="0070C0"/>
                </a:solidFill>
              </a:rPr>
              <a:t>ý</a:t>
            </a:r>
            <a:r>
              <a:rPr lang="cs-CZ" sz="4000" dirty="0" smtClean="0"/>
              <a:t>že, H</a:t>
            </a:r>
            <a:r>
              <a:rPr lang="cs-CZ" sz="4000" dirty="0" smtClean="0">
                <a:solidFill>
                  <a:srgbClr val="0070C0"/>
                </a:solidFill>
              </a:rPr>
              <a:t>y</a:t>
            </a:r>
            <a:r>
              <a:rPr lang="cs-CZ" sz="4000" dirty="0" smtClean="0"/>
              <a:t>nek, ch</a:t>
            </a:r>
            <a:r>
              <a:rPr lang="cs-CZ" sz="4000" dirty="0" smtClean="0">
                <a:solidFill>
                  <a:srgbClr val="0070C0"/>
                </a:solidFill>
              </a:rPr>
              <a:t>y</a:t>
            </a:r>
            <a:r>
              <a:rPr lang="cs-CZ" sz="4000" dirty="0" smtClean="0"/>
              <a:t>ba ,  dud</a:t>
            </a:r>
            <a:r>
              <a:rPr lang="cs-CZ" sz="4000" dirty="0" smtClean="0">
                <a:solidFill>
                  <a:srgbClr val="0070C0"/>
                </a:solidFill>
              </a:rPr>
              <a:t>y</a:t>
            </a:r>
            <a:r>
              <a:rPr lang="cs-CZ" sz="4000" dirty="0" smtClean="0"/>
              <a:t>, t</a:t>
            </a:r>
            <a:r>
              <a:rPr lang="cs-CZ" sz="4000" dirty="0" smtClean="0">
                <a:solidFill>
                  <a:srgbClr val="0070C0"/>
                </a:solidFill>
              </a:rPr>
              <a:t>ý</a:t>
            </a:r>
            <a:r>
              <a:rPr lang="cs-CZ" sz="4000" dirty="0" smtClean="0"/>
              <a:t>den, mot</a:t>
            </a:r>
            <a:r>
              <a:rPr lang="cs-CZ" sz="4000" dirty="0" smtClean="0">
                <a:solidFill>
                  <a:srgbClr val="0070C0"/>
                </a:solidFill>
              </a:rPr>
              <a:t>ý</a:t>
            </a:r>
            <a:r>
              <a:rPr lang="cs-CZ" sz="4000" dirty="0" smtClean="0"/>
              <a:t>l, hvězd</a:t>
            </a:r>
            <a:r>
              <a:rPr lang="cs-CZ" sz="4000" dirty="0" smtClean="0">
                <a:solidFill>
                  <a:srgbClr val="0070C0"/>
                </a:solidFill>
              </a:rPr>
              <a:t>y</a:t>
            </a:r>
            <a:r>
              <a:rPr lang="cs-CZ" sz="4000" dirty="0" smtClean="0"/>
              <a:t>, květ</a:t>
            </a:r>
            <a:r>
              <a:rPr lang="cs-CZ" sz="4000" dirty="0" smtClean="0">
                <a:solidFill>
                  <a:srgbClr val="0070C0"/>
                </a:solidFill>
              </a:rPr>
              <a:t>y</a:t>
            </a:r>
            <a:r>
              <a:rPr lang="cs-CZ" sz="4000" dirty="0" smtClean="0"/>
              <a:t>, kuch</a:t>
            </a:r>
            <a:r>
              <a:rPr lang="cs-CZ" sz="4000" dirty="0" smtClean="0">
                <a:solidFill>
                  <a:srgbClr val="0070C0"/>
                </a:solidFill>
              </a:rPr>
              <a:t>y</a:t>
            </a:r>
            <a:r>
              <a:rPr lang="cs-CZ" sz="4000" dirty="0" smtClean="0"/>
              <a:t>ně, r</a:t>
            </a:r>
            <a:r>
              <a:rPr lang="cs-CZ" sz="4000" dirty="0" smtClean="0">
                <a:solidFill>
                  <a:srgbClr val="0070C0"/>
                </a:solidFill>
              </a:rPr>
              <a:t>ý</a:t>
            </a:r>
            <a:r>
              <a:rPr lang="cs-CZ" sz="4000" dirty="0" smtClean="0"/>
              <a:t>č, k</a:t>
            </a:r>
            <a:r>
              <a:rPr lang="cs-CZ" sz="4000" dirty="0" smtClean="0">
                <a:solidFill>
                  <a:srgbClr val="0070C0"/>
                </a:solidFill>
              </a:rPr>
              <a:t>y</a:t>
            </a:r>
            <a:r>
              <a:rPr lang="cs-CZ" sz="4000" dirty="0" smtClean="0"/>
              <a:t>tice, modr</a:t>
            </a:r>
            <a:r>
              <a:rPr lang="cs-CZ" sz="4000" dirty="0" smtClean="0">
                <a:solidFill>
                  <a:srgbClr val="0070C0"/>
                </a:solidFill>
              </a:rPr>
              <a:t>ý</a:t>
            </a:r>
            <a:r>
              <a:rPr lang="cs-CZ" sz="4000" dirty="0" smtClean="0"/>
              <a:t>, hrušk</a:t>
            </a:r>
            <a:r>
              <a:rPr lang="cs-CZ" sz="4000" dirty="0" smtClean="0">
                <a:solidFill>
                  <a:srgbClr val="0070C0"/>
                </a:solidFill>
              </a:rPr>
              <a:t>y</a:t>
            </a:r>
            <a:r>
              <a:rPr lang="cs-CZ" sz="4000" dirty="0" smtClean="0"/>
              <a:t>, ořech</a:t>
            </a:r>
            <a:r>
              <a:rPr lang="cs-CZ" sz="4000" dirty="0" smtClean="0">
                <a:solidFill>
                  <a:srgbClr val="0070C0"/>
                </a:solidFill>
              </a:rPr>
              <a:t>y</a:t>
            </a:r>
            <a:r>
              <a:rPr lang="cs-CZ" sz="4000" dirty="0" smtClean="0"/>
              <a:t>, klád</a:t>
            </a:r>
            <a:r>
              <a:rPr lang="cs-CZ" sz="4000" dirty="0" smtClean="0">
                <a:solidFill>
                  <a:srgbClr val="0070C0"/>
                </a:solidFill>
              </a:rPr>
              <a:t>y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869948"/>
            <a:ext cx="34563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i="1" dirty="0" smtClean="0"/>
              <a:t>Správné řešení:</a:t>
            </a:r>
            <a:endParaRPr lang="cs-CZ" sz="4000" i="1" dirty="0"/>
          </a:p>
        </p:txBody>
      </p:sp>
      <p:pic>
        <p:nvPicPr>
          <p:cNvPr id="1026" name="Picture 2" descr="C:\Users\ZSTREBON\AppData\Local\Microsoft\Windows\Temporary Internet Files\Content.IE5\7A97DH5X\MC90042446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077072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1476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75756" y="1357293"/>
            <a:ext cx="2700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hlinkClick r:id="rId2"/>
              </a:rPr>
              <a:t> </a:t>
            </a:r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90872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2728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213</Words>
  <Application>Microsoft Office PowerPoint</Application>
  <PresentationFormat>Předvádění na obrazovce (4:3)</PresentationFormat>
  <Paragraphs>45</Paragraphs>
  <Slides>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bmachovcova</cp:lastModifiedBy>
  <cp:revision>21</cp:revision>
  <dcterms:created xsi:type="dcterms:W3CDTF">2012-03-09T20:07:47Z</dcterms:created>
  <dcterms:modified xsi:type="dcterms:W3CDTF">2012-03-26T10:17:10Z</dcterms:modified>
</cp:coreProperties>
</file>