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7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8441E69A-1ADF-4AC9-AA14-BA1F08B1A824}" type="datetimeFigureOut">
              <a:rPr lang="cs-CZ" smtClean="0"/>
              <a:t>29.2.2012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1E684CA5-7717-4536-87FD-C554DDE2C4B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3373664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Milena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Závišová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VY_32_Inovace_3159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Peloponéská válka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Peloponéská válka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Dějepis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zachycuje průběh peloponéských válek. Proč vznikly a jejich důsledky.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Umí popsat průběh peloponéských válek 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jejich důsledky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777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4876800"/>
            <a:ext cx="7543800" cy="914400"/>
          </a:xfrm>
        </p:spPr>
        <p:txBody>
          <a:bodyPr/>
          <a:lstStyle/>
          <a:p>
            <a:r>
              <a:rPr lang="cs-CZ" sz="4400" b="1" dirty="0" smtClean="0">
                <a:solidFill>
                  <a:srgbClr val="FFFF00"/>
                </a:solidFill>
              </a:rPr>
              <a:t>    431 – 404 př.n.l.</a:t>
            </a:r>
            <a:endParaRPr lang="cs-CZ" sz="4400" b="1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body" sz="half" idx="4294967295"/>
          </p:nvPr>
        </p:nvSpPr>
        <p:spPr>
          <a:xfrm>
            <a:off x="2195736" y="3452813"/>
            <a:ext cx="6948264" cy="768275"/>
          </a:xfrm>
        </p:spPr>
        <p:txBody>
          <a:bodyPr>
            <a:noAutofit/>
          </a:bodyPr>
          <a:lstStyle/>
          <a:p>
            <a:r>
              <a:rPr lang="cs-CZ" sz="4400" dirty="0" smtClean="0">
                <a:solidFill>
                  <a:srgbClr val="FFFF00"/>
                </a:solidFill>
              </a:rPr>
              <a:t>6.třída</a:t>
            </a:r>
          </a:p>
        </p:txBody>
      </p:sp>
      <p:pic>
        <p:nvPicPr>
          <p:cNvPr id="1027" name="Picture 3" descr="C:\Users\mzavisova\AppData\Local\Microsoft\Windows\Temporary Internet Files\Content.IE5\3PIOD311\MC9002031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22728"/>
            <a:ext cx="3168352" cy="4216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115616" y="548680"/>
            <a:ext cx="763284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800" b="1" dirty="0">
                <a:solidFill>
                  <a:srgbClr val="FFFF00"/>
                </a:solidFill>
              </a:rPr>
              <a:t>Peloponéská válka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49698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1259632" y="836712"/>
            <a:ext cx="6552728" cy="2376264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FF00"/>
                </a:solidFill>
              </a:rPr>
              <a:t>Jaké byly příčiny pro vznik peloponéské války ?</a:t>
            </a:r>
            <a:endParaRPr lang="cs-CZ" sz="3600" b="1" dirty="0">
              <a:solidFill>
                <a:srgbClr val="FFFF00"/>
              </a:solidFill>
            </a:endParaRPr>
          </a:p>
        </p:txBody>
      </p:sp>
      <p:pic>
        <p:nvPicPr>
          <p:cNvPr id="1028" name="Picture 4" descr="C:\Users\mzavisova\AppData\Local\Microsoft\Windows\Temporary Internet Files\Content.IE5\VQOLH837\MC9001493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950" y="2794079"/>
            <a:ext cx="2971378" cy="332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95536" y="3429000"/>
            <a:ext cx="41404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3600" dirty="0">
                <a:latin typeface="Calibri" pitchFamily="34" charset="0"/>
              </a:rPr>
              <a:t> </a:t>
            </a:r>
            <a:r>
              <a:rPr lang="cs-CZ" sz="3600" i="1" dirty="0">
                <a:latin typeface="Calibri" pitchFamily="34" charset="0"/>
              </a:rPr>
              <a:t>Vzrůstající moc Athén znepokojovala </a:t>
            </a:r>
            <a:r>
              <a:rPr lang="cs-CZ" sz="3600" i="1" dirty="0" smtClean="0">
                <a:latin typeface="Calibri" pitchFamily="34" charset="0"/>
              </a:rPr>
              <a:t>Spartu</a:t>
            </a:r>
            <a:endParaRPr lang="cs-CZ" sz="3600" i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03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7292" y="260648"/>
            <a:ext cx="85689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3200" i="1" dirty="0" smtClean="0">
              <a:latin typeface="Calibri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3200" i="1" dirty="0" smtClean="0">
                <a:latin typeface="Calibri" pitchFamily="34" charset="0"/>
              </a:rPr>
              <a:t>446 </a:t>
            </a:r>
            <a:r>
              <a:rPr lang="cs-CZ" sz="3200" i="1" dirty="0">
                <a:latin typeface="Calibri" pitchFamily="34" charset="0"/>
              </a:rPr>
              <a:t>př. n. l. – svolán do Athén </a:t>
            </a:r>
            <a:r>
              <a:rPr lang="cs-CZ" sz="3200" i="1" dirty="0" err="1">
                <a:latin typeface="Calibri" pitchFamily="34" charset="0"/>
              </a:rPr>
              <a:t>celořecký</a:t>
            </a:r>
            <a:r>
              <a:rPr lang="cs-CZ" sz="3200" i="1" dirty="0">
                <a:latin typeface="Calibri" pitchFamily="34" charset="0"/>
              </a:rPr>
              <a:t> sněm, který měl sjednat mír mezi všemi Řeky a obnovit spolupráci z dob řecko-perských válek. Vratký mír trval 14 let</a:t>
            </a:r>
            <a:r>
              <a:rPr lang="cs-CZ" sz="3200" i="1" dirty="0" smtClean="0">
                <a:latin typeface="Calibri" pitchFamily="34" charset="0"/>
              </a:rPr>
              <a:t>. 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i="1" dirty="0" smtClean="0">
                <a:solidFill>
                  <a:srgbClr val="FFFF00"/>
                </a:solidFill>
                <a:latin typeface="Calibri" pitchFamily="34" charset="0"/>
              </a:rPr>
              <a:t>Sparta </a:t>
            </a:r>
            <a:r>
              <a:rPr lang="cs-CZ" sz="3200" i="1" dirty="0">
                <a:solidFill>
                  <a:srgbClr val="FFFF00"/>
                </a:solidFill>
                <a:latin typeface="Calibri" pitchFamily="34" charset="0"/>
              </a:rPr>
              <a:t>zahájila válečné tažení </a:t>
            </a:r>
            <a:r>
              <a:rPr lang="cs-CZ" sz="3200" i="1" dirty="0" smtClean="0">
                <a:solidFill>
                  <a:srgbClr val="FFFF00"/>
                </a:solidFill>
                <a:latin typeface="Calibri" pitchFamily="34" charset="0"/>
              </a:rPr>
              <a:t>proti Athénám</a:t>
            </a:r>
            <a:endParaRPr lang="cs-CZ" sz="3200" i="1" dirty="0">
              <a:solidFill>
                <a:srgbClr val="FFFF00"/>
              </a:solidFill>
              <a:latin typeface="Calibri" pitchFamily="34" charset="0"/>
            </a:endParaRPr>
          </a:p>
          <a:p>
            <a:pPr marL="457200" indent="-457200">
              <a:buFont typeface="Wingdings" pitchFamily="2" charset="2"/>
              <a:buChar char="v"/>
            </a:pPr>
            <a:r>
              <a:rPr lang="cs-CZ" sz="3200" i="1" dirty="0" smtClean="0">
                <a:solidFill>
                  <a:srgbClr val="FFFF00"/>
                </a:solidFill>
                <a:latin typeface="Calibri" pitchFamily="34" charset="0"/>
              </a:rPr>
              <a:t> Athény </a:t>
            </a:r>
            <a:r>
              <a:rPr lang="cs-CZ" sz="3200" i="1" dirty="0">
                <a:solidFill>
                  <a:srgbClr val="FFFF00"/>
                </a:solidFill>
                <a:latin typeface="Calibri" pitchFamily="34" charset="0"/>
              </a:rPr>
              <a:t>měly pod pohrůžkou války vypovědět Perikla z obce (ultimátum)</a:t>
            </a:r>
          </a:p>
          <a:p>
            <a:r>
              <a:rPr lang="cs-CZ" sz="3200" i="1" dirty="0">
                <a:solidFill>
                  <a:srgbClr val="FFFF00"/>
                </a:solidFill>
                <a:latin typeface="Calibri" pitchFamily="34" charset="0"/>
              </a:rPr>
              <a:t>   Athény se odmítly </a:t>
            </a:r>
            <a:r>
              <a:rPr lang="cs-CZ" sz="3200" i="1" dirty="0" smtClean="0">
                <a:solidFill>
                  <a:srgbClr val="FFFF00"/>
                </a:solidFill>
                <a:latin typeface="Calibri" pitchFamily="34" charset="0"/>
              </a:rPr>
              <a:t>podřídit.  </a:t>
            </a:r>
            <a:endParaRPr lang="cs-CZ" sz="3200" i="1" dirty="0">
              <a:solidFill>
                <a:srgbClr val="FFFF00"/>
              </a:solidFill>
              <a:latin typeface="Calibri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3200" dirty="0">
              <a:latin typeface="Calibri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3200" dirty="0">
              <a:latin typeface="Calibri" pitchFamily="34" charset="0"/>
            </a:endParaRPr>
          </a:p>
        </p:txBody>
      </p:sp>
      <p:pic>
        <p:nvPicPr>
          <p:cNvPr id="3" name="Picture 2" descr="C:\Users\mzavisova\AppData\Local\Microsoft\Windows\Temporary Internet Files\Content.IE5\8WBZTURR\MC9003081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207" y="3933057"/>
            <a:ext cx="255716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621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994482" y="260648"/>
            <a:ext cx="7033902" cy="1656184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i="1" dirty="0" smtClean="0">
                <a:solidFill>
                  <a:srgbClr val="FFFF00"/>
                </a:solidFill>
              </a:rPr>
              <a:t>Jaký byl průběh peloponéské války ?</a:t>
            </a:r>
            <a:endParaRPr lang="cs-CZ" sz="4400" b="1" i="1" dirty="0">
              <a:solidFill>
                <a:srgbClr val="FFFF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118944" y="1700808"/>
            <a:ext cx="9277591" cy="5157192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roku 429 př. n. l. se situace vyvíjela lépe pro Athény.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Morová epidemie v Athénách znamenala  </a:t>
            </a: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obrat :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1/3 obyvatel zemřela – nedostatek vojska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občanské nepokoje: rabování, násilnosti, kriminalita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úpadek hospodářství, bída </a:t>
            </a:r>
          </a:p>
        </p:txBody>
      </p:sp>
    </p:spTree>
    <p:extLst>
      <p:ext uri="{BB962C8B-B14F-4D97-AF65-F5344CB8AC3E}">
        <p14:creationId xmlns:p14="http://schemas.microsoft.com/office/powerpoint/2010/main" val="325143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vojový diagram: alternativní postup 2"/>
          <p:cNvSpPr/>
          <p:nvPr/>
        </p:nvSpPr>
        <p:spPr>
          <a:xfrm>
            <a:off x="1763688" y="188640"/>
            <a:ext cx="5400600" cy="2088232"/>
          </a:xfrm>
          <a:prstGeom prst="flowChartAlternateProcess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FFFF00"/>
                </a:solidFill>
              </a:rPr>
              <a:t>Důsledky peloponéské války :</a:t>
            </a:r>
            <a:endParaRPr lang="cs-CZ" sz="4000" b="1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71600" y="2420888"/>
            <a:ext cx="78488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2800" b="1" i="1" u="sng" dirty="0">
                <a:latin typeface="Calibri" pitchFamily="34" charset="0"/>
              </a:rPr>
              <a:t>404 př. n. l. – Athény kapitulovaly za ponižujících </a:t>
            </a:r>
            <a:r>
              <a:rPr lang="cs-CZ" sz="2800" b="1" u="sng" dirty="0" smtClean="0">
                <a:latin typeface="Calibri" pitchFamily="34" charset="0"/>
              </a:rPr>
              <a:t>podmínek: </a:t>
            </a:r>
          </a:p>
          <a:p>
            <a:endParaRPr lang="cs-CZ" sz="2800" b="1" u="sng" dirty="0" smtClean="0">
              <a:latin typeface="Calibri" pitchFamily="34" charset="0"/>
            </a:endParaRPr>
          </a:p>
          <a:p>
            <a:r>
              <a:rPr lang="cs-CZ" sz="2800" b="1" dirty="0" smtClean="0">
                <a:solidFill>
                  <a:srgbClr val="FFFF00"/>
                </a:solidFill>
                <a:latin typeface="Calibri" pitchFamily="34" charset="0"/>
              </a:rPr>
              <a:t>           1.) stálá </a:t>
            </a:r>
            <a:r>
              <a:rPr lang="cs-CZ" sz="2800" b="1" dirty="0">
                <a:solidFill>
                  <a:srgbClr val="FFFF00"/>
                </a:solidFill>
                <a:latin typeface="Calibri" pitchFamily="34" charset="0"/>
              </a:rPr>
              <a:t>posádka Sparty ve </a:t>
            </a:r>
            <a:r>
              <a:rPr lang="cs-CZ" sz="2800" b="1" dirty="0" smtClean="0">
                <a:solidFill>
                  <a:srgbClr val="FFFF00"/>
                </a:solidFill>
                <a:latin typeface="Calibri" pitchFamily="34" charset="0"/>
              </a:rPr>
              <a:t>městě                        </a:t>
            </a:r>
          </a:p>
          <a:p>
            <a:r>
              <a:rPr lang="cs-CZ" sz="2800" b="1" dirty="0" smtClean="0">
                <a:solidFill>
                  <a:srgbClr val="FFFF00"/>
                </a:solidFill>
                <a:latin typeface="Calibri" pitchFamily="34" charset="0"/>
              </a:rPr>
              <a:t>           2</a:t>
            </a:r>
            <a:r>
              <a:rPr lang="cs-CZ" sz="2800" b="1" i="1" dirty="0" smtClean="0">
                <a:solidFill>
                  <a:srgbClr val="FFFF00"/>
                </a:solidFill>
                <a:latin typeface="Calibri" pitchFamily="34" charset="0"/>
              </a:rPr>
              <a:t>.) </a:t>
            </a:r>
            <a:r>
              <a:rPr lang="cs-CZ" sz="2800" b="1" i="1" dirty="0">
                <a:solidFill>
                  <a:srgbClr val="FFFF00"/>
                </a:solidFill>
                <a:latin typeface="Calibri" pitchFamily="34" charset="0"/>
              </a:rPr>
              <a:t>likvidace válečného loďstva</a:t>
            </a:r>
          </a:p>
          <a:p>
            <a:r>
              <a:rPr lang="cs-CZ" sz="2800" b="1" i="1" dirty="0" smtClean="0">
                <a:solidFill>
                  <a:srgbClr val="FFFF00"/>
                </a:solidFill>
                <a:latin typeface="Calibri" pitchFamily="34" charset="0"/>
              </a:rPr>
              <a:t>           3.) </a:t>
            </a:r>
            <a:r>
              <a:rPr lang="cs-CZ" sz="2800" b="1" i="1" dirty="0">
                <a:solidFill>
                  <a:srgbClr val="FFFF00"/>
                </a:solidFill>
                <a:latin typeface="Calibri" pitchFamily="34" charset="0"/>
              </a:rPr>
              <a:t>rozpuštění athénského </a:t>
            </a:r>
            <a:r>
              <a:rPr lang="cs-CZ" sz="2800" b="1" i="1">
                <a:solidFill>
                  <a:srgbClr val="FFFF00"/>
                </a:solidFill>
                <a:latin typeface="Calibri" pitchFamily="34" charset="0"/>
              </a:rPr>
              <a:t>námořního </a:t>
            </a:r>
            <a:r>
              <a:rPr lang="cs-CZ" sz="2800" b="1" i="1" smtClean="0">
                <a:solidFill>
                  <a:srgbClr val="FFFF00"/>
                </a:solidFill>
                <a:latin typeface="Calibri" pitchFamily="34" charset="0"/>
              </a:rPr>
              <a:t> spolku</a:t>
            </a:r>
            <a:endParaRPr lang="cs-CZ" sz="2800" b="1" i="1" dirty="0">
              <a:solidFill>
                <a:srgbClr val="FFFF00"/>
              </a:solidFill>
              <a:latin typeface="Calibri" pitchFamily="34" charset="0"/>
            </a:endParaRPr>
          </a:p>
          <a:p>
            <a:r>
              <a:rPr lang="cs-CZ" sz="2800" b="1" i="1" dirty="0" smtClean="0">
                <a:solidFill>
                  <a:srgbClr val="FFFF00"/>
                </a:solidFill>
                <a:latin typeface="Calibri" pitchFamily="34" charset="0"/>
              </a:rPr>
              <a:t>           4.)demokracie </a:t>
            </a:r>
            <a:r>
              <a:rPr lang="cs-CZ" sz="2800" b="1" i="1" dirty="0">
                <a:solidFill>
                  <a:srgbClr val="FFFF00"/>
                </a:solidFill>
                <a:latin typeface="Calibri" pitchFamily="34" charset="0"/>
              </a:rPr>
              <a:t>nahrazena vládou 30 tyranů</a:t>
            </a:r>
          </a:p>
          <a:p>
            <a:endParaRPr lang="cs-CZ" sz="2800" b="1" i="1" dirty="0">
              <a:latin typeface="Calibri" pitchFamily="34" charset="0"/>
            </a:endParaRPr>
          </a:p>
          <a:p>
            <a:r>
              <a:rPr lang="cs-CZ" sz="2800" b="1" dirty="0">
                <a:latin typeface="Calibri" pitchFamily="34" charset="0"/>
              </a:rPr>
              <a:t> </a:t>
            </a:r>
            <a:endParaRPr lang="cs-CZ" b="1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b="1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b="1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endParaRPr lang="cs-CZ" b="1" dirty="0">
              <a:latin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cs-CZ" b="1" dirty="0">
                <a:latin typeface="Calibri" pitchFamily="34" charset="0"/>
              </a:rPr>
              <a:t> </a:t>
            </a:r>
            <a:endParaRPr lang="cs-CZ" sz="28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1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836712"/>
            <a:ext cx="80648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ZDROJ OBRÁZKŮ A 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ILUSTRACÍ</a:t>
            </a:r>
          </a:p>
          <a:p>
            <a:r>
              <a:rPr lang="cs-CZ" sz="2400" b="1" dirty="0" smtClean="0"/>
              <a:t>www.office.microsoft.com </a:t>
            </a:r>
          </a:p>
          <a:p>
            <a:r>
              <a:rPr lang="cs-CZ" sz="2400" b="1" dirty="0" smtClean="0"/>
              <a:t>CITACE</a:t>
            </a:r>
            <a:r>
              <a:rPr lang="cs-CZ" sz="2400" b="1" dirty="0"/>
              <a:t>: archiv </a:t>
            </a:r>
            <a:r>
              <a:rPr lang="cs-CZ" sz="2400" b="1" dirty="0" smtClean="0"/>
              <a:t>autora</a:t>
            </a:r>
            <a:r>
              <a:rPr lang="cs-CZ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cs-CZ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cs-CZ" sz="36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23098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56</TotalTime>
  <Words>248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Živly</vt:lpstr>
      <vt:lpstr>Prezentace aplikace PowerPoint</vt:lpstr>
      <vt:lpstr>    431 – 404 př.n.l.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dějepis 6.tř.</dc:title>
  <dc:creator>MIL</dc:creator>
  <cp:lastModifiedBy>install</cp:lastModifiedBy>
  <cp:revision>10</cp:revision>
  <dcterms:created xsi:type="dcterms:W3CDTF">2012-02-26T08:55:37Z</dcterms:created>
  <dcterms:modified xsi:type="dcterms:W3CDTF">2012-02-29T10:21:28Z</dcterms:modified>
</cp:coreProperties>
</file>