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5F5F"/>
    <a:srgbClr val="00FF00"/>
    <a:srgbClr val="FF66FF"/>
    <a:srgbClr val="0099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52" autoAdjust="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253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67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459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630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977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983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904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370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948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195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277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99385-2300-4015-9CA2-1B30A9B7161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2DDAC-5C6A-4A6A-BDF3-A9690A804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985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0427687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VY_32_Inovace_3190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Měkké souhlásky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Psaní i, í po měkkých souhláskách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seznámení s měkkými souhláskami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jejich procvičení.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odůvodňuje a píše správně i, í po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měkkých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MĚKKÉ SOUHLÁSKY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50912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měkkých souhláskách píšeme měkké i / 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6453" y="256875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</a:rPr>
              <a:t>Ž</a:t>
            </a:r>
            <a:endParaRPr lang="cs-CZ" sz="5400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3315897"/>
            <a:ext cx="864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Š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50146" y="2392567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Č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3161238"/>
            <a:ext cx="900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Ř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2568750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FF"/>
                </a:solidFill>
              </a:rPr>
              <a:t>C</a:t>
            </a:r>
            <a:endParaRPr lang="cs-CZ" sz="5400" dirty="0">
              <a:solidFill>
                <a:srgbClr val="FF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170585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99FF"/>
                </a:solidFill>
              </a:rPr>
              <a:t>J</a:t>
            </a:r>
            <a:endParaRPr lang="cs-CZ" sz="5400" dirty="0">
              <a:solidFill>
                <a:srgbClr val="0099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492896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66FF"/>
                </a:solidFill>
              </a:rPr>
              <a:t>Ď</a:t>
            </a:r>
            <a:endParaRPr lang="cs-CZ" sz="5400" dirty="0">
              <a:solidFill>
                <a:srgbClr val="FF66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068960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FF00"/>
                </a:solidFill>
              </a:rPr>
              <a:t>Ť</a:t>
            </a:r>
            <a:endParaRPr lang="cs-CZ" sz="5400" dirty="0">
              <a:solidFill>
                <a:srgbClr val="00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270892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5F5F5F"/>
                </a:solidFill>
              </a:rPr>
              <a:t>Ň</a:t>
            </a:r>
            <a:endParaRPr lang="cs-CZ" sz="5400" dirty="0">
              <a:solidFill>
                <a:srgbClr val="5F5F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14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ZSTREBON\AppData\Local\Microsoft\Windows\Temporary Internet Files\Content.IE5\1ZU83S3S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752" y="820161"/>
            <a:ext cx="577905" cy="121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QXOMYNFP\MC900413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85" y="2456892"/>
            <a:ext cx="119924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1ZU83S3S\MC900217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27839"/>
            <a:ext cx="411065" cy="41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ZSTREBON\AppData\Local\Microsoft\Windows\Temporary Internet Files\Content.IE5\1ZU83S3S\MC900217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27839"/>
            <a:ext cx="411065" cy="41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QXOMYNFP\MC900434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792" y="4962004"/>
            <a:ext cx="1314931" cy="108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71900" y="1156305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ŽI</a:t>
            </a:r>
            <a:r>
              <a:rPr lang="cs-CZ" sz="4800" dirty="0" smtClean="0"/>
              <a:t>RAFA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2581453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ŠI</a:t>
            </a:r>
            <a:r>
              <a:rPr lang="cs-CZ" sz="4800" dirty="0" smtClean="0"/>
              <a:t>ŠKA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43908" y="3717871"/>
            <a:ext cx="1260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</a:t>
            </a:r>
            <a:r>
              <a:rPr lang="cs-CZ" sz="4800" dirty="0" smtClean="0">
                <a:solidFill>
                  <a:srgbClr val="FF0000"/>
                </a:solidFill>
              </a:rPr>
              <a:t>ČI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962004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PE</a:t>
            </a:r>
            <a:r>
              <a:rPr lang="cs-CZ" sz="4800" dirty="0" smtClean="0">
                <a:solidFill>
                  <a:srgbClr val="FF0000"/>
                </a:solidFill>
              </a:rPr>
              <a:t>ŘÍ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42325" y="404664"/>
            <a:ext cx="6334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Ř</a:t>
            </a:r>
            <a:r>
              <a:rPr lang="cs-CZ" sz="2400" b="1" dirty="0" smtClean="0"/>
              <a:t>ekni, co vidíš na obrázku a odůvodni pravopis: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1527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ZSTREBON\AppData\Local\Microsoft\Windows\Temporary Internet Files\Content.IE5\9LIJR6PS\MC900089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964" y="2707746"/>
            <a:ext cx="1061086" cy="92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QXOMYNFP\MC900435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29780"/>
            <a:ext cx="694598" cy="95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QXOMYNFP\MC90043804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163937"/>
            <a:ext cx="1132521" cy="113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TREBON\AppData\Local\Microsoft\Windows\Temporary Internet Files\Content.IE5\9LIJR6PS\MC9003606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255" y="3971118"/>
            <a:ext cx="988505" cy="100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00558" y="1490576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VA</a:t>
            </a:r>
            <a:r>
              <a:rPr lang="cs-CZ" sz="4800" dirty="0" smtClean="0">
                <a:solidFill>
                  <a:srgbClr val="FF0000"/>
                </a:solidFill>
              </a:rPr>
              <a:t>JÍ</a:t>
            </a:r>
            <a:r>
              <a:rPr lang="cs-CZ" sz="4800" dirty="0" smtClean="0"/>
              <a:t>ČKO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47444" y="2679425"/>
            <a:ext cx="25880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/>
              <a:t>VADLO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36940" y="4058936"/>
            <a:ext cx="27320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TI</a:t>
            </a:r>
            <a:r>
              <a:rPr lang="cs-CZ" sz="4800" dirty="0" smtClean="0"/>
              <a:t>SKÁRNA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01994" y="5314698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r>
              <a:rPr lang="cs-CZ" sz="4800" dirty="0" smtClean="0"/>
              <a:t>K</a:t>
            </a:r>
            <a:endParaRPr lang="cs-CZ" sz="4800" dirty="0"/>
          </a:p>
        </p:txBody>
      </p:sp>
      <p:pic>
        <p:nvPicPr>
          <p:cNvPr id="10" name="Picture 9" descr="C:\Users\ZSTREBON\AppData\Local\Microsoft\Windows\Temporary Internet Files\Content.IE5\4ZR9VBDC\MC9004135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527" y="213421"/>
            <a:ext cx="769201" cy="97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517350" y="287140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CI</a:t>
            </a:r>
            <a:r>
              <a:rPr lang="cs-CZ" sz="4800" dirty="0" smtClean="0"/>
              <a:t>BULE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69495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26219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Doplň správně: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7200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Koš _ </a:t>
            </a:r>
            <a:r>
              <a:rPr lang="cs-CZ" sz="4000" dirty="0" err="1" smtClean="0"/>
              <a:t>le</a:t>
            </a:r>
            <a:r>
              <a:rPr lang="cs-CZ" sz="4000" dirty="0" smtClean="0"/>
              <a:t> , t _ </a:t>
            </a:r>
            <a:r>
              <a:rPr lang="cs-CZ" sz="4000" dirty="0" err="1" smtClean="0"/>
              <a:t>cho</a:t>
            </a:r>
            <a:r>
              <a:rPr lang="cs-CZ" sz="4000" dirty="0" smtClean="0"/>
              <a:t> , zvon _ , ř _ </a:t>
            </a:r>
            <a:r>
              <a:rPr lang="cs-CZ" sz="4000" dirty="0" err="1" smtClean="0"/>
              <a:t>čka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j _ trn _ </a:t>
            </a:r>
            <a:r>
              <a:rPr lang="cs-CZ" sz="4000" dirty="0" err="1" smtClean="0"/>
              <a:t>ce</a:t>
            </a:r>
            <a:r>
              <a:rPr lang="cs-CZ" sz="4000" dirty="0"/>
              <a:t> </a:t>
            </a:r>
            <a:r>
              <a:rPr lang="cs-CZ" sz="4000" dirty="0" smtClean="0"/>
              <a:t>, ž _ </a:t>
            </a:r>
            <a:r>
              <a:rPr lang="cs-CZ" sz="4000" dirty="0" err="1" smtClean="0"/>
              <a:t>vot</a:t>
            </a:r>
            <a:r>
              <a:rPr lang="cs-CZ" sz="4000" dirty="0" smtClean="0"/>
              <a:t> , č _ perka ,</a:t>
            </a:r>
          </a:p>
          <a:p>
            <a:r>
              <a:rPr lang="cs-CZ" sz="4000" dirty="0" smtClean="0"/>
              <a:t>c _ </a:t>
            </a:r>
            <a:r>
              <a:rPr lang="cs-CZ" sz="4000" dirty="0" err="1" smtClean="0"/>
              <a:t>hla</a:t>
            </a:r>
            <a:r>
              <a:rPr lang="cs-CZ" sz="4000" dirty="0" smtClean="0"/>
              <a:t> , d _ </a:t>
            </a:r>
            <a:r>
              <a:rPr lang="cs-CZ" sz="4000" dirty="0" err="1" smtClean="0"/>
              <a:t>vák</a:t>
            </a:r>
            <a:r>
              <a:rPr lang="cs-CZ" sz="4000" dirty="0" smtClean="0"/>
              <a:t> , toč _ , paž _ </a:t>
            </a:r>
            <a:r>
              <a:rPr lang="cs-CZ" sz="4000" dirty="0" err="1" smtClean="0"/>
              <a:t>tka</a:t>
            </a:r>
            <a:r>
              <a:rPr lang="cs-CZ" sz="4000" dirty="0" smtClean="0"/>
              <a:t> ,</a:t>
            </a:r>
          </a:p>
          <a:p>
            <a:r>
              <a:rPr lang="cs-CZ" sz="4000" dirty="0" smtClean="0"/>
              <a:t>čert _ , š _ p , ř _ </a:t>
            </a:r>
            <a:r>
              <a:rPr lang="cs-CZ" sz="4000" dirty="0" err="1" smtClean="0"/>
              <a:t>zky</a:t>
            </a:r>
            <a:r>
              <a:rPr lang="cs-CZ" sz="4000" dirty="0" smtClean="0"/>
              <a:t> , n _ tě , </a:t>
            </a:r>
            <a:r>
              <a:rPr lang="cs-CZ" sz="4000" dirty="0" err="1" smtClean="0"/>
              <a:t>pe</a:t>
            </a:r>
            <a:r>
              <a:rPr lang="cs-CZ" sz="4000" dirty="0" smtClean="0"/>
              <a:t> –n _ ze , </a:t>
            </a:r>
            <a:r>
              <a:rPr lang="cs-CZ" sz="4000" dirty="0" err="1" smtClean="0"/>
              <a:t>tat</a:t>
            </a:r>
            <a:r>
              <a:rPr lang="cs-CZ" sz="4000" dirty="0" smtClean="0"/>
              <a:t> _ </a:t>
            </a:r>
            <a:r>
              <a:rPr lang="cs-CZ" sz="4000" dirty="0" err="1" smtClean="0"/>
              <a:t>nek</a:t>
            </a:r>
            <a:r>
              <a:rPr lang="cs-CZ" sz="4000" dirty="0" smtClean="0"/>
              <a:t> .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4836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060848"/>
            <a:ext cx="727280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Koš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le </a:t>
            </a:r>
            <a:r>
              <a:rPr lang="cs-CZ" sz="4000" dirty="0"/>
              <a:t>, </a:t>
            </a:r>
            <a:r>
              <a:rPr lang="cs-CZ" sz="4000" dirty="0" smtClean="0"/>
              <a:t>t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cho </a:t>
            </a:r>
            <a:r>
              <a:rPr lang="cs-CZ" sz="4000" dirty="0"/>
              <a:t>, </a:t>
            </a:r>
            <a:r>
              <a:rPr lang="cs-CZ" sz="4000" dirty="0" smtClean="0"/>
              <a:t>zvon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 </a:t>
            </a:r>
            <a:r>
              <a:rPr lang="cs-CZ" sz="4000" dirty="0"/>
              <a:t>, </a:t>
            </a:r>
            <a:r>
              <a:rPr lang="cs-CZ" sz="4000" dirty="0" smtClean="0"/>
              <a:t>ř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čka</a:t>
            </a:r>
            <a:r>
              <a:rPr lang="cs-CZ" sz="4000" dirty="0"/>
              <a:t>,</a:t>
            </a:r>
          </a:p>
          <a:p>
            <a:r>
              <a:rPr lang="cs-CZ" sz="4000" dirty="0" smtClean="0"/>
              <a:t>j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trn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ce </a:t>
            </a:r>
            <a:r>
              <a:rPr lang="cs-CZ" sz="4000" dirty="0"/>
              <a:t>, </a:t>
            </a:r>
            <a:r>
              <a:rPr lang="cs-CZ" sz="4000" dirty="0" smtClean="0"/>
              <a:t>ž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vot </a:t>
            </a:r>
            <a:r>
              <a:rPr lang="cs-CZ" sz="4000" dirty="0"/>
              <a:t>, </a:t>
            </a:r>
            <a:r>
              <a:rPr lang="cs-CZ" sz="4000" dirty="0" smtClean="0"/>
              <a:t>č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perka </a:t>
            </a:r>
            <a:r>
              <a:rPr lang="cs-CZ" sz="4000" dirty="0"/>
              <a:t>,</a:t>
            </a:r>
          </a:p>
          <a:p>
            <a:r>
              <a:rPr lang="cs-CZ" sz="4000" dirty="0" smtClean="0"/>
              <a:t>c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hla </a:t>
            </a:r>
            <a:r>
              <a:rPr lang="cs-CZ" sz="4000" dirty="0"/>
              <a:t>, </a:t>
            </a:r>
            <a:r>
              <a:rPr lang="cs-CZ" sz="4000" dirty="0" smtClean="0"/>
              <a:t>d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vák </a:t>
            </a:r>
            <a:r>
              <a:rPr lang="cs-CZ" sz="4000" dirty="0"/>
              <a:t>, </a:t>
            </a:r>
            <a:r>
              <a:rPr lang="cs-CZ" sz="4000" dirty="0" smtClean="0"/>
              <a:t>točí, paž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tka </a:t>
            </a:r>
            <a:r>
              <a:rPr lang="cs-CZ" sz="4000" dirty="0"/>
              <a:t>,</a:t>
            </a:r>
          </a:p>
          <a:p>
            <a:r>
              <a:rPr lang="cs-CZ" sz="4000" dirty="0" smtClean="0"/>
              <a:t>čert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, š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p </a:t>
            </a:r>
            <a:r>
              <a:rPr lang="cs-CZ" sz="4000" dirty="0"/>
              <a:t>, </a:t>
            </a:r>
            <a:r>
              <a:rPr lang="cs-CZ" sz="4000" dirty="0" smtClean="0"/>
              <a:t>ř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zky </a:t>
            </a:r>
            <a:r>
              <a:rPr lang="cs-CZ" sz="4000" dirty="0"/>
              <a:t>, </a:t>
            </a:r>
            <a:r>
              <a:rPr lang="cs-CZ" sz="4000" dirty="0" smtClean="0"/>
              <a:t>n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tě </a:t>
            </a:r>
            <a:r>
              <a:rPr lang="cs-CZ" sz="4000" dirty="0"/>
              <a:t>, </a:t>
            </a:r>
            <a:r>
              <a:rPr lang="cs-CZ" sz="4000" dirty="0" smtClean="0"/>
              <a:t>pen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ze </a:t>
            </a:r>
            <a:r>
              <a:rPr lang="cs-CZ" sz="4000" dirty="0"/>
              <a:t>, </a:t>
            </a:r>
            <a:r>
              <a:rPr lang="cs-CZ" sz="4000" dirty="0" smtClean="0"/>
              <a:t>tat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/>
              <a:t>nek </a:t>
            </a:r>
            <a:r>
              <a:rPr lang="cs-CZ" sz="4000" dirty="0"/>
              <a:t>.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951782"/>
            <a:ext cx="426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Správné řešení:</a:t>
            </a:r>
            <a:endParaRPr lang="cs-CZ" sz="4000" b="1" dirty="0"/>
          </a:p>
        </p:txBody>
      </p:sp>
      <p:pic>
        <p:nvPicPr>
          <p:cNvPr id="1026" name="Picture 2" descr="C:\Users\ZSTREBON\AppData\Local\Microsoft\Windows\Temporary Internet Files\Content.IE5\7A97DH5X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25144"/>
            <a:ext cx="175807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85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222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MĚKKÉ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MĚKKÉ SOUHLÁSKY</dc:title>
  <dc:creator>ZSTREBON</dc:creator>
  <cp:lastModifiedBy>ZSTREBON</cp:lastModifiedBy>
  <cp:revision>16</cp:revision>
  <dcterms:created xsi:type="dcterms:W3CDTF">2012-03-10T15:31:36Z</dcterms:created>
  <dcterms:modified xsi:type="dcterms:W3CDTF">2012-03-21T14:32:00Z</dcterms:modified>
</cp:coreProperties>
</file>