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6" r:id="rId2"/>
    <p:sldId id="256" r:id="rId3"/>
    <p:sldId id="267" r:id="rId4"/>
    <p:sldId id="262" r:id="rId5"/>
    <p:sldId id="264" r:id="rId6"/>
    <p:sldId id="268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94" y="-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C1A8C-0866-41AF-961A-F75F2F5274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A75-5FB6-4FFE-887B-DE66235890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C1A8C-0866-41AF-961A-F75F2F5274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A75-5FB6-4FFE-887B-DE66235890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C1A8C-0866-41AF-961A-F75F2F5274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A75-5FB6-4FFE-887B-DE66235890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C1A8C-0866-41AF-961A-F75F2F5274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A75-5FB6-4FFE-887B-DE66235890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C1A8C-0866-41AF-961A-F75F2F5274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A75-5FB6-4FFE-887B-DE66235890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C1A8C-0866-41AF-961A-F75F2F5274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A75-5FB6-4FFE-887B-DE66235890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C1A8C-0866-41AF-961A-F75F2F5274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A75-5FB6-4FFE-887B-DE66235890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C1A8C-0866-41AF-961A-F75F2F5274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A75-5FB6-4FFE-887B-DE66235890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C1A8C-0866-41AF-961A-F75F2F5274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A75-5FB6-4FFE-887B-DE6623589004}" type="slidenum">
              <a:rPr lang="cs-CZ" smtClean="0"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C1A8C-0866-41AF-961A-F75F2F5274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A75-5FB6-4FFE-887B-DE66235890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9C1A8C-0866-41AF-961A-F75F2F5274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B65A75-5FB6-4FFE-887B-DE662358900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9C1A8C-0866-41AF-961A-F75F2F5274B0}" type="datetimeFigureOut">
              <a:rPr lang="cs-CZ" smtClean="0"/>
              <a:t>29.2.2012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B65A75-5FB6-4FFE-887B-DE6623589004}" type="slidenum">
              <a:rPr lang="cs-CZ" smtClean="0"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52189093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Závišová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VY_32_Inovace_3160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Makedonská nadvláda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Makedonská nadvláda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6.B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obsahuje, kdo byli Makedonci a jejich vojenské podrobení Řecka.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Umí říct, kdo byli Filip a Alexandr Makedonský, žák uvede jejich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úspěšná vojenská tažení.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13373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6"/>
            <a:ext cx="7128792" cy="1944216"/>
          </a:xfrm>
        </p:spPr>
        <p:txBody>
          <a:bodyPr/>
          <a:lstStyle/>
          <a:p>
            <a:r>
              <a:rPr lang="cs-CZ" sz="72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Makedonská nadvláda</a:t>
            </a:r>
            <a:endParaRPr lang="cs-CZ" sz="72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564904"/>
            <a:ext cx="7515062" cy="3073896"/>
          </a:xfrm>
        </p:spPr>
        <p:txBody>
          <a:bodyPr>
            <a:noAutofit/>
          </a:bodyPr>
          <a:lstStyle/>
          <a:p>
            <a:r>
              <a:rPr lang="cs-CZ" sz="6000" b="1" i="1" dirty="0" smtClean="0">
                <a:solidFill>
                  <a:schemeClr val="bg1"/>
                </a:solidFill>
              </a:rPr>
              <a:t>Dějepis</a:t>
            </a:r>
          </a:p>
          <a:p>
            <a:r>
              <a:rPr lang="cs-CZ" sz="6000" b="1" i="1" dirty="0" smtClean="0">
                <a:solidFill>
                  <a:schemeClr val="bg1"/>
                </a:solidFill>
              </a:rPr>
              <a:t>6.třída</a:t>
            </a:r>
            <a:endParaRPr lang="cs-CZ" sz="6000" b="1" i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mzavisova\AppData\Local\Microsoft\Windows\Temporary Internet Files\Content.IE5\F7K75RSS\MC9003536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492896"/>
            <a:ext cx="3168352" cy="3252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12181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2132856"/>
            <a:ext cx="8280920" cy="3600400"/>
          </a:xfrm>
        </p:spPr>
        <p:txBody>
          <a:bodyPr>
            <a:normAutofit lnSpcReduction="10000"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buFont typeface="Courier New" pitchFamily="49" charset="0"/>
              <a:buChar char="o"/>
              <a:defRPr/>
            </a:pPr>
            <a:endParaRPr lang="cs-CZ" b="1" dirty="0" smtClean="0"/>
          </a:p>
          <a:p>
            <a:pPr>
              <a:spcBef>
                <a:spcPts val="0"/>
              </a:spcBef>
              <a:spcAft>
                <a:spcPts val="0"/>
              </a:spcAft>
              <a:buFont typeface="Courier New" pitchFamily="49" charset="0"/>
              <a:buChar char="o"/>
              <a:defRPr/>
            </a:pPr>
            <a:r>
              <a:rPr lang="cs-CZ" sz="2400" b="1" i="1" dirty="0" smtClean="0">
                <a:solidFill>
                  <a:schemeClr val="bg1"/>
                </a:solidFill>
              </a:rPr>
              <a:t>Makedonce </a:t>
            </a:r>
            <a:r>
              <a:rPr lang="cs-CZ" sz="2400" b="1" i="1" dirty="0">
                <a:solidFill>
                  <a:schemeClr val="bg1"/>
                </a:solidFill>
              </a:rPr>
              <a:t>je možné považovat za jeden z řeckých kmenů </a:t>
            </a:r>
            <a:r>
              <a:rPr lang="cs-CZ" sz="2400" b="1" i="1" dirty="0" smtClean="0">
                <a:solidFill>
                  <a:schemeClr val="bg1"/>
                </a:solidFill>
              </a:rPr>
              <a:t>a </a:t>
            </a:r>
            <a:r>
              <a:rPr lang="cs-CZ" sz="2400" b="1" i="1" dirty="0">
                <a:solidFill>
                  <a:schemeClr val="bg1"/>
                </a:solidFill>
              </a:rPr>
              <a:t>od  ostatních Řeků se silně odlišoval.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buFont typeface="Courier New" pitchFamily="49" charset="0"/>
              <a:buChar char="o"/>
              <a:defRPr/>
            </a:pPr>
            <a:endParaRPr lang="cs-CZ" b="1" dirty="0">
              <a:solidFill>
                <a:schemeClr val="bg1"/>
              </a:solidFill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dirty="0">
                <a:solidFill>
                  <a:schemeClr val="bg1"/>
                </a:solidFill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</a:rPr>
              <a:t> </a:t>
            </a:r>
            <a:r>
              <a:rPr lang="cs-CZ" sz="2400" b="1" i="1" dirty="0" smtClean="0">
                <a:solidFill>
                  <a:schemeClr val="bg1"/>
                </a:solidFill>
              </a:rPr>
              <a:t>roku 359 </a:t>
            </a:r>
            <a:r>
              <a:rPr lang="cs-CZ" sz="2400" b="1" i="1" dirty="0">
                <a:solidFill>
                  <a:schemeClr val="bg1"/>
                </a:solidFill>
              </a:rPr>
              <a:t>př. n. l. se </a:t>
            </a:r>
            <a:r>
              <a:rPr lang="cs-CZ" sz="2400" b="1" i="1" dirty="0" smtClean="0">
                <a:solidFill>
                  <a:schemeClr val="bg1"/>
                </a:solidFill>
              </a:rPr>
              <a:t>stal panovníkem (</a:t>
            </a:r>
            <a:r>
              <a:rPr lang="cs-CZ" sz="2400" b="1" i="1" dirty="0" err="1">
                <a:solidFill>
                  <a:schemeClr val="bg1"/>
                </a:solidFill>
              </a:rPr>
              <a:t>basileos</a:t>
            </a:r>
            <a:r>
              <a:rPr lang="cs-CZ" sz="2400" b="1" i="1" dirty="0">
                <a:solidFill>
                  <a:schemeClr val="bg1"/>
                </a:solidFill>
              </a:rPr>
              <a:t>) </a:t>
            </a:r>
            <a:r>
              <a:rPr lang="cs-CZ" sz="2400" b="1" i="1" dirty="0" smtClean="0">
                <a:solidFill>
                  <a:schemeClr val="bg1"/>
                </a:solidFill>
              </a:rPr>
              <a:t>Makedonie - </a:t>
            </a:r>
            <a:r>
              <a:rPr lang="cs-CZ" sz="24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FILIP II. MAKEDONSKÝ</a:t>
            </a:r>
            <a:endParaRPr lang="cs-CZ" sz="2400" b="1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fontAlgn="auto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cs-CZ" sz="2400" b="1" dirty="0">
                <a:solidFill>
                  <a:schemeClr val="bg1"/>
                </a:solidFill>
              </a:rPr>
              <a:t> </a:t>
            </a:r>
            <a:endParaRPr lang="cs-CZ" sz="2400" dirty="0"/>
          </a:p>
          <a:p>
            <a:pPr fontAlgn="auto">
              <a:spcBef>
                <a:spcPts val="0"/>
              </a:spcBef>
              <a:spcAft>
                <a:spcPts val="0"/>
              </a:spcAft>
              <a:buFont typeface="Courier New" pitchFamily="49" charset="0"/>
              <a:buChar char="o"/>
              <a:defRPr/>
            </a:pPr>
            <a:endParaRPr lang="cs-CZ" sz="2400" b="1" i="1" dirty="0">
              <a:solidFill>
                <a:schemeClr val="bg1"/>
              </a:solidFill>
            </a:endParaRPr>
          </a:p>
          <a:p>
            <a:pPr marL="0" indent="0" algn="ctr" fontAlgn="auto">
              <a:spcBef>
                <a:spcPts val="0"/>
              </a:spcBef>
              <a:spcAft>
                <a:spcPts val="0"/>
              </a:spcAft>
              <a:buNone/>
              <a:defRPr/>
            </a:pPr>
            <a:r>
              <a:rPr lang="cs-CZ" b="1" dirty="0">
                <a:solidFill>
                  <a:schemeClr val="bg1"/>
                </a:solidFill>
              </a:rPr>
              <a:t> 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835696" y="188640"/>
            <a:ext cx="5904656" cy="1778496"/>
          </a:xfrm>
          <a:prstGeom prst="ellipse">
            <a:avLst/>
          </a:prstGeom>
          <a:solidFill>
            <a:srgbClr val="FFC000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i="1" dirty="0" smtClean="0">
                <a:solidFill>
                  <a:schemeClr val="bg1"/>
                </a:solidFill>
              </a:rPr>
              <a:t>Kdo byli Makedonci ?</a:t>
            </a:r>
            <a:endParaRPr lang="cs-CZ" sz="3200" b="1" i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mzavisova\AppData\Local\Microsoft\Windows\Temporary Internet Files\Content.IE5\1CU14HNI\MC90040578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554214"/>
            <a:ext cx="1955800" cy="1924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69700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404664"/>
            <a:ext cx="8064896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Oslabení </a:t>
            </a:r>
            <a:r>
              <a:rPr lang="cs-CZ" sz="3200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Řecka ( v peloponéské válce), </a:t>
            </a:r>
            <a:r>
              <a:rPr lang="cs-CZ" sz="3200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níž nebyl žádný stát natolik silný, aby se ubránil vnějšímu nepříteli sám, využil nejbližší soused – </a:t>
            </a:r>
            <a:r>
              <a:rPr lang="cs-CZ" sz="3200" b="1" i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MAKEDONIE</a:t>
            </a:r>
            <a:r>
              <a:rPr lang="cs-CZ" sz="32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 typeface="Wingdings" pitchFamily="2" charset="2"/>
              <a:buChar char="Ø"/>
              <a:defRPr/>
            </a:pPr>
            <a:r>
              <a:rPr lang="cs-CZ" sz="32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makedonský král Filip zaútočil na oslabené Řecko a r.338 př.n.l.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v bitvě u </a:t>
            </a:r>
            <a:r>
              <a:rPr lang="cs-CZ" sz="2800" i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Chaironeie</a:t>
            </a:r>
            <a:r>
              <a:rPr lang="cs-CZ" sz="2800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zvítězil</a:t>
            </a:r>
            <a:endParaRPr lang="cs-CZ" sz="3200" i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mzavisova\AppData\Local\Microsoft\Windows\Temporary Internet Files\Content.IE5\4O4X942X\MP90040483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4329207"/>
            <a:ext cx="3600400" cy="2264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4013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2420888"/>
            <a:ext cx="7416824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 fontAlgn="auto">
              <a:spcBef>
                <a:spcPts val="0"/>
              </a:spcBef>
              <a:spcAft>
                <a:spcPts val="0"/>
              </a:spcAft>
              <a:buBlip>
                <a:blip r:embed="rId2"/>
              </a:buBlip>
              <a:defRPr/>
            </a:pPr>
            <a:r>
              <a:rPr lang="cs-CZ" sz="3200" i="1" dirty="0" smtClean="0">
                <a:solidFill>
                  <a:schemeClr val="bg1"/>
                </a:solidFill>
              </a:rPr>
              <a:t>Roku 336 </a:t>
            </a:r>
            <a:r>
              <a:rPr lang="cs-CZ" sz="3200" i="1" dirty="0">
                <a:solidFill>
                  <a:schemeClr val="bg1"/>
                </a:solidFill>
              </a:rPr>
              <a:t>př. n. l. byl Filip zavražděn a </a:t>
            </a:r>
            <a:r>
              <a:rPr lang="cs-CZ" sz="3200" i="1" dirty="0" smtClean="0">
                <a:solidFill>
                  <a:schemeClr val="bg1"/>
                </a:solidFill>
              </a:rPr>
              <a:t>novým vládcem se stal jeho dvacetiletý syn </a:t>
            </a:r>
            <a:r>
              <a:rPr lang="cs-CZ" sz="3200" b="1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ALEXANDR</a:t>
            </a:r>
            <a:r>
              <a:rPr lang="cs-CZ" sz="3200" i="1" dirty="0" smtClean="0">
                <a:solidFill>
                  <a:schemeClr val="bg1"/>
                </a:solidFill>
              </a:rPr>
              <a:t>, který si </a:t>
            </a:r>
            <a:r>
              <a:rPr lang="cs-CZ" sz="3200" i="1" dirty="0">
                <a:solidFill>
                  <a:schemeClr val="bg1"/>
                </a:solidFill>
              </a:rPr>
              <a:t>Řeky získal vyhlášením válečné výpravy proti Persii </a:t>
            </a:r>
            <a:r>
              <a:rPr lang="cs-CZ" sz="3200" i="1" dirty="0" smtClean="0">
                <a:solidFill>
                  <a:schemeClr val="bg1"/>
                </a:solidFill>
              </a:rPr>
              <a:t>.</a:t>
            </a:r>
            <a:endParaRPr lang="cs-CZ" sz="3200" i="1" dirty="0">
              <a:solidFill>
                <a:schemeClr val="bg1"/>
              </a:solidFill>
            </a:endParaRPr>
          </a:p>
        </p:txBody>
      </p:sp>
      <p:sp>
        <p:nvSpPr>
          <p:cNvPr id="3" name="Ovál 2"/>
          <p:cNvSpPr/>
          <p:nvPr/>
        </p:nvSpPr>
        <p:spPr>
          <a:xfrm>
            <a:off x="2771800" y="332656"/>
            <a:ext cx="5400600" cy="1872208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chemeClr val="bg1"/>
                </a:solidFill>
              </a:rPr>
              <a:t>Kdo byl Alexandr Makedonský ?</a:t>
            </a:r>
            <a:endParaRPr lang="cs-CZ" sz="2800" b="1" i="1" dirty="0">
              <a:solidFill>
                <a:schemeClr val="bg1"/>
              </a:solidFill>
            </a:endParaRPr>
          </a:p>
        </p:txBody>
      </p:sp>
      <p:pic>
        <p:nvPicPr>
          <p:cNvPr id="3075" name="Picture 3" descr="C:\Users\mzavisova\AppData\Local\Microsoft\Windows\Temporary Internet Files\Content.IE5\KUXACNP4\MC90015654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4887913"/>
            <a:ext cx="2357711" cy="1398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65299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611560" y="2420889"/>
            <a:ext cx="8136904" cy="3384376"/>
          </a:xfrm>
        </p:spPr>
        <p:txBody>
          <a:bodyPr>
            <a:normAutofit/>
          </a:bodyPr>
          <a:lstStyle/>
          <a:p>
            <a:pPr>
              <a:buBlip>
                <a:blip r:embed="rId2"/>
              </a:buBlip>
            </a:pPr>
            <a:r>
              <a:rPr lang="cs-CZ" sz="3200" dirty="0" smtClean="0"/>
              <a:t> </a:t>
            </a:r>
            <a:r>
              <a:rPr lang="cs-CZ" sz="3200" i="1" dirty="0" smtClean="0">
                <a:solidFill>
                  <a:schemeClr val="bg1"/>
                </a:solidFill>
              </a:rPr>
              <a:t>ovládl Persii, Egypt – kde založil slavný přístav </a:t>
            </a:r>
            <a:r>
              <a:rPr lang="cs-CZ" sz="3200" i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Alexandrii</a:t>
            </a:r>
          </a:p>
          <a:p>
            <a:pPr>
              <a:buBlip>
                <a:blip r:embed="rId2"/>
              </a:buBlip>
            </a:pPr>
            <a:r>
              <a:rPr lang="cs-CZ" sz="3200" i="1" dirty="0">
                <a:solidFill>
                  <a:schemeClr val="bg1"/>
                </a:solidFill>
              </a:rPr>
              <a:t> </a:t>
            </a:r>
            <a:r>
              <a:rPr lang="cs-CZ" sz="3200" i="1" dirty="0" smtClean="0">
                <a:solidFill>
                  <a:schemeClr val="bg1"/>
                </a:solidFill>
              </a:rPr>
              <a:t>při vojenském tažení do Indie</a:t>
            </a:r>
          </a:p>
          <a:p>
            <a:pPr marL="0" indent="0">
              <a:buNone/>
            </a:pPr>
            <a:r>
              <a:rPr lang="cs-CZ" sz="3200" i="1" dirty="0" smtClean="0">
                <a:solidFill>
                  <a:schemeClr val="bg1"/>
                </a:solidFill>
              </a:rPr>
              <a:t>    r. 323 př.n.l. v Babylonu       zemřel</a:t>
            </a:r>
          </a:p>
          <a:p>
            <a:pPr>
              <a:buBlip>
                <a:blip r:embed="rId2"/>
              </a:buBlip>
            </a:pPr>
            <a:endParaRPr lang="cs-CZ" sz="3200" dirty="0"/>
          </a:p>
        </p:txBody>
      </p:sp>
      <p:sp>
        <p:nvSpPr>
          <p:cNvPr id="4" name="Ovál 3"/>
          <p:cNvSpPr/>
          <p:nvPr/>
        </p:nvSpPr>
        <p:spPr>
          <a:xfrm>
            <a:off x="467544" y="404664"/>
            <a:ext cx="8174836" cy="1800200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i="1" dirty="0" smtClean="0">
                <a:solidFill>
                  <a:schemeClr val="bg1"/>
                </a:solidFill>
              </a:rPr>
              <a:t>Jaké byly vojenské úspěchy Alexandra Makedonského ?</a:t>
            </a:r>
            <a:endParaRPr lang="cs-CZ" sz="2800" b="1" i="1" dirty="0">
              <a:solidFill>
                <a:schemeClr val="bg1"/>
              </a:solidFill>
            </a:endParaRPr>
          </a:p>
        </p:txBody>
      </p:sp>
      <p:pic>
        <p:nvPicPr>
          <p:cNvPr id="4098" name="Picture 2" descr="C:\Users\mzavisova\AppData\Local\Microsoft\Windows\Temporary Internet Files\Content.IE5\KUXACNP4\MM900354474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581128"/>
            <a:ext cx="2798068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183900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43608" y="548680"/>
            <a:ext cx="7416824" cy="25083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2"/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ZDROJ OBRÁZKŮ A ILUSTRACÍ </a:t>
            </a: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www.office.microsoft.com</a:t>
            </a:r>
            <a:endParaRPr lang="cs-CZ" sz="2400" b="1" dirty="0">
              <a:solidFill>
                <a:schemeClr val="bg1"/>
              </a:solidFill>
            </a:endParaRPr>
          </a:p>
          <a:p>
            <a:pPr marL="1143000" lvl="2" indent="-228600"/>
            <a:r>
              <a:rPr lang="cs-CZ" sz="2400" b="1" dirty="0">
                <a:solidFill>
                  <a:schemeClr val="bg1"/>
                </a:solidFill>
              </a:rPr>
              <a:t>CITACE: archiv autora</a:t>
            </a:r>
          </a:p>
          <a:p>
            <a:endParaRPr lang="cs-CZ" sz="3200" b="1" dirty="0" smtClean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  <a:p>
            <a:pPr marL="0" lvl="2" indent="0">
              <a:spcBef>
                <a:spcPts val="600"/>
              </a:spcBef>
              <a:buClr>
                <a:schemeClr val="accent2"/>
              </a:buClr>
              <a:buNone/>
            </a:pP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charset="0"/>
              </a:rPr>
              <a:t>            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0335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Léto</Template>
  <TotalTime>69</TotalTime>
  <Words>239</Words>
  <Application>Microsoft Office PowerPoint</Application>
  <PresentationFormat>Předvádění na obrazovce (4:3)</PresentationFormat>
  <Paragraphs>45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Summer</vt:lpstr>
      <vt:lpstr>Prezentace aplikace PowerPoint</vt:lpstr>
      <vt:lpstr>Makedonská nadvláda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6.třída</dc:title>
  <dc:creator>MIL</dc:creator>
  <cp:lastModifiedBy>install</cp:lastModifiedBy>
  <cp:revision>11</cp:revision>
  <dcterms:created xsi:type="dcterms:W3CDTF">2012-02-26T09:48:58Z</dcterms:created>
  <dcterms:modified xsi:type="dcterms:W3CDTF">2012-02-29T10:25:01Z</dcterms:modified>
</cp:coreProperties>
</file>