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84" y="-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A73B47-36A0-4578-8E88-E320C8B23B7E}" type="datetimeFigureOut">
              <a:rPr lang="cs-CZ" smtClean="0"/>
              <a:pPr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277B3C-DD37-40CA-9E59-8D98DD32C3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5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VY_42_INOVACE_06_1_Konstrukce </a:t>
            </a:r>
            <a:r>
              <a:rPr lang="cs-CZ" sz="1700" dirty="0"/>
              <a:t>trojúhelníku - </a:t>
            </a:r>
            <a:r>
              <a:rPr lang="cs-CZ" sz="1700" dirty="0" smtClean="0"/>
              <a:t>usu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Anotace: Pomocí prezentace sestrojování trojúhelníku (náčrt, rozbor, zápis, konstrukce, diskuze). Konstrukce trojúhelníku podle věty usu.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8.C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11.5.2012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</a:t>
            </a:r>
            <a:r>
              <a:rPr lang="cs-CZ" sz="1400" smtClean="0"/>
              <a:t>	11.5.2012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Konstrukce trojúhelníku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>
                <a:solidFill>
                  <a:schemeClr val="tx1"/>
                </a:solidFill>
              </a:rPr>
              <a:t>p</a:t>
            </a:r>
            <a:r>
              <a:rPr lang="cs-CZ" sz="4400" dirty="0" smtClean="0">
                <a:solidFill>
                  <a:schemeClr val="tx1"/>
                </a:solidFill>
              </a:rPr>
              <a:t>odle věty usu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trojúhelník ABC</a:t>
            </a:r>
            <a:br>
              <a:rPr lang="cs-CZ" dirty="0" smtClean="0"/>
            </a:br>
            <a:r>
              <a:rPr lang="el-GR" dirty="0" smtClean="0"/>
              <a:t>α</a:t>
            </a:r>
            <a:r>
              <a:rPr lang="cs-CZ" dirty="0" smtClean="0"/>
              <a:t> = 70°, </a:t>
            </a:r>
            <a:r>
              <a:rPr lang="el-GR" dirty="0" smtClean="0"/>
              <a:t>β</a:t>
            </a:r>
            <a:r>
              <a:rPr lang="cs-CZ" dirty="0" smtClean="0"/>
              <a:t> = 30°, c = 5 cm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Načrtneme  obrázek a vyznačíme barevně známé údaje.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4932040" y="2348880"/>
            <a:ext cx="3312368" cy="1872208"/>
          </a:xfrm>
          <a:prstGeom prst="triangle">
            <a:avLst>
              <a:gd name="adj" fmla="val 19818"/>
            </a:avLst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4221088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94626" y="4232701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1856437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11" name="Zástupný symbol pro obsah 9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Náčrt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4293096"/>
            <a:ext cx="112402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c = 5 cm</a:t>
            </a:r>
            <a:endParaRPr lang="cs-CZ" sz="2200" dirty="0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4932040" y="4221088"/>
            <a:ext cx="3339879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louk 16"/>
          <p:cNvSpPr/>
          <p:nvPr/>
        </p:nvSpPr>
        <p:spPr>
          <a:xfrm>
            <a:off x="4355976" y="3356992"/>
            <a:ext cx="1440160" cy="1728192"/>
          </a:xfrm>
          <a:prstGeom prst="arc">
            <a:avLst>
              <a:gd name="adj1" fmla="val 16855762"/>
              <a:gd name="adj2" fmla="val 0"/>
            </a:avLst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3717032"/>
            <a:ext cx="56618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70°</a:t>
            </a:r>
            <a:endParaRPr lang="cs-CZ" sz="2200" dirty="0"/>
          </a:p>
        </p:txBody>
      </p:sp>
      <p:sp>
        <p:nvSpPr>
          <p:cNvPr id="19" name="Oblouk 18"/>
          <p:cNvSpPr/>
          <p:nvPr/>
        </p:nvSpPr>
        <p:spPr>
          <a:xfrm rot="16200000">
            <a:off x="6912520" y="3177232"/>
            <a:ext cx="2340000" cy="2340000"/>
          </a:xfrm>
          <a:prstGeom prst="arc">
            <a:avLst>
              <a:gd name="adj1" fmla="val 16565633"/>
              <a:gd name="adj2" fmla="val 18810440"/>
            </a:avLst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7174171" y="3790201"/>
            <a:ext cx="56618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30°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12" grpId="0"/>
      <p:bldP spid="17" grpId="0" animBg="1"/>
      <p:bldP spid="18" grpId="0"/>
      <p:bldP spid="19" grpId="0" animBg="1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trojúhelník ABC</a:t>
            </a:r>
            <a:br>
              <a:rPr lang="cs-CZ" dirty="0" smtClean="0"/>
            </a:br>
            <a:r>
              <a:rPr lang="el-GR" dirty="0" smtClean="0"/>
              <a:t>α</a:t>
            </a:r>
            <a:r>
              <a:rPr lang="cs-CZ" dirty="0" smtClean="0"/>
              <a:t> = 70°, </a:t>
            </a:r>
            <a:r>
              <a:rPr lang="el-GR" dirty="0" smtClean="0"/>
              <a:t>β</a:t>
            </a:r>
            <a:r>
              <a:rPr lang="cs-CZ" dirty="0" smtClean="0"/>
              <a:t> = 30°, c = 5 cm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Rozbor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498975" cy="639762"/>
          </a:xfrm>
        </p:spPr>
        <p:txBody>
          <a:bodyPr>
            <a:noAutofit/>
          </a:bodyPr>
          <a:lstStyle/>
          <a:p>
            <a:r>
              <a:rPr lang="cs-CZ" sz="3200" dirty="0" smtClean="0"/>
              <a:t>Zápis konstrukce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679503" cy="39512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1. AB; │AB│ = 5 cm</a:t>
            </a:r>
          </a:p>
          <a:p>
            <a:pPr>
              <a:buNone/>
            </a:pPr>
            <a:r>
              <a:rPr lang="cs-CZ" dirty="0" smtClean="0"/>
              <a:t>2. ∢ABX; │∢ABX│ = 70°</a:t>
            </a:r>
          </a:p>
          <a:p>
            <a:pPr>
              <a:buNone/>
            </a:pPr>
            <a:r>
              <a:rPr lang="cs-CZ" dirty="0" smtClean="0"/>
              <a:t>3. ∢BAY; │∢BAY│ = 30°, Y </a:t>
            </a:r>
            <a:r>
              <a:rPr lang="cs-CZ" dirty="0" smtClean="0">
                <a:sym typeface="Symbol" pitchFamily="18" charset="2"/>
              </a:rPr>
              <a:t>       ABX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4. C</a:t>
            </a:r>
            <a:r>
              <a:rPr lang="cs-CZ" dirty="0" smtClean="0">
                <a:latin typeface="+mj-lt"/>
              </a:rPr>
              <a:t>; </a:t>
            </a:r>
            <a:r>
              <a:rPr lang="cs-CZ" dirty="0" err="1" smtClean="0">
                <a:latin typeface="+mj-lt"/>
              </a:rPr>
              <a:t>C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latin typeface="+mj-lt"/>
                <a:sym typeface="Symbol" pitchFamily="18" charset="2"/>
              </a:rPr>
              <a:t>       AX </a:t>
            </a:r>
            <a:r>
              <a:rPr lang="cs-CZ" b="1" dirty="0" smtClean="0">
                <a:latin typeface="+mj-lt"/>
                <a:sym typeface="Symbol" pitchFamily="18" charset="2"/>
              </a:rPr>
              <a:t>       </a:t>
            </a:r>
            <a:r>
              <a:rPr lang="cs-CZ" dirty="0" smtClean="0">
                <a:latin typeface="+mj-lt"/>
                <a:sym typeface="Symbol" pitchFamily="18" charset="2"/>
              </a:rPr>
              <a:t>BY</a:t>
            </a:r>
            <a:endParaRPr lang="cs-CZ" baseline="-25000" dirty="0" smtClean="0"/>
          </a:p>
          <a:p>
            <a:pPr>
              <a:buNone/>
            </a:pPr>
            <a:r>
              <a:rPr lang="cs-CZ" dirty="0" smtClean="0">
                <a:latin typeface="+mj-lt"/>
              </a:rPr>
              <a:t>5. </a:t>
            </a:r>
            <a:r>
              <a:rPr lang="cs-CZ" sz="2000" dirty="0" smtClean="0">
                <a:latin typeface="+mj-lt"/>
              </a:rPr>
              <a:t>Δ</a:t>
            </a:r>
            <a:r>
              <a:rPr lang="cs-CZ" dirty="0" smtClean="0">
                <a:latin typeface="+mj-lt"/>
              </a:rPr>
              <a:t>ABC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1028" name="Object 3"/>
          <p:cNvGraphicFramePr>
            <a:graphicFrameLocks noChangeAspect="1"/>
          </p:cNvGraphicFramePr>
          <p:nvPr/>
        </p:nvGraphicFramePr>
        <p:xfrm>
          <a:off x="5819764" y="3573016"/>
          <a:ext cx="480428" cy="360040"/>
        </p:xfrm>
        <a:graphic>
          <a:graphicData uri="http://schemas.openxmlformats.org/presentationml/2006/ole">
            <p:oleObj spid="_x0000_s1026" name="Rovnice" r:id="rId3" imgW="0" imgH="0" progId="Equation.3">
              <p:embed/>
            </p:oleObj>
          </a:graphicData>
        </a:graphic>
      </p:graphicFrame>
      <p:graphicFrame>
        <p:nvGraphicFramePr>
          <p:cNvPr id="1029" name="Object 3"/>
          <p:cNvGraphicFramePr>
            <a:graphicFrameLocks noChangeAspect="1"/>
          </p:cNvGraphicFramePr>
          <p:nvPr/>
        </p:nvGraphicFramePr>
        <p:xfrm>
          <a:off x="8100392" y="3140646"/>
          <a:ext cx="479425" cy="360362"/>
        </p:xfrm>
        <a:graphic>
          <a:graphicData uri="http://schemas.openxmlformats.org/presentationml/2006/ole">
            <p:oleObj spid="_x0000_s1027" name="Rovnice" r:id="rId4" imgW="0" imgH="0" progId="Equation.3">
              <p:embed/>
            </p:oleObj>
          </a:graphicData>
        </a:graphic>
      </p:graphicFrame>
      <p:graphicFrame>
        <p:nvGraphicFramePr>
          <p:cNvPr id="1030" name="Object 3"/>
          <p:cNvGraphicFramePr>
            <a:graphicFrameLocks noChangeAspect="1"/>
          </p:cNvGraphicFramePr>
          <p:nvPr/>
        </p:nvGraphicFramePr>
        <p:xfrm>
          <a:off x="6899299" y="3573016"/>
          <a:ext cx="481013" cy="360362"/>
        </p:xfrm>
        <a:graphic>
          <a:graphicData uri="http://schemas.openxmlformats.org/presentationml/2006/ole">
            <p:oleObj spid="_x0000_s1028" name="Rovnice" r:id="rId5" imgW="0" imgH="0" progId="Equation.3">
              <p:embed/>
            </p:oleObj>
          </a:graphicData>
        </a:graphic>
      </p:graphicFrame>
      <p:cxnSp>
        <p:nvCxnSpPr>
          <p:cNvPr id="25" name="Přímá spojovací čára 24"/>
          <p:cNvCxnSpPr/>
          <p:nvPr/>
        </p:nvCxnSpPr>
        <p:spPr>
          <a:xfrm rot="5400000">
            <a:off x="8072462" y="3286124"/>
            <a:ext cx="28575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8215338" y="3286124"/>
            <a:ext cx="357190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7000892" y="3714752"/>
            <a:ext cx="357190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5857884" y="3713164"/>
            <a:ext cx="357190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6858810" y="3713958"/>
            <a:ext cx="28575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5715802" y="3713958"/>
            <a:ext cx="28575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ovnoramenný trojúhelník 28"/>
          <p:cNvSpPr/>
          <p:nvPr/>
        </p:nvSpPr>
        <p:spPr>
          <a:xfrm>
            <a:off x="899592" y="3284984"/>
            <a:ext cx="3312368" cy="1872208"/>
          </a:xfrm>
          <a:prstGeom prst="triangle">
            <a:avLst>
              <a:gd name="adj" fmla="val 19818"/>
            </a:avLst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ovací čára 38"/>
          <p:cNvCxnSpPr/>
          <p:nvPr/>
        </p:nvCxnSpPr>
        <p:spPr>
          <a:xfrm>
            <a:off x="899592" y="5157192"/>
            <a:ext cx="3339879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blouk 39"/>
          <p:cNvSpPr/>
          <p:nvPr/>
        </p:nvSpPr>
        <p:spPr>
          <a:xfrm>
            <a:off x="323528" y="4293096"/>
            <a:ext cx="1440160" cy="1728192"/>
          </a:xfrm>
          <a:prstGeom prst="arc">
            <a:avLst>
              <a:gd name="adj1" fmla="val 16855762"/>
              <a:gd name="adj2" fmla="val 0"/>
            </a:avLst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louk 41"/>
          <p:cNvSpPr/>
          <p:nvPr/>
        </p:nvSpPr>
        <p:spPr>
          <a:xfrm rot="16200000">
            <a:off x="3024088" y="4113336"/>
            <a:ext cx="2340000" cy="2340000"/>
          </a:xfrm>
          <a:prstGeom prst="arc">
            <a:avLst>
              <a:gd name="adj1" fmla="val 16542521"/>
              <a:gd name="adj2" fmla="val 18619702"/>
            </a:avLst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1043608" y="4654297"/>
            <a:ext cx="56618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70°</a:t>
            </a:r>
            <a:endParaRPr lang="cs-CZ" sz="22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213731" y="4726305"/>
            <a:ext cx="56618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30°</a:t>
            </a:r>
            <a:endParaRPr lang="cs-CZ" sz="22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835696" y="5086345"/>
            <a:ext cx="112402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c = 5 cm</a:t>
            </a:r>
            <a:endParaRPr lang="cs-CZ" sz="22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11560" y="5096797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050958" y="5096797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259632" y="2708920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50" name="Přímá spojovací čára 49"/>
          <p:cNvCxnSpPr>
            <a:stCxn id="29" idx="2"/>
          </p:cNvCxnSpPr>
          <p:nvPr/>
        </p:nvCxnSpPr>
        <p:spPr>
          <a:xfrm flipV="1">
            <a:off x="899592" y="2636912"/>
            <a:ext cx="864096" cy="2520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1619672" y="2708920"/>
            <a:ext cx="216024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ovéPole 53"/>
          <p:cNvSpPr txBox="1"/>
          <p:nvPr/>
        </p:nvSpPr>
        <p:spPr>
          <a:xfrm>
            <a:off x="539552" y="2780928"/>
            <a:ext cx="3577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X</a:t>
            </a:r>
            <a:endParaRPr lang="cs-CZ" sz="26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1815249" y="2564904"/>
            <a:ext cx="346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Y</a:t>
            </a:r>
            <a:endParaRPr lang="cs-CZ" sz="2600" dirty="0"/>
          </a:p>
        </p:txBody>
      </p:sp>
      <p:cxnSp>
        <p:nvCxnSpPr>
          <p:cNvPr id="57" name="Přímá spojovací čára 56"/>
          <p:cNvCxnSpPr/>
          <p:nvPr/>
        </p:nvCxnSpPr>
        <p:spPr>
          <a:xfrm flipH="1" flipV="1">
            <a:off x="755576" y="2708920"/>
            <a:ext cx="3168352" cy="22322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flipV="1">
            <a:off x="827584" y="2708920"/>
            <a:ext cx="144016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/>
      <p:bldP spid="5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trojúhelník ABC</a:t>
            </a:r>
            <a:br>
              <a:rPr lang="cs-CZ" dirty="0" smtClean="0"/>
            </a:br>
            <a:r>
              <a:rPr lang="el-GR" dirty="0" smtClean="0"/>
              <a:t>α</a:t>
            </a:r>
            <a:r>
              <a:rPr lang="cs-CZ" dirty="0" smtClean="0"/>
              <a:t> = 70°, </a:t>
            </a:r>
            <a:r>
              <a:rPr lang="el-GR" dirty="0" smtClean="0"/>
              <a:t>β</a:t>
            </a:r>
            <a:r>
              <a:rPr lang="cs-CZ" dirty="0" smtClean="0"/>
              <a:t> = 30°, c = 5 cm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Konstrukce </a:t>
            </a:r>
            <a:r>
              <a:rPr lang="cs-CZ" dirty="0" smtClean="0"/>
              <a:t>podle zápisu</a:t>
            </a:r>
          </a:p>
          <a:p>
            <a:pPr>
              <a:buNone/>
            </a:pPr>
            <a:r>
              <a:rPr lang="cs-CZ" sz="2600" dirty="0" smtClean="0"/>
              <a:t>1. AB; │AB│ = 5 cm</a:t>
            </a:r>
          </a:p>
          <a:p>
            <a:pPr>
              <a:buNone/>
            </a:pPr>
            <a:r>
              <a:rPr lang="cs-CZ" sz="2600" dirty="0" smtClean="0"/>
              <a:t>2. ∢ABX; │∢ABX│ = 70°</a:t>
            </a:r>
          </a:p>
          <a:p>
            <a:pPr>
              <a:buNone/>
            </a:pPr>
            <a:r>
              <a:rPr lang="cs-CZ" sz="2600" dirty="0" smtClean="0"/>
              <a:t>3. ∢BAY; │∢BAY│ = 30°, </a:t>
            </a:r>
            <a:br>
              <a:rPr lang="cs-CZ" sz="2600" dirty="0" smtClean="0"/>
            </a:br>
            <a:r>
              <a:rPr lang="cs-CZ" sz="2600" dirty="0" smtClean="0"/>
              <a:t>Y </a:t>
            </a:r>
            <a:r>
              <a:rPr lang="cs-CZ" sz="2600" dirty="0" smtClean="0">
                <a:sym typeface="Symbol" pitchFamily="18" charset="2"/>
              </a:rPr>
              <a:t>       ABX</a:t>
            </a: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4. C; </a:t>
            </a:r>
            <a:r>
              <a:rPr lang="cs-CZ" sz="2600" dirty="0" err="1" smtClean="0"/>
              <a:t>C</a:t>
            </a:r>
            <a:r>
              <a:rPr lang="cs-CZ" sz="2600" dirty="0" smtClean="0"/>
              <a:t> </a:t>
            </a:r>
            <a:r>
              <a:rPr lang="cs-CZ" sz="2600" dirty="0" smtClean="0">
                <a:sym typeface="Symbol" pitchFamily="18" charset="2"/>
              </a:rPr>
              <a:t>       AX </a:t>
            </a:r>
            <a:r>
              <a:rPr lang="cs-CZ" sz="2600" b="1" dirty="0" smtClean="0">
                <a:sym typeface="Symbol" pitchFamily="18" charset="2"/>
              </a:rPr>
              <a:t>       </a:t>
            </a:r>
            <a:r>
              <a:rPr lang="cs-CZ" sz="2600" dirty="0" smtClean="0">
                <a:sym typeface="Symbol" pitchFamily="18" charset="2"/>
              </a:rPr>
              <a:t>BY</a:t>
            </a:r>
            <a:endParaRPr lang="cs-CZ" sz="2600" baseline="-25000" dirty="0" smtClean="0"/>
          </a:p>
          <a:p>
            <a:pPr>
              <a:buNone/>
            </a:pPr>
            <a:r>
              <a:rPr lang="cs-CZ" sz="2600" dirty="0" smtClean="0"/>
              <a:t>5. </a:t>
            </a:r>
            <a:r>
              <a:rPr lang="cs-CZ" sz="2000" dirty="0" smtClean="0"/>
              <a:t>Δ</a:t>
            </a:r>
            <a:r>
              <a:rPr lang="cs-CZ" sz="2600" dirty="0" smtClean="0"/>
              <a:t>ABC</a:t>
            </a:r>
          </a:p>
          <a:p>
            <a:pPr>
              <a:buNone/>
            </a:pPr>
            <a:endParaRPr lang="cs-CZ" sz="2600" dirty="0"/>
          </a:p>
          <a:p>
            <a:pPr>
              <a:buNone/>
            </a:pPr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211960" y="4725144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olný tvar 14"/>
          <p:cNvSpPr/>
          <p:nvPr/>
        </p:nvSpPr>
        <p:spPr>
          <a:xfrm>
            <a:off x="8067554" y="4606724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4283968" y="4583575"/>
            <a:ext cx="0" cy="277792"/>
          </a:xfrm>
          <a:custGeom>
            <a:avLst/>
            <a:gdLst>
              <a:gd name="connsiteX0" fmla="*/ 0 w 0"/>
              <a:gd name="connsiteY0" fmla="*/ 0 h 277792"/>
              <a:gd name="connsiteX1" fmla="*/ 0 w 0"/>
              <a:gd name="connsiteY1" fmla="*/ 277792 h 277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77792">
                <a:moveTo>
                  <a:pt x="0" y="0"/>
                </a:moveTo>
                <a:lnTo>
                  <a:pt x="0" y="277792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4122966" y="4808765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884368" y="479715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644008" y="2852936"/>
            <a:ext cx="362600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45" name="Přímá spojovací čára 44"/>
          <p:cNvCxnSpPr/>
          <p:nvPr/>
        </p:nvCxnSpPr>
        <p:spPr>
          <a:xfrm>
            <a:off x="4283968" y="4725144"/>
            <a:ext cx="37889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50" name="Object 3"/>
          <p:cNvGraphicFramePr>
            <a:graphicFrameLocks noChangeAspect="1"/>
          </p:cNvGraphicFramePr>
          <p:nvPr/>
        </p:nvGraphicFramePr>
        <p:xfrm>
          <a:off x="1403648" y="3573016"/>
          <a:ext cx="479425" cy="360362"/>
        </p:xfrm>
        <a:graphic>
          <a:graphicData uri="http://schemas.openxmlformats.org/presentationml/2006/ole">
            <p:oleObj spid="_x0000_s2050" name="Rovnice" r:id="rId3" imgW="0" imgH="0" progId="Equation.3">
              <p:embed/>
            </p:oleObj>
          </a:graphicData>
        </a:graphic>
      </p:graphicFrame>
      <p:cxnSp>
        <p:nvCxnSpPr>
          <p:cNvPr id="22" name="Přímá spojovací čára 21"/>
          <p:cNvCxnSpPr/>
          <p:nvPr/>
        </p:nvCxnSpPr>
        <p:spPr>
          <a:xfrm flipH="1">
            <a:off x="4067944" y="2132856"/>
            <a:ext cx="1368152" cy="30963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5220072" y="2420888"/>
            <a:ext cx="216024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932040" y="2072461"/>
            <a:ext cx="3577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X</a:t>
            </a:r>
            <a:endParaRPr lang="cs-CZ" sz="2600" dirty="0"/>
          </a:p>
        </p:txBody>
      </p:sp>
      <p:cxnSp>
        <p:nvCxnSpPr>
          <p:cNvPr id="31" name="Přímá spojovací čára 30"/>
          <p:cNvCxnSpPr/>
          <p:nvPr/>
        </p:nvCxnSpPr>
        <p:spPr>
          <a:xfrm flipH="1" flipV="1">
            <a:off x="4283968" y="2996952"/>
            <a:ext cx="4104456" cy="187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4932040" y="3284984"/>
            <a:ext cx="3140841" cy="144016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flipV="1">
            <a:off x="4283968" y="3284984"/>
            <a:ext cx="648072" cy="144016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 flipH="1">
            <a:off x="4427984" y="2996952"/>
            <a:ext cx="72008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4142202" y="2936557"/>
            <a:ext cx="3577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Y</a:t>
            </a:r>
            <a:endParaRPr lang="cs-CZ" sz="2600" dirty="0"/>
          </a:p>
        </p:txBody>
      </p:sp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1763688" y="4076750"/>
          <a:ext cx="479425" cy="360362"/>
        </p:xfrm>
        <a:graphic>
          <a:graphicData uri="http://schemas.openxmlformats.org/presentationml/2006/ole">
            <p:oleObj spid="_x0000_s2051" name="Rovnice" r:id="rId4" imgW="0" imgH="0" progId="Equation.3">
              <p:embed/>
            </p:oleObj>
          </a:graphicData>
        </a:graphic>
      </p:graphicFrame>
      <p:graphicFrame>
        <p:nvGraphicFramePr>
          <p:cNvPr id="2052" name="Object 3"/>
          <p:cNvGraphicFramePr>
            <a:graphicFrameLocks noChangeAspect="1"/>
          </p:cNvGraphicFramePr>
          <p:nvPr/>
        </p:nvGraphicFramePr>
        <p:xfrm>
          <a:off x="2987824" y="4076750"/>
          <a:ext cx="479425" cy="360362"/>
        </p:xfrm>
        <a:graphic>
          <a:graphicData uri="http://schemas.openxmlformats.org/presentationml/2006/ole">
            <p:oleObj spid="_x0000_s2052" name="Rovnice" r:id="rId5" imgW="0" imgH="0" progId="Equation.3">
              <p:embed/>
            </p:oleObj>
          </a:graphicData>
        </a:graphic>
      </p:graphicFrame>
      <p:cxnSp>
        <p:nvCxnSpPr>
          <p:cNvPr id="23" name="Přímá spojovací čára 22"/>
          <p:cNvCxnSpPr/>
          <p:nvPr/>
        </p:nvCxnSpPr>
        <p:spPr>
          <a:xfrm rot="5400000">
            <a:off x="1286646" y="3785396"/>
            <a:ext cx="28575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1642248" y="4285462"/>
            <a:ext cx="28575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2858282" y="4285462"/>
            <a:ext cx="285752" cy="15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1428728" y="3786190"/>
            <a:ext cx="357190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1785918" y="4284668"/>
            <a:ext cx="357190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3000364" y="4284668"/>
            <a:ext cx="357190" cy="15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36" grpId="0"/>
      <p:bldP spid="37" grpId="0"/>
      <p:bldP spid="41" grpId="0"/>
      <p:bldP spid="26" grpId="0"/>
      <p:bldP spid="5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Narýsuj trojúhelník ABC</a:t>
            </a:r>
            <a:br>
              <a:rPr lang="cs-CZ" dirty="0" smtClean="0"/>
            </a:br>
            <a:r>
              <a:rPr lang="el-GR" dirty="0" smtClean="0"/>
              <a:t>α</a:t>
            </a:r>
            <a:r>
              <a:rPr lang="cs-CZ" dirty="0" smtClean="0"/>
              <a:t> = 70°, </a:t>
            </a:r>
            <a:r>
              <a:rPr lang="el-GR" dirty="0" smtClean="0"/>
              <a:t>β</a:t>
            </a:r>
            <a:r>
              <a:rPr lang="cs-CZ" dirty="0" smtClean="0"/>
              <a:t> = 30°, c = 5 cm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83488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Ověření konstrukce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Výsledný trojúhelník přeměříme, zda </a:t>
            </a:r>
            <a:br>
              <a:rPr lang="cs-CZ" dirty="0" smtClean="0"/>
            </a:br>
            <a:r>
              <a:rPr lang="cs-CZ" dirty="0" smtClean="0"/>
              <a:t>odpovídá zadání.</a:t>
            </a:r>
          </a:p>
          <a:p>
            <a:pPr>
              <a:buNone/>
            </a:pPr>
            <a:r>
              <a:rPr lang="cs-CZ" b="1" dirty="0" smtClean="0"/>
              <a:t>Diskuze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Určíme počet řešení</a:t>
            </a:r>
          </a:p>
          <a:p>
            <a:pPr marL="0" indent="0">
              <a:buNone/>
            </a:pPr>
            <a:r>
              <a:rPr lang="cs-CZ" dirty="0" smtClean="0"/>
              <a:t>v dané polorovině.</a:t>
            </a:r>
          </a:p>
          <a:p>
            <a:pPr marL="0" indent="0">
              <a:buNone/>
            </a:pPr>
            <a:r>
              <a:rPr lang="cs-CZ" b="1" dirty="0" smtClean="0"/>
              <a:t>Úloha má jedno řešení.</a:t>
            </a:r>
            <a:endParaRPr lang="cs-CZ" b="1" dirty="0"/>
          </a:p>
        </p:txBody>
      </p:sp>
      <p:cxnSp>
        <p:nvCxnSpPr>
          <p:cNvPr id="33" name="Přímá spojovací čára 32"/>
          <p:cNvCxnSpPr/>
          <p:nvPr/>
        </p:nvCxnSpPr>
        <p:spPr>
          <a:xfrm>
            <a:off x="4283968" y="4725144"/>
            <a:ext cx="378891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4122966" y="4808765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884368" y="479715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cxnSp>
        <p:nvCxnSpPr>
          <p:cNvPr id="36" name="Přímá spojovací čára 35"/>
          <p:cNvCxnSpPr/>
          <p:nvPr/>
        </p:nvCxnSpPr>
        <p:spPr>
          <a:xfrm flipH="1" flipV="1">
            <a:off x="4283968" y="2996952"/>
            <a:ext cx="4104456" cy="18722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4932040" y="3284984"/>
            <a:ext cx="3140841" cy="144016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H="1">
            <a:off x="4067944" y="2132856"/>
            <a:ext cx="1368152" cy="30963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flipV="1">
            <a:off x="4283968" y="3284984"/>
            <a:ext cx="648072" cy="144016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Volný tvar 39"/>
          <p:cNvSpPr/>
          <p:nvPr/>
        </p:nvSpPr>
        <p:spPr>
          <a:xfrm>
            <a:off x="4283968" y="4583575"/>
            <a:ext cx="0" cy="277792"/>
          </a:xfrm>
          <a:custGeom>
            <a:avLst/>
            <a:gdLst>
              <a:gd name="connsiteX0" fmla="*/ 0 w 0"/>
              <a:gd name="connsiteY0" fmla="*/ 0 h 277792"/>
              <a:gd name="connsiteX1" fmla="*/ 0 w 0"/>
              <a:gd name="connsiteY1" fmla="*/ 277792 h 277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77792">
                <a:moveTo>
                  <a:pt x="0" y="0"/>
                </a:moveTo>
                <a:lnTo>
                  <a:pt x="0" y="277792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8067554" y="4606724"/>
            <a:ext cx="0" cy="231494"/>
          </a:xfrm>
          <a:custGeom>
            <a:avLst/>
            <a:gdLst>
              <a:gd name="connsiteX0" fmla="*/ 0 w 0"/>
              <a:gd name="connsiteY0" fmla="*/ 0 h 231494"/>
              <a:gd name="connsiteX1" fmla="*/ 0 w 0"/>
              <a:gd name="connsiteY1" fmla="*/ 231494 h 2314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31494">
                <a:moveTo>
                  <a:pt x="0" y="0"/>
                </a:moveTo>
                <a:lnTo>
                  <a:pt x="0" y="23149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ovací čára 41"/>
          <p:cNvCxnSpPr/>
          <p:nvPr/>
        </p:nvCxnSpPr>
        <p:spPr>
          <a:xfrm>
            <a:off x="5220072" y="2420888"/>
            <a:ext cx="216024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932040" y="2072461"/>
            <a:ext cx="3577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X</a:t>
            </a:r>
            <a:endParaRPr lang="cs-CZ" sz="26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644008" y="2852936"/>
            <a:ext cx="362600" cy="5040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142202" y="2936557"/>
            <a:ext cx="3577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Y</a:t>
            </a:r>
            <a:endParaRPr lang="cs-CZ" sz="2600" dirty="0"/>
          </a:p>
        </p:txBody>
      </p:sp>
      <p:cxnSp>
        <p:nvCxnSpPr>
          <p:cNvPr id="46" name="Přímá spojovací čára 45"/>
          <p:cNvCxnSpPr/>
          <p:nvPr/>
        </p:nvCxnSpPr>
        <p:spPr>
          <a:xfrm flipH="1">
            <a:off x="4427984" y="2996952"/>
            <a:ext cx="72008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211960" y="4725144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Narýsuj trojúhelník STU.</a:t>
            </a:r>
          </a:p>
          <a:p>
            <a:pPr>
              <a:buNone/>
            </a:pPr>
            <a:r>
              <a:rPr lang="cs-CZ" dirty="0" smtClean="0"/>
              <a:t>u = 35 mm</a:t>
            </a:r>
          </a:p>
          <a:p>
            <a:pPr>
              <a:buNone/>
            </a:pPr>
            <a:r>
              <a:rPr lang="cs-CZ" dirty="0" smtClean="0"/>
              <a:t>│∢TSU│ = 110°</a:t>
            </a:r>
          </a:p>
          <a:p>
            <a:pPr>
              <a:buNone/>
            </a:pPr>
            <a:r>
              <a:rPr lang="cs-CZ" dirty="0" smtClean="0"/>
              <a:t>│∢STU│ = 40°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Nezapomeň</a:t>
            </a:r>
            <a:r>
              <a:rPr lang="cs-CZ" dirty="0" smtClean="0"/>
              <a:t> na náčrt, rozbor, zápis, konstrukci, ověření a diskuzi.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403</Words>
  <Application>Microsoft Office PowerPoint</Application>
  <PresentationFormat>Předvádění na obrazovce (4:3)</PresentationFormat>
  <Paragraphs>91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sady Office</vt:lpstr>
      <vt:lpstr>1_Motiv sady Office</vt:lpstr>
      <vt:lpstr>Rovnice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Konstrukce trojúhelníku</vt:lpstr>
      <vt:lpstr>Narýsuj trojúhelník ABC α = 70°, β = 30°, c = 5 cm</vt:lpstr>
      <vt:lpstr>Narýsuj trojúhelník ABC α = 70°, β = 30°, c = 5 cm</vt:lpstr>
      <vt:lpstr>Narýsuj trojúhelník ABC α = 70°, β = 30°, c = 5 cm</vt:lpstr>
      <vt:lpstr>Narýsuj trojúhelník ABC α = 70°, β = 30°, c = 5 cm</vt:lpstr>
      <vt:lpstr>Příklad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Konstrukce trojúhelníku</dc:title>
  <dc:creator>škola</dc:creator>
  <cp:lastModifiedBy>Roman Marshner</cp:lastModifiedBy>
  <cp:revision>7</cp:revision>
  <dcterms:created xsi:type="dcterms:W3CDTF">2012-05-11T05:45:54Z</dcterms:created>
  <dcterms:modified xsi:type="dcterms:W3CDTF">2012-06-05T11:27:09Z</dcterms:modified>
</cp:coreProperties>
</file>