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57" r:id="rId4"/>
    <p:sldId id="258" r:id="rId5"/>
    <p:sldId id="259" r:id="rId6"/>
    <p:sldId id="260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23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E6E6B-C37B-473C-9591-A3A1DD80C272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08B307-9BC1-40E2-9360-C045453E0B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87850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E6E6B-C37B-473C-9591-A3A1DD80C272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08B307-9BC1-40E2-9360-C045453E0B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5579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E6E6B-C37B-473C-9591-A3A1DD80C272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08B307-9BC1-40E2-9360-C045453E0B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38990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E6E6B-C37B-473C-9591-A3A1DD80C272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08B307-9BC1-40E2-9360-C045453E0B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99067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E6E6B-C37B-473C-9591-A3A1DD80C272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08B307-9BC1-40E2-9360-C045453E0B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89851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E6E6B-C37B-473C-9591-A3A1DD80C272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08B307-9BC1-40E2-9360-C045453E0B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15912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E6E6B-C37B-473C-9591-A3A1DD80C272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08B307-9BC1-40E2-9360-C045453E0B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59940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E6E6B-C37B-473C-9591-A3A1DD80C272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08B307-9BC1-40E2-9360-C045453E0B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20577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E6E6B-C37B-473C-9591-A3A1DD80C272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08B307-9BC1-40E2-9360-C045453E0B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99201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E6E6B-C37B-473C-9591-A3A1DD80C272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08B307-9BC1-40E2-9360-C045453E0B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43909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E6E6B-C37B-473C-9591-A3A1DD80C272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08B307-9BC1-40E2-9360-C045453E0B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89095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EE6E6B-C37B-473C-9591-A3A1DD80C272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08B307-9BC1-40E2-9360-C045453E0B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34523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38024665"/>
              </p:ext>
            </p:extLst>
          </p:nvPr>
        </p:nvGraphicFramePr>
        <p:xfrm>
          <a:off x="1665288" y="2414588"/>
          <a:ext cx="5813425" cy="2826037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Blanka Machovcová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VY_32_Inovace_3192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Párové souhlásky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Spodoba souhlásek na konci a uvnitř slov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Český jazyk a literatura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2.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5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seznámení s párovými souhláskami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 jejich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procvičení.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57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Žák vyslovuje a píše správně souhlásky na konci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uvnitř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slov.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6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85068860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734839"/>
            <a:ext cx="7772400" cy="1470025"/>
          </a:xfrm>
        </p:spPr>
        <p:txBody>
          <a:bodyPr>
            <a:normAutofit/>
          </a:bodyPr>
          <a:lstStyle/>
          <a:p>
            <a:r>
              <a:rPr lang="cs-CZ" sz="7200" i="1" dirty="0" smtClean="0">
                <a:solidFill>
                  <a:srgbClr val="7030A0"/>
                </a:solidFill>
              </a:rPr>
              <a:t>Párové souhlásky</a:t>
            </a:r>
            <a:endParaRPr lang="cs-CZ" sz="7200" i="1" dirty="0">
              <a:solidFill>
                <a:srgbClr val="7030A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53465" y="2156663"/>
            <a:ext cx="55446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Některé hlásky jinak slyšíme a jinak píšeme.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81880" y="3900987"/>
            <a:ext cx="20387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Vyslovujeme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09661" y="4802472"/>
            <a:ext cx="1791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Píšeme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120625" y="4531146"/>
            <a:ext cx="5040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ž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131840" y="3607816"/>
            <a:ext cx="5040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002060"/>
                </a:solidFill>
              </a:rPr>
              <a:t>š</a:t>
            </a:r>
            <a:endParaRPr lang="cs-CZ" sz="5400" dirty="0">
              <a:solidFill>
                <a:srgbClr val="00206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851920" y="3597730"/>
            <a:ext cx="5040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002060"/>
                </a:solidFill>
              </a:rPr>
              <a:t>s</a:t>
            </a:r>
            <a:endParaRPr lang="cs-CZ" sz="5400" dirty="0">
              <a:solidFill>
                <a:srgbClr val="00206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403270" y="3607816"/>
            <a:ext cx="104693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002060"/>
                </a:solidFill>
              </a:rPr>
              <a:t>ch</a:t>
            </a:r>
            <a:endParaRPr lang="cs-CZ" sz="5400" dirty="0">
              <a:solidFill>
                <a:srgbClr val="00206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339374" y="3584595"/>
            <a:ext cx="5040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002060"/>
                </a:solidFill>
              </a:rPr>
              <a:t>p</a:t>
            </a:r>
            <a:endParaRPr lang="cs-CZ" sz="5400" dirty="0">
              <a:solidFill>
                <a:srgbClr val="00206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012160" y="3620727"/>
            <a:ext cx="5040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002060"/>
                </a:solidFill>
              </a:rPr>
              <a:t>t</a:t>
            </a:r>
            <a:endParaRPr lang="cs-CZ" sz="5400" dirty="0">
              <a:solidFill>
                <a:srgbClr val="00206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660232" y="3620727"/>
            <a:ext cx="5040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002060"/>
                </a:solidFill>
              </a:rPr>
              <a:t>ť</a:t>
            </a:r>
            <a:endParaRPr lang="cs-CZ" sz="5400" dirty="0">
              <a:solidFill>
                <a:srgbClr val="00206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380312" y="3620727"/>
            <a:ext cx="5040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002060"/>
                </a:solidFill>
              </a:rPr>
              <a:t>f</a:t>
            </a:r>
            <a:endParaRPr lang="cs-CZ" sz="5400" dirty="0">
              <a:solidFill>
                <a:srgbClr val="00206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841068" y="4506986"/>
            <a:ext cx="5040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z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568363" y="4545562"/>
            <a:ext cx="5040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h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339374" y="4544996"/>
            <a:ext cx="5040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b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940152" y="4533205"/>
            <a:ext cx="5040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d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588224" y="4534568"/>
            <a:ext cx="5040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ď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308304" y="4509120"/>
            <a:ext cx="5040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v</a:t>
            </a:r>
            <a:endParaRPr lang="cs-CZ" sz="5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1767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6" grpId="0"/>
      <p:bldP spid="17" grpId="0"/>
      <p:bldP spid="18" grpId="0"/>
      <p:bldP spid="19" grpId="0"/>
      <p:bldP spid="20" grpId="0"/>
      <p:bldP spid="2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56322"/>
            <a:ext cx="20985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/>
              <a:t>Odůvodni:</a:t>
            </a:r>
            <a:endParaRPr lang="cs-CZ" sz="3200" b="1" i="1" dirty="0"/>
          </a:p>
        </p:txBody>
      </p:sp>
      <p:pic>
        <p:nvPicPr>
          <p:cNvPr id="1026" name="Picture 2" descr="C:\Users\ZSTREBON\AppData\Local\Microsoft\Windows\Temporary Internet Files\Content.IE5\1ZU83S3S\MC90038258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7392" y="1041097"/>
            <a:ext cx="1240352" cy="1240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655009" y="1281534"/>
            <a:ext cx="177297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vě</a:t>
            </a:r>
            <a:r>
              <a:rPr lang="cs-CZ" sz="5400" dirty="0" smtClean="0">
                <a:solidFill>
                  <a:srgbClr val="FF0000"/>
                </a:solidFill>
              </a:rPr>
              <a:t>ž</a:t>
            </a:r>
            <a:endParaRPr lang="cs-CZ" sz="5400" dirty="0">
              <a:solidFill>
                <a:srgbClr val="FF0000"/>
              </a:solidFill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4236485" y="1759721"/>
            <a:ext cx="115212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5868144" y="1196752"/>
            <a:ext cx="172819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vě</a:t>
            </a:r>
            <a:r>
              <a:rPr lang="cs-CZ" sz="5400" dirty="0" smtClean="0">
                <a:solidFill>
                  <a:srgbClr val="FF0000"/>
                </a:solidFill>
              </a:rPr>
              <a:t>ž</a:t>
            </a:r>
            <a:r>
              <a:rPr lang="cs-CZ" sz="5400" dirty="0" smtClean="0"/>
              <a:t>e</a:t>
            </a:r>
            <a:endParaRPr lang="cs-CZ" sz="5400" dirty="0"/>
          </a:p>
        </p:txBody>
      </p:sp>
      <p:pic>
        <p:nvPicPr>
          <p:cNvPr id="1027" name="Picture 3" descr="C:\Users\ZSTREBON\AppData\Local\Microsoft\Windows\Temporary Internet Files\Content.IE5\QXOMYNFP\MC90019337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7392" y="2924944"/>
            <a:ext cx="1207921" cy="1152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2419851" y="2996952"/>
            <a:ext cx="185796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paře</a:t>
            </a:r>
            <a:r>
              <a:rPr lang="cs-CZ" sz="5400" dirty="0" smtClean="0">
                <a:solidFill>
                  <a:srgbClr val="FF0000"/>
                </a:solidFill>
              </a:rPr>
              <a:t>z</a:t>
            </a:r>
            <a:endParaRPr lang="cs-CZ" sz="5400" dirty="0">
              <a:solidFill>
                <a:srgbClr val="FF0000"/>
              </a:solidFill>
            </a:endParaRPr>
          </a:p>
        </p:txBody>
      </p:sp>
      <p:cxnSp>
        <p:nvCxnSpPr>
          <p:cNvPr id="13" name="Přímá spojnice se šipkou 12"/>
          <p:cNvCxnSpPr/>
          <p:nvPr/>
        </p:nvCxnSpPr>
        <p:spPr>
          <a:xfrm>
            <a:off x="4267158" y="3458617"/>
            <a:ext cx="115212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5724128" y="2924944"/>
            <a:ext cx="32403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na paře</a:t>
            </a:r>
            <a:r>
              <a:rPr lang="cs-CZ" sz="5400" dirty="0" smtClean="0">
                <a:solidFill>
                  <a:srgbClr val="FF0000"/>
                </a:solidFill>
              </a:rPr>
              <a:t>z</a:t>
            </a:r>
            <a:r>
              <a:rPr lang="cs-CZ" sz="5400" dirty="0" smtClean="0"/>
              <a:t>u</a:t>
            </a:r>
            <a:endParaRPr lang="cs-CZ" sz="5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483768" y="4695527"/>
            <a:ext cx="20162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oře</a:t>
            </a:r>
            <a:r>
              <a:rPr lang="cs-CZ" sz="5400" dirty="0" smtClean="0">
                <a:solidFill>
                  <a:srgbClr val="FF0000"/>
                </a:solidFill>
              </a:rPr>
              <a:t>ch</a:t>
            </a:r>
            <a:endParaRPr lang="cs-CZ" sz="5400" dirty="0">
              <a:solidFill>
                <a:srgbClr val="FF0000"/>
              </a:solidFill>
            </a:endParaRPr>
          </a:p>
        </p:txBody>
      </p:sp>
      <p:pic>
        <p:nvPicPr>
          <p:cNvPr id="1032" name="Picture 8" descr="C:\Users\ZSTREBON\AppData\Local\Microsoft\Windows\Temporary Internet Files\Content.IE5\QXOMYNFP\MC90019338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5171" y="4610744"/>
            <a:ext cx="1560559" cy="1008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1" name="Přímá spojnice se šipkou 20"/>
          <p:cNvCxnSpPr/>
          <p:nvPr/>
        </p:nvCxnSpPr>
        <p:spPr>
          <a:xfrm>
            <a:off x="4419558" y="5229200"/>
            <a:ext cx="115212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5868144" y="4665910"/>
            <a:ext cx="24482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oře</a:t>
            </a:r>
            <a:r>
              <a:rPr lang="cs-CZ" sz="5400" dirty="0" smtClean="0">
                <a:solidFill>
                  <a:srgbClr val="FF0000"/>
                </a:solidFill>
              </a:rPr>
              <a:t>ch</a:t>
            </a:r>
            <a:r>
              <a:rPr lang="cs-CZ" sz="5400" dirty="0" smtClean="0"/>
              <a:t>y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38204686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6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5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9" grpId="0"/>
      <p:bldP spid="10" grpId="0"/>
      <p:bldP spid="11" grpId="0"/>
      <p:bldP spid="12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ZSTREBON\AppData\Local\Microsoft\Windows\Temporary Internet Files\Content.IE5\1ZU83S3S\MC9001933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8667" y="404664"/>
            <a:ext cx="1080120" cy="13361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ZSTREBON\AppData\Local\Microsoft\Windows\Temporary Internet Files\Content.IE5\1ZU83S3S\MC90033231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4643" y="2097919"/>
            <a:ext cx="1266915" cy="1039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ZSTREBON\AppData\Local\Microsoft\Windows\Temporary Internet Files\Content.IE5\QXOMYNFP\MC90023738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3701" y="3607953"/>
            <a:ext cx="1701726" cy="1127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ZSTREBON\AppData\Local\Microsoft\Windows\Temporary Internet Files\Content.IE5\4ZR9VBDC\MC90025083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4974" y="4869160"/>
            <a:ext cx="1664818" cy="12580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987824" y="611096"/>
            <a:ext cx="14401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du</a:t>
            </a:r>
            <a:r>
              <a:rPr lang="cs-CZ" sz="5400" dirty="0" smtClean="0">
                <a:solidFill>
                  <a:srgbClr val="FF0000"/>
                </a:solidFill>
              </a:rPr>
              <a:t>b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796136" y="620688"/>
            <a:ext cx="18722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du</a:t>
            </a:r>
            <a:r>
              <a:rPr lang="cs-CZ" sz="5400" dirty="0" smtClean="0">
                <a:solidFill>
                  <a:srgbClr val="FF0000"/>
                </a:solidFill>
              </a:rPr>
              <a:t>b</a:t>
            </a:r>
            <a:r>
              <a:rPr lang="cs-CZ" sz="5400" dirty="0" smtClean="0"/>
              <a:t>y</a:t>
            </a:r>
            <a:endParaRPr lang="cs-CZ" sz="5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15816" y="2073622"/>
            <a:ext cx="249688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medvě</a:t>
            </a:r>
            <a:r>
              <a:rPr lang="cs-CZ" sz="5400" dirty="0" smtClean="0">
                <a:solidFill>
                  <a:srgbClr val="FF0000"/>
                </a:solidFill>
              </a:rPr>
              <a:t>d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987387" y="2049566"/>
            <a:ext cx="276107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medvě</a:t>
            </a:r>
            <a:r>
              <a:rPr lang="cs-CZ" sz="5400" dirty="0" smtClean="0">
                <a:solidFill>
                  <a:srgbClr val="FF0000"/>
                </a:solidFill>
              </a:rPr>
              <a:t>d</a:t>
            </a:r>
            <a:r>
              <a:rPr lang="cs-CZ" sz="5400" dirty="0" smtClean="0"/>
              <a:t>i</a:t>
            </a:r>
            <a:endParaRPr lang="cs-CZ" sz="5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059832" y="3607953"/>
            <a:ext cx="13681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lo</a:t>
            </a:r>
            <a:r>
              <a:rPr lang="cs-CZ" sz="5400" dirty="0" smtClean="0">
                <a:solidFill>
                  <a:srgbClr val="FF0000"/>
                </a:solidFill>
              </a:rPr>
              <a:t>ď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724128" y="3633084"/>
            <a:ext cx="16561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lo</a:t>
            </a:r>
            <a:r>
              <a:rPr lang="cs-CZ" sz="5400" dirty="0" smtClean="0">
                <a:solidFill>
                  <a:srgbClr val="FF0000"/>
                </a:solidFill>
              </a:rPr>
              <a:t>d</a:t>
            </a:r>
            <a:r>
              <a:rPr lang="cs-CZ" sz="5400" dirty="0" smtClean="0"/>
              <a:t>ě</a:t>
            </a:r>
            <a:endParaRPr lang="cs-CZ" sz="5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059832" y="5036542"/>
            <a:ext cx="199191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mrke</a:t>
            </a:r>
            <a:r>
              <a:rPr lang="cs-CZ" sz="5400" dirty="0" smtClean="0">
                <a:solidFill>
                  <a:srgbClr val="FF0000"/>
                </a:solidFill>
              </a:rPr>
              <a:t>v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724128" y="5046049"/>
            <a:ext cx="23762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mrk</a:t>
            </a:r>
            <a:r>
              <a:rPr lang="cs-CZ" sz="5400" dirty="0" smtClean="0">
                <a:solidFill>
                  <a:srgbClr val="FF0000"/>
                </a:solidFill>
              </a:rPr>
              <a:t>v</a:t>
            </a:r>
            <a:r>
              <a:rPr lang="cs-CZ" sz="5400" dirty="0" smtClean="0"/>
              <a:t>e</a:t>
            </a:r>
            <a:endParaRPr lang="cs-CZ" sz="5400" dirty="0"/>
          </a:p>
        </p:txBody>
      </p:sp>
      <p:cxnSp>
        <p:nvCxnSpPr>
          <p:cNvPr id="11" name="Přímá spojnice se šipkou 10"/>
          <p:cNvCxnSpPr/>
          <p:nvPr/>
        </p:nvCxnSpPr>
        <p:spPr>
          <a:xfrm>
            <a:off x="4499992" y="1196752"/>
            <a:ext cx="108012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4427984" y="4094749"/>
            <a:ext cx="108012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4963822" y="5547050"/>
            <a:ext cx="76030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5388802" y="2617525"/>
            <a:ext cx="54006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11637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6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5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4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201107"/>
            <a:ext cx="33123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/>
              <a:t>Doplň správně:</a:t>
            </a:r>
            <a:endParaRPr lang="cs-CZ" sz="3200" b="1" i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2276872"/>
            <a:ext cx="777686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vla</a:t>
            </a:r>
            <a:r>
              <a:rPr lang="cs-CZ" sz="3200" dirty="0" smtClean="0"/>
              <a:t> _ ( s, z ) , </a:t>
            </a:r>
            <a:r>
              <a:rPr lang="cs-CZ" sz="3200" dirty="0" err="1" smtClean="0"/>
              <a:t>zpě</a:t>
            </a:r>
            <a:r>
              <a:rPr lang="cs-CZ" sz="3200" dirty="0" smtClean="0"/>
              <a:t> _ ( f , v ) , </a:t>
            </a:r>
            <a:r>
              <a:rPr lang="cs-CZ" sz="3200" dirty="0" err="1" smtClean="0"/>
              <a:t>přije</a:t>
            </a:r>
            <a:r>
              <a:rPr lang="cs-CZ" sz="3200" dirty="0" smtClean="0"/>
              <a:t> _ ( ť , ď ) ,</a:t>
            </a:r>
          </a:p>
          <a:p>
            <a:r>
              <a:rPr lang="cs-CZ" sz="3200" dirty="0" smtClean="0"/>
              <a:t>hra _ ( t , d ) , </a:t>
            </a:r>
            <a:r>
              <a:rPr lang="cs-CZ" sz="3200" dirty="0" err="1" smtClean="0"/>
              <a:t>pstru</a:t>
            </a:r>
            <a:r>
              <a:rPr lang="cs-CZ" sz="3200" dirty="0" smtClean="0"/>
              <a:t> _ ( ch , h ) , </a:t>
            </a:r>
            <a:r>
              <a:rPr lang="cs-CZ" sz="3200" dirty="0" err="1" smtClean="0"/>
              <a:t>holu</a:t>
            </a:r>
            <a:r>
              <a:rPr lang="cs-CZ" sz="3200" dirty="0" smtClean="0"/>
              <a:t> _ ( p , b ), </a:t>
            </a:r>
            <a:r>
              <a:rPr lang="cs-CZ" sz="3200" dirty="0" err="1" smtClean="0"/>
              <a:t>příko</a:t>
            </a:r>
            <a:r>
              <a:rPr lang="cs-CZ" sz="3200" dirty="0" smtClean="0"/>
              <a:t> _ ( p , b ) , sní _ ( ch , h ) , </a:t>
            </a:r>
            <a:r>
              <a:rPr lang="cs-CZ" sz="3200" dirty="0" err="1" smtClean="0"/>
              <a:t>su</a:t>
            </a:r>
            <a:r>
              <a:rPr lang="cs-CZ" sz="3200" dirty="0" smtClean="0"/>
              <a:t> _ ( d , t ) , </a:t>
            </a:r>
            <a:r>
              <a:rPr lang="cs-CZ" sz="3200" dirty="0" err="1" smtClean="0"/>
              <a:t>necho</a:t>
            </a:r>
            <a:r>
              <a:rPr lang="cs-CZ" sz="3200" dirty="0" smtClean="0"/>
              <a:t> _ ( ť , ď ) , </a:t>
            </a:r>
            <a:r>
              <a:rPr lang="cs-CZ" sz="3200" dirty="0" err="1" smtClean="0"/>
              <a:t>Václa</a:t>
            </a:r>
            <a:r>
              <a:rPr lang="cs-CZ" sz="3200" dirty="0" smtClean="0"/>
              <a:t> _ ( f , v ) , </a:t>
            </a:r>
            <a:r>
              <a:rPr lang="cs-CZ" sz="3200" dirty="0" err="1" smtClean="0"/>
              <a:t>hrá</a:t>
            </a:r>
            <a:r>
              <a:rPr lang="cs-CZ" sz="3200" dirty="0" smtClean="0"/>
              <a:t> _ ( s , z ) , </a:t>
            </a:r>
            <a:r>
              <a:rPr lang="cs-CZ" sz="3200" dirty="0" err="1" smtClean="0"/>
              <a:t>mří</a:t>
            </a:r>
            <a:r>
              <a:rPr lang="cs-CZ" sz="3200" dirty="0" smtClean="0"/>
              <a:t> _ ( š , ž ) , </a:t>
            </a:r>
            <a:r>
              <a:rPr lang="cs-CZ" sz="3200" dirty="0" err="1" smtClean="0"/>
              <a:t>lo</a:t>
            </a:r>
            <a:r>
              <a:rPr lang="cs-CZ" sz="3200" dirty="0" smtClean="0"/>
              <a:t> _ ( f , v ) , kru _ ( ch , h )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974707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988839"/>
            <a:ext cx="7560840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vla</a:t>
            </a:r>
            <a:r>
              <a:rPr lang="cs-CZ" sz="4000" dirty="0" smtClean="0">
                <a:solidFill>
                  <a:srgbClr val="FF0000"/>
                </a:solidFill>
              </a:rPr>
              <a:t>s </a:t>
            </a:r>
            <a:r>
              <a:rPr lang="cs-CZ" sz="4000" dirty="0" smtClean="0"/>
              <a:t>, zpě</a:t>
            </a:r>
            <a:r>
              <a:rPr lang="cs-CZ" sz="4000" dirty="0" smtClean="0">
                <a:solidFill>
                  <a:srgbClr val="FF0000"/>
                </a:solidFill>
              </a:rPr>
              <a:t>v </a:t>
            </a:r>
            <a:r>
              <a:rPr lang="cs-CZ" sz="4000" dirty="0" smtClean="0"/>
              <a:t>, přije</a:t>
            </a:r>
            <a:r>
              <a:rPr lang="cs-CZ" sz="4000" dirty="0" smtClean="0">
                <a:solidFill>
                  <a:srgbClr val="FF0000"/>
                </a:solidFill>
              </a:rPr>
              <a:t>ď</a:t>
            </a:r>
            <a:r>
              <a:rPr lang="cs-CZ" sz="4000" dirty="0" smtClean="0"/>
              <a:t> , hra</a:t>
            </a:r>
            <a:r>
              <a:rPr lang="cs-CZ" sz="4000" dirty="0" smtClean="0">
                <a:solidFill>
                  <a:srgbClr val="FF0000"/>
                </a:solidFill>
              </a:rPr>
              <a:t>d</a:t>
            </a:r>
            <a:r>
              <a:rPr lang="cs-CZ" sz="4000" dirty="0" smtClean="0"/>
              <a:t> , pstru</a:t>
            </a:r>
            <a:r>
              <a:rPr lang="cs-CZ" sz="4000" dirty="0" smtClean="0">
                <a:solidFill>
                  <a:srgbClr val="FF0000"/>
                </a:solidFill>
              </a:rPr>
              <a:t>h</a:t>
            </a:r>
            <a:r>
              <a:rPr lang="cs-CZ" sz="4000" dirty="0" smtClean="0"/>
              <a:t>, holu</a:t>
            </a:r>
            <a:r>
              <a:rPr lang="cs-CZ" sz="4000" dirty="0" smtClean="0">
                <a:solidFill>
                  <a:srgbClr val="FF0000"/>
                </a:solidFill>
              </a:rPr>
              <a:t>b , </a:t>
            </a:r>
            <a:r>
              <a:rPr lang="cs-CZ" sz="4000" dirty="0" smtClean="0"/>
              <a:t>příko</a:t>
            </a:r>
            <a:r>
              <a:rPr lang="cs-CZ" sz="4000" dirty="0" smtClean="0">
                <a:solidFill>
                  <a:srgbClr val="FF0000"/>
                </a:solidFill>
              </a:rPr>
              <a:t>p</a:t>
            </a:r>
            <a:r>
              <a:rPr lang="cs-CZ" sz="4000" dirty="0" smtClean="0"/>
              <a:t> , sní</a:t>
            </a:r>
            <a:r>
              <a:rPr lang="cs-CZ" sz="4000" dirty="0" smtClean="0">
                <a:solidFill>
                  <a:srgbClr val="FF0000"/>
                </a:solidFill>
              </a:rPr>
              <a:t>h</a:t>
            </a:r>
            <a:r>
              <a:rPr lang="cs-CZ" sz="4000" dirty="0" smtClean="0"/>
              <a:t> , su</a:t>
            </a:r>
            <a:r>
              <a:rPr lang="cs-CZ" sz="4000" dirty="0" smtClean="0">
                <a:solidFill>
                  <a:srgbClr val="FF0000"/>
                </a:solidFill>
              </a:rPr>
              <a:t>d</a:t>
            </a:r>
            <a:r>
              <a:rPr lang="cs-CZ" sz="4000" dirty="0" smtClean="0"/>
              <a:t> , necho</a:t>
            </a:r>
            <a:r>
              <a:rPr lang="cs-CZ" sz="4000" dirty="0" smtClean="0">
                <a:solidFill>
                  <a:srgbClr val="FF0000"/>
                </a:solidFill>
              </a:rPr>
              <a:t>ď </a:t>
            </a:r>
            <a:r>
              <a:rPr lang="cs-CZ" sz="4000" dirty="0" smtClean="0"/>
              <a:t>, Václa</a:t>
            </a:r>
            <a:r>
              <a:rPr lang="cs-CZ" sz="4000" dirty="0" smtClean="0">
                <a:solidFill>
                  <a:srgbClr val="FF0000"/>
                </a:solidFill>
              </a:rPr>
              <a:t>v</a:t>
            </a:r>
            <a:r>
              <a:rPr lang="cs-CZ" sz="4000" dirty="0" smtClean="0"/>
              <a:t> , hrá</a:t>
            </a:r>
            <a:r>
              <a:rPr lang="cs-CZ" sz="4000" dirty="0" smtClean="0">
                <a:solidFill>
                  <a:srgbClr val="FF0000"/>
                </a:solidFill>
              </a:rPr>
              <a:t>z</a:t>
            </a:r>
            <a:r>
              <a:rPr lang="cs-CZ" sz="4000" dirty="0" smtClean="0"/>
              <a:t> , mří</a:t>
            </a:r>
            <a:r>
              <a:rPr lang="cs-CZ" sz="4000" dirty="0" smtClean="0">
                <a:solidFill>
                  <a:srgbClr val="FF0000"/>
                </a:solidFill>
              </a:rPr>
              <a:t>ž</a:t>
            </a:r>
            <a:r>
              <a:rPr lang="cs-CZ" sz="4000" dirty="0" smtClean="0"/>
              <a:t> , lo</a:t>
            </a:r>
            <a:r>
              <a:rPr lang="cs-CZ" sz="4000" dirty="0" smtClean="0">
                <a:solidFill>
                  <a:srgbClr val="FF0000"/>
                </a:solidFill>
              </a:rPr>
              <a:t>v </a:t>
            </a:r>
            <a:r>
              <a:rPr lang="cs-CZ" sz="4000" dirty="0" smtClean="0"/>
              <a:t>, kru</a:t>
            </a:r>
            <a:r>
              <a:rPr lang="cs-CZ" sz="4000" dirty="0" smtClean="0">
                <a:solidFill>
                  <a:srgbClr val="FF0000"/>
                </a:solidFill>
              </a:rPr>
              <a:t>h</a:t>
            </a:r>
          </a:p>
          <a:p>
            <a:endParaRPr lang="cs-CZ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1137449" y="989099"/>
            <a:ext cx="3600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i="1" dirty="0" smtClean="0"/>
              <a:t>Správné řešení:</a:t>
            </a:r>
            <a:endParaRPr lang="cs-CZ" sz="3600" b="1" i="1" dirty="0"/>
          </a:p>
        </p:txBody>
      </p:sp>
      <p:pic>
        <p:nvPicPr>
          <p:cNvPr id="1026" name="Picture 2" descr="C:\Users\ZSTREBON\AppData\Local\Microsoft\Windows\Temporary Internet Files\Content.IE5\6NDS9NOR\MC9004244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149080"/>
            <a:ext cx="1974850" cy="1698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58741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75756" y="1357293"/>
            <a:ext cx="27003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>
                <a:hlinkClick r:id="rId2"/>
              </a:rPr>
              <a:t> </a:t>
            </a:r>
            <a:r>
              <a:rPr lang="cs-CZ" dirty="0" smtClean="0">
                <a:hlinkClick r:id="rId2"/>
              </a:rPr>
              <a:t>www.office.microsoft.com</a:t>
            </a: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908720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Použité zdroje: archiv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3595697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197</TotalTime>
  <Words>270</Words>
  <Application>Microsoft Office PowerPoint</Application>
  <PresentationFormat>Předvádění na obrazovce (4:3)</PresentationFormat>
  <Paragraphs>62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Párové souhlásky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ZSTREBON</dc:creator>
  <cp:lastModifiedBy>ZSTREBON</cp:lastModifiedBy>
  <cp:revision>22</cp:revision>
  <dcterms:created xsi:type="dcterms:W3CDTF">2012-03-12T15:18:34Z</dcterms:created>
  <dcterms:modified xsi:type="dcterms:W3CDTF">2012-03-21T14:32:39Z</dcterms:modified>
</cp:coreProperties>
</file>