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9" r:id="rId5"/>
    <p:sldId id="260" r:id="rId6"/>
    <p:sldId id="258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8" d="100"/>
          <a:sy n="98" d="100"/>
        </p:scale>
        <p:origin x="-57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1B6B3-CD16-4835-87A1-2757A8771A9B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0E0ED-9A42-4F14-B423-0C3DFD74A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113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1B6B3-CD16-4835-87A1-2757A8771A9B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0E0ED-9A42-4F14-B423-0C3DFD74A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371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1B6B3-CD16-4835-87A1-2757A8771A9B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0E0ED-9A42-4F14-B423-0C3DFD74A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9260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1B6B3-CD16-4835-87A1-2757A8771A9B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0E0ED-9A42-4F14-B423-0C3DFD74A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579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1B6B3-CD16-4835-87A1-2757A8771A9B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0E0ED-9A42-4F14-B423-0C3DFD74A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75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1B6B3-CD16-4835-87A1-2757A8771A9B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0E0ED-9A42-4F14-B423-0C3DFD74A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4983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1B6B3-CD16-4835-87A1-2757A8771A9B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0E0ED-9A42-4F14-B423-0C3DFD74A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539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1B6B3-CD16-4835-87A1-2757A8771A9B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0E0ED-9A42-4F14-B423-0C3DFD74A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6105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1B6B3-CD16-4835-87A1-2757A8771A9B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0E0ED-9A42-4F14-B423-0C3DFD74A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5076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1B6B3-CD16-4835-87A1-2757A8771A9B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0E0ED-9A42-4F14-B423-0C3DFD74A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9569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1B6B3-CD16-4835-87A1-2757A8771A9B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0E0ED-9A42-4F14-B423-0C3DFD74A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316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1B6B3-CD16-4835-87A1-2757A8771A9B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10E0ED-9A42-4F14-B423-0C3DFD74A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093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8724189"/>
              </p:ext>
            </p:extLst>
          </p:nvPr>
        </p:nvGraphicFramePr>
        <p:xfrm>
          <a:off x="1665288" y="2414588"/>
          <a:ext cx="5813425" cy="282613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Blanka Machovcová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VY_32_Inovace_3246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Počítání se závorkami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Počítání se závorkami v oboru přirozených čísel do 100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2.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příklady na sčítání a odčítání přirozených čísel do 100 s využití závorek a slovní úlohu.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5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umí vypočítat příklady na sčítání a odčítání se závorkami a vyřešit slovní úlohu s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využitím závorky.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506886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3622" y="260649"/>
            <a:ext cx="7646810" cy="1800200"/>
          </a:xfrm>
        </p:spPr>
        <p:txBody>
          <a:bodyPr>
            <a:noAutofit/>
          </a:bodyPr>
          <a:lstStyle/>
          <a:p>
            <a:r>
              <a:rPr lang="cs-CZ" sz="6600" dirty="0" smtClean="0"/>
              <a:t>Počítání se závorkami</a:t>
            </a:r>
            <a:endParaRPr lang="cs-CZ" sz="6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1844824"/>
            <a:ext cx="41044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Pamatuj si !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2909396"/>
            <a:ext cx="64320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Početní výkony v </a:t>
            </a:r>
            <a:r>
              <a:rPr lang="cs-CZ" sz="4400" b="1" dirty="0" smtClean="0">
                <a:solidFill>
                  <a:srgbClr val="0070C0"/>
                </a:solidFill>
              </a:rPr>
              <a:t>závorce</a:t>
            </a:r>
          </a:p>
          <a:p>
            <a:r>
              <a:rPr lang="cs-CZ" sz="4400" b="1" dirty="0">
                <a:solidFill>
                  <a:srgbClr val="0070C0"/>
                </a:solidFill>
              </a:rPr>
              <a:t> </a:t>
            </a:r>
            <a:r>
              <a:rPr lang="cs-CZ" sz="4400" b="1" dirty="0" smtClean="0">
                <a:solidFill>
                  <a:srgbClr val="0070C0"/>
                </a:solidFill>
              </a:rPr>
              <a:t>   provádíme nejdříve!</a:t>
            </a:r>
            <a:r>
              <a:rPr lang="cs-CZ" sz="4400" b="1" dirty="0" smtClean="0">
                <a:solidFill>
                  <a:srgbClr val="0070C0"/>
                </a:solidFill>
              </a:rPr>
              <a:t>                                                   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4641203"/>
            <a:ext cx="352853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/>
              <a:t>( </a:t>
            </a:r>
            <a:r>
              <a:rPr lang="cs-CZ" sz="4800" dirty="0">
                <a:solidFill>
                  <a:srgbClr val="FF0000"/>
                </a:solidFill>
              </a:rPr>
              <a:t>5</a:t>
            </a:r>
            <a:r>
              <a:rPr lang="cs-CZ" sz="4800" dirty="0"/>
              <a:t> +</a:t>
            </a:r>
            <a:r>
              <a:rPr lang="cs-CZ" sz="4800" dirty="0">
                <a:solidFill>
                  <a:srgbClr val="FF0000"/>
                </a:solidFill>
              </a:rPr>
              <a:t> 6 </a:t>
            </a:r>
            <a:r>
              <a:rPr lang="cs-CZ" sz="4800" dirty="0"/>
              <a:t>) +</a:t>
            </a:r>
            <a:r>
              <a:rPr lang="cs-CZ" sz="4800" dirty="0">
                <a:solidFill>
                  <a:srgbClr val="00B050"/>
                </a:solidFill>
              </a:rPr>
              <a:t> 7 </a:t>
            </a:r>
            <a:r>
              <a:rPr lang="cs-CZ" sz="4800" dirty="0"/>
              <a:t>= </a:t>
            </a:r>
          </a:p>
        </p:txBody>
      </p:sp>
      <p:sp>
        <p:nvSpPr>
          <p:cNvPr id="6" name="Obdélník 5"/>
          <p:cNvSpPr/>
          <p:nvPr/>
        </p:nvSpPr>
        <p:spPr>
          <a:xfrm>
            <a:off x="4355976" y="4641202"/>
            <a:ext cx="92210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>
                <a:solidFill>
                  <a:srgbClr val="FF0000"/>
                </a:solidFill>
              </a:rPr>
              <a:t>11</a:t>
            </a:r>
          </a:p>
        </p:txBody>
      </p:sp>
      <p:sp>
        <p:nvSpPr>
          <p:cNvPr id="7" name="Obdélník 6"/>
          <p:cNvSpPr/>
          <p:nvPr/>
        </p:nvSpPr>
        <p:spPr>
          <a:xfrm>
            <a:off x="5292080" y="4641201"/>
            <a:ext cx="49084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/>
              <a:t>+</a:t>
            </a:r>
          </a:p>
        </p:txBody>
      </p:sp>
      <p:sp>
        <p:nvSpPr>
          <p:cNvPr id="8" name="Obdélník 7"/>
          <p:cNvSpPr/>
          <p:nvPr/>
        </p:nvSpPr>
        <p:spPr>
          <a:xfrm>
            <a:off x="5868144" y="4660477"/>
            <a:ext cx="60683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>
                <a:solidFill>
                  <a:srgbClr val="00B050"/>
                </a:solidFill>
              </a:rPr>
              <a:t>7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444208" y="4686234"/>
            <a:ext cx="57606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/>
              <a:t>=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040345" y="4660476"/>
            <a:ext cx="81777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/>
              <a:t>18</a:t>
            </a:r>
          </a:p>
        </p:txBody>
      </p:sp>
    </p:spTree>
    <p:extLst>
      <p:ext uri="{BB962C8B-B14F-4D97-AF65-F5344CB8AC3E}">
        <p14:creationId xmlns:p14="http://schemas.microsoft.com/office/powerpoint/2010/main" val="3465545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/>
      <p:bldP spid="6" grpId="0"/>
      <p:bldP spid="7" grpId="0"/>
      <p:bldP spid="8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1846565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( 12 + 7 ) + 4 =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710661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( 29 + 6 ) – 4 = 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53765" y="3501008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( 45 – 20 ) – 6 =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53765" y="4365104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( 34 + 30 ) – 9 =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53765" y="5229200"/>
            <a:ext cx="34022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( 38 + 7 ) + 20 =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1846565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19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55198" y="2710661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35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23928" y="3490392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25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23928" y="4365104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64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36285" y="5229200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45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308682" y="182784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378556" y="2685947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-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99992" y="3502749"/>
            <a:ext cx="5686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-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99992" y="4366845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-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499992" y="5230941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654231" y="1862783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681079" y="269830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808023" y="3490785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851319" y="4357243"/>
            <a:ext cx="4688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788024" y="5232990"/>
            <a:ext cx="6817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20  </a:t>
            </a:r>
            <a:endParaRPr lang="cs-CZ" sz="3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014271" y="1821851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041119" y="2710661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148064" y="3490785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185135" y="4344884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402399" y="5208275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354407" y="1850819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23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395762" y="2710661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31</a:t>
            </a:r>
            <a:endParaRPr lang="cs-CZ" sz="3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493916" y="3478428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19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527656" y="4345922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55</a:t>
            </a:r>
            <a:endParaRPr lang="cs-CZ" sz="3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765770" y="5208277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65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60515" y="332656"/>
            <a:ext cx="29548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Procvičuj:</a:t>
            </a:r>
            <a:endParaRPr lang="cs-CZ" sz="3200" b="1" i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961710" y="1065800"/>
            <a:ext cx="34072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( 17 + 4 ) + 9 =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755198" y="1069335"/>
            <a:ext cx="6657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21</a:t>
            </a:r>
            <a:endParaRPr lang="cs-CZ" sz="3600" dirty="0"/>
          </a:p>
        </p:txBody>
      </p:sp>
      <p:sp>
        <p:nvSpPr>
          <p:cNvPr id="9" name="Obdélník 8"/>
          <p:cNvSpPr/>
          <p:nvPr/>
        </p:nvSpPr>
        <p:spPr>
          <a:xfrm>
            <a:off x="4283968" y="1059809"/>
            <a:ext cx="4138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+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654203" y="1069333"/>
            <a:ext cx="5182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11" name="Obdélník 10"/>
          <p:cNvSpPr/>
          <p:nvPr/>
        </p:nvSpPr>
        <p:spPr>
          <a:xfrm>
            <a:off x="5004048" y="1048553"/>
            <a:ext cx="4138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=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312001" y="1058493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30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0506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2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55985" y="1340768"/>
            <a:ext cx="669674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košíčku bylo </a:t>
            </a:r>
            <a:r>
              <a:rPr lang="cs-CZ" sz="2800" b="1" dirty="0" smtClean="0"/>
              <a:t>38 vajíček </a:t>
            </a:r>
            <a:r>
              <a:rPr lang="cs-CZ" sz="2800" dirty="0" smtClean="0"/>
              <a:t>. Maminka pekla koláče a </a:t>
            </a:r>
            <a:r>
              <a:rPr lang="cs-CZ" sz="2800" b="1" dirty="0" smtClean="0"/>
              <a:t>6 vajíček spotřebovala</a:t>
            </a:r>
            <a:r>
              <a:rPr lang="cs-CZ" sz="2800" dirty="0" smtClean="0"/>
              <a:t>. Babička </a:t>
            </a:r>
            <a:r>
              <a:rPr lang="cs-CZ" sz="2800" b="1" dirty="0" smtClean="0"/>
              <a:t>přinesla 7 vajíček </a:t>
            </a:r>
            <a:r>
              <a:rPr lang="cs-CZ" sz="2800" dirty="0" smtClean="0"/>
              <a:t>a dala je na košíček .   </a:t>
            </a:r>
            <a:r>
              <a:rPr lang="cs-CZ" sz="2800" b="1" dirty="0" smtClean="0"/>
              <a:t>Kolik vajíček je nyní v košíčku?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32208" y="814834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Vyřeš slovní úlohu :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3237169"/>
            <a:ext cx="653711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_________________________________________</a:t>
            </a:r>
          </a:p>
          <a:p>
            <a:r>
              <a:rPr lang="cs-CZ" sz="2400" i="1" dirty="0" smtClean="0"/>
              <a:t>_________________________________________</a:t>
            </a:r>
          </a:p>
          <a:p>
            <a:r>
              <a:rPr lang="cs-CZ" sz="2400" i="1" dirty="0" smtClean="0"/>
              <a:t>___________________________________________________________________________________________________________________________</a:t>
            </a:r>
          </a:p>
          <a:p>
            <a:r>
              <a:rPr lang="cs-CZ" sz="2400" i="1" dirty="0" smtClean="0"/>
              <a:t>_________________________________________</a:t>
            </a:r>
          </a:p>
          <a:p>
            <a:r>
              <a:rPr lang="cs-CZ" sz="2400" i="1" dirty="0" smtClean="0"/>
              <a:t>_________________________________________</a:t>
            </a:r>
          </a:p>
          <a:p>
            <a:endParaRPr lang="cs-CZ" sz="24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212976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/>
              <a:t>Zápis:</a:t>
            </a:r>
            <a:endParaRPr lang="cs-CZ" sz="20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5091" y="4648003"/>
            <a:ext cx="15986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/>
              <a:t>Znázornění:</a:t>
            </a:r>
            <a:endParaRPr lang="cs-CZ" sz="2000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14716" y="5025489"/>
            <a:ext cx="1118641" cy="4841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/>
              <a:t>Výpočet:</a:t>
            </a:r>
            <a:endParaRPr lang="cs-CZ" sz="20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435151"/>
            <a:ext cx="1230505" cy="4841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/>
              <a:t>Odpověď: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1748617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6742" y="620688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Správné řešení 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408352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/>
              <a:t>Zápis:</a:t>
            </a:r>
            <a:endParaRPr lang="cs-CZ" sz="20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290" y="1377574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Vajíček               38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34391" y="1844824"/>
            <a:ext cx="26282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Spotřebovala      6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33951" y="2348880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Přinesla                7 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5870" y="2810545"/>
            <a:ext cx="2977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Vajíček nyní         ?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16033" y="3068960"/>
            <a:ext cx="3317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_______________________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122" y="3477555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/>
              <a:t>Znázornění:</a:t>
            </a:r>
            <a:endParaRPr lang="cs-CZ" sz="2000" i="1" dirty="0"/>
          </a:p>
        </p:txBody>
      </p:sp>
      <p:sp>
        <p:nvSpPr>
          <p:cNvPr id="11" name="Obdélník 10"/>
          <p:cNvSpPr/>
          <p:nvPr/>
        </p:nvSpPr>
        <p:spPr>
          <a:xfrm>
            <a:off x="2195298" y="3550211"/>
            <a:ext cx="360040" cy="32745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707738" y="3552713"/>
            <a:ext cx="360040" cy="32745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07151" y="3552713"/>
            <a:ext cx="360040" cy="32745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740647" y="2649294"/>
            <a:ext cx="4956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rgbClr val="00B050"/>
                </a:solidFill>
              </a:rPr>
              <a:t>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838617" y="2651428"/>
            <a:ext cx="4956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.</a:t>
            </a:r>
            <a:endParaRPr lang="cs-CZ" sz="9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05015" y="2653462"/>
            <a:ext cx="4956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.</a:t>
            </a:r>
            <a:endParaRPr lang="cs-CZ" sz="9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99320" y="2651428"/>
            <a:ext cx="4956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.</a:t>
            </a:r>
            <a:endParaRPr lang="cs-CZ" sz="9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74996" y="2651428"/>
            <a:ext cx="4112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.</a:t>
            </a:r>
            <a:endParaRPr lang="cs-CZ" sz="9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987741" y="2651428"/>
            <a:ext cx="4956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.</a:t>
            </a:r>
            <a:endParaRPr lang="cs-CZ" sz="9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79723" y="2649294"/>
            <a:ext cx="4956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.</a:t>
            </a:r>
            <a:endParaRPr lang="cs-CZ" sz="9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76162" y="2651428"/>
            <a:ext cx="4956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.</a:t>
            </a:r>
            <a:endParaRPr lang="cs-CZ" sz="9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868144" y="2651428"/>
            <a:ext cx="4956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00B050"/>
                </a:solidFill>
              </a:rPr>
              <a:t>.</a:t>
            </a:r>
            <a:endParaRPr lang="cs-CZ" sz="96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155543" y="2649269"/>
            <a:ext cx="4956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00B050"/>
                </a:solidFill>
              </a:rPr>
              <a:t>.</a:t>
            </a:r>
            <a:endParaRPr lang="cs-CZ" sz="96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452795" y="2649269"/>
            <a:ext cx="4956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00B050"/>
                </a:solidFill>
              </a:rPr>
              <a:t>.</a:t>
            </a:r>
            <a:endParaRPr lang="cs-CZ" sz="9600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666210" y="2649269"/>
            <a:ext cx="4956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00B050"/>
                </a:solidFill>
              </a:rPr>
              <a:t>.</a:t>
            </a:r>
            <a:endParaRPr lang="cs-CZ" sz="9600" dirty="0">
              <a:solidFill>
                <a:srgbClr val="00B050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 flipH="1">
            <a:off x="5727263" y="3592135"/>
            <a:ext cx="193445" cy="288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5393753" y="3628182"/>
            <a:ext cx="193445" cy="288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5123350" y="3631570"/>
            <a:ext cx="193445" cy="288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4813739" y="3619359"/>
            <a:ext cx="193445" cy="288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4544524" y="3619359"/>
            <a:ext cx="193445" cy="288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4256116" y="3619504"/>
            <a:ext cx="193445" cy="288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3566605" y="2649294"/>
            <a:ext cx="57334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.</a:t>
            </a:r>
            <a:endParaRPr lang="cs-CZ" sz="9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355598" y="2649269"/>
            <a:ext cx="57334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00B050"/>
                </a:solidFill>
              </a:rPr>
              <a:t>.</a:t>
            </a:r>
            <a:endParaRPr lang="cs-CZ" sz="9600" dirty="0">
              <a:solidFill>
                <a:srgbClr val="00B05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032629" y="2649294"/>
            <a:ext cx="57334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00B050"/>
                </a:solidFill>
              </a:rPr>
              <a:t>.</a:t>
            </a:r>
            <a:endParaRPr lang="cs-CZ" sz="9600" dirty="0">
              <a:solidFill>
                <a:srgbClr val="00B05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55357" y="4223122"/>
            <a:ext cx="12957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/>
              <a:t>Výpočet:</a:t>
            </a:r>
            <a:endParaRPr lang="cs-CZ" sz="2000" i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058771" y="4218929"/>
            <a:ext cx="24324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( 38 – 6 ) + 7 = 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189569" y="4223122"/>
            <a:ext cx="21826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32 + 7 = 39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84006" y="4972000"/>
            <a:ext cx="12957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/>
              <a:t>Odpověď:</a:t>
            </a:r>
            <a:endParaRPr lang="cs-CZ" sz="2000" i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051720" y="4941168"/>
            <a:ext cx="43290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V košíku je nyní 39 vajíček.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2368430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2085563"/>
            <a:ext cx="33481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( </a:t>
            </a:r>
            <a:r>
              <a:rPr lang="cs-CZ" sz="3600" dirty="0" smtClean="0"/>
              <a:t>72  - 20 )  + 4 </a:t>
            </a:r>
            <a:r>
              <a:rPr lang="cs-CZ" sz="3600" dirty="0" smtClean="0"/>
              <a:t>=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7" y="2780928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( </a:t>
            </a:r>
            <a:r>
              <a:rPr lang="cs-CZ" sz="3600" dirty="0" smtClean="0"/>
              <a:t>59 </a:t>
            </a:r>
            <a:r>
              <a:rPr lang="cs-CZ" sz="3600" dirty="0" smtClean="0"/>
              <a:t>+ 6 ) – </a:t>
            </a:r>
            <a:r>
              <a:rPr lang="cs-CZ" sz="3600" dirty="0" smtClean="0"/>
              <a:t>8 </a:t>
            </a:r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3501008"/>
            <a:ext cx="3319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 </a:t>
            </a:r>
            <a:r>
              <a:rPr lang="cs-CZ" sz="3600" dirty="0" smtClean="0"/>
              <a:t>45 – ( 14 – 9 ) </a:t>
            </a:r>
            <a:r>
              <a:rPr lang="cs-CZ" sz="3600" dirty="0" smtClean="0"/>
              <a:t>= 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73315" y="4221088"/>
            <a:ext cx="3026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(94 - </a:t>
            </a:r>
            <a:r>
              <a:rPr lang="cs-CZ" sz="3600" dirty="0" smtClean="0"/>
              <a:t>30 ) – </a:t>
            </a:r>
            <a:r>
              <a:rPr lang="cs-CZ" sz="3600" dirty="0" smtClean="0"/>
              <a:t>7 </a:t>
            </a:r>
            <a:r>
              <a:rPr lang="cs-CZ" sz="3600" dirty="0" smtClean="0"/>
              <a:t>= 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1636" y="4941168"/>
            <a:ext cx="31977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68 </a:t>
            </a:r>
            <a:r>
              <a:rPr lang="cs-CZ" sz="3600" dirty="0" smtClean="0"/>
              <a:t>+ </a:t>
            </a:r>
            <a:r>
              <a:rPr lang="cs-CZ" sz="3600" dirty="0" smtClean="0"/>
              <a:t>(7 + 13 ) </a:t>
            </a:r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6771" y="673533"/>
            <a:ext cx="20910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Vypočítej: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99432" y="1377643"/>
            <a:ext cx="354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( </a:t>
            </a:r>
            <a:r>
              <a:rPr lang="cs-CZ" sz="3600" dirty="0" smtClean="0"/>
              <a:t>35 </a:t>
            </a:r>
            <a:r>
              <a:rPr lang="cs-CZ" sz="3600" dirty="0" smtClean="0"/>
              <a:t>+  </a:t>
            </a:r>
            <a:r>
              <a:rPr lang="cs-CZ" sz="3600" dirty="0" smtClean="0"/>
              <a:t>40 </a:t>
            </a:r>
            <a:r>
              <a:rPr lang="cs-CZ" sz="3600" dirty="0" smtClean="0"/>
              <a:t>) + 9 =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11960" y="1375605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75 + 9 = 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02411" y="1375604"/>
            <a:ext cx="7138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84</a:t>
            </a:r>
            <a:endParaRPr lang="cs-CZ" sz="3600" dirty="0"/>
          </a:p>
        </p:txBody>
      </p:sp>
      <p:sp>
        <p:nvSpPr>
          <p:cNvPr id="11" name="Obdélník 10"/>
          <p:cNvSpPr/>
          <p:nvPr/>
        </p:nvSpPr>
        <p:spPr>
          <a:xfrm>
            <a:off x="4239323" y="2061360"/>
            <a:ext cx="176202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52 </a:t>
            </a:r>
            <a:r>
              <a:rPr lang="cs-CZ" sz="3600" dirty="0"/>
              <a:t>+ </a:t>
            </a:r>
            <a:r>
              <a:rPr lang="cs-CZ" sz="3600" dirty="0" smtClean="0"/>
              <a:t>4 </a:t>
            </a:r>
            <a:r>
              <a:rPr lang="cs-CZ" sz="3600" dirty="0"/>
              <a:t>= </a:t>
            </a:r>
            <a:endParaRPr lang="cs-CZ" sz="3600" dirty="0"/>
          </a:p>
        </p:txBody>
      </p:sp>
      <p:sp>
        <p:nvSpPr>
          <p:cNvPr id="12" name="Obdélník 11"/>
          <p:cNvSpPr/>
          <p:nvPr/>
        </p:nvSpPr>
        <p:spPr>
          <a:xfrm>
            <a:off x="5796136" y="2061359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56</a:t>
            </a:r>
            <a:endParaRPr lang="cs-CZ" sz="3600" dirty="0"/>
          </a:p>
        </p:txBody>
      </p:sp>
      <p:sp>
        <p:nvSpPr>
          <p:cNvPr id="13" name="Obdélník 12"/>
          <p:cNvSpPr/>
          <p:nvPr/>
        </p:nvSpPr>
        <p:spPr>
          <a:xfrm>
            <a:off x="4034115" y="2780928"/>
            <a:ext cx="167385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65 - 8 </a:t>
            </a:r>
            <a:r>
              <a:rPr lang="cs-CZ" sz="3600" dirty="0"/>
              <a:t>= </a:t>
            </a:r>
            <a:endParaRPr lang="cs-CZ" sz="3600" dirty="0"/>
          </a:p>
        </p:txBody>
      </p:sp>
      <p:sp>
        <p:nvSpPr>
          <p:cNvPr id="14" name="Obdélník 13"/>
          <p:cNvSpPr/>
          <p:nvPr/>
        </p:nvSpPr>
        <p:spPr>
          <a:xfrm>
            <a:off x="5533645" y="2780928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57</a:t>
            </a:r>
            <a:endParaRPr lang="cs-CZ" sz="3600" dirty="0"/>
          </a:p>
        </p:txBody>
      </p:sp>
      <p:sp>
        <p:nvSpPr>
          <p:cNvPr id="15" name="Obdélník 14"/>
          <p:cNvSpPr/>
          <p:nvPr/>
        </p:nvSpPr>
        <p:spPr>
          <a:xfrm>
            <a:off x="4136734" y="3501008"/>
            <a:ext cx="167385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45 </a:t>
            </a:r>
            <a:r>
              <a:rPr lang="cs-CZ" sz="3600" dirty="0"/>
              <a:t>- </a:t>
            </a:r>
            <a:r>
              <a:rPr lang="cs-CZ" sz="3600" dirty="0" smtClean="0"/>
              <a:t>5 </a:t>
            </a:r>
            <a:r>
              <a:rPr lang="cs-CZ" sz="3600" dirty="0"/>
              <a:t>= </a:t>
            </a:r>
            <a:endParaRPr lang="cs-CZ" sz="3600" dirty="0"/>
          </a:p>
        </p:txBody>
      </p:sp>
      <p:sp>
        <p:nvSpPr>
          <p:cNvPr id="16" name="Obdélník 15"/>
          <p:cNvSpPr/>
          <p:nvPr/>
        </p:nvSpPr>
        <p:spPr>
          <a:xfrm>
            <a:off x="5613780" y="3501008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40</a:t>
            </a:r>
            <a:endParaRPr lang="cs-CZ" sz="3600" dirty="0"/>
          </a:p>
        </p:txBody>
      </p:sp>
      <p:sp>
        <p:nvSpPr>
          <p:cNvPr id="17" name="Obdélník 16"/>
          <p:cNvSpPr/>
          <p:nvPr/>
        </p:nvSpPr>
        <p:spPr>
          <a:xfrm>
            <a:off x="4120706" y="4238278"/>
            <a:ext cx="165782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64 – 7 =</a:t>
            </a:r>
            <a:endParaRPr lang="cs-CZ" sz="3600" dirty="0"/>
          </a:p>
        </p:txBody>
      </p:sp>
      <p:sp>
        <p:nvSpPr>
          <p:cNvPr id="18" name="Obdélník 17"/>
          <p:cNvSpPr/>
          <p:nvPr/>
        </p:nvSpPr>
        <p:spPr>
          <a:xfrm>
            <a:off x="5778532" y="4221087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57</a:t>
            </a:r>
            <a:endParaRPr lang="cs-CZ" sz="3600" dirty="0"/>
          </a:p>
        </p:txBody>
      </p:sp>
      <p:sp>
        <p:nvSpPr>
          <p:cNvPr id="19" name="Obdélník 18"/>
          <p:cNvSpPr/>
          <p:nvPr/>
        </p:nvSpPr>
        <p:spPr>
          <a:xfrm>
            <a:off x="4148562" y="4941168"/>
            <a:ext cx="189186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68 + 20 =</a:t>
            </a:r>
            <a:endParaRPr lang="cs-CZ" sz="3600" dirty="0"/>
          </a:p>
        </p:txBody>
      </p:sp>
      <p:sp>
        <p:nvSpPr>
          <p:cNvPr id="20" name="Obdélník 19"/>
          <p:cNvSpPr/>
          <p:nvPr/>
        </p:nvSpPr>
        <p:spPr>
          <a:xfrm>
            <a:off x="5940152" y="4941168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88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168168" y="5587499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73 – ( 36 + 4 ) = </a:t>
            </a:r>
            <a:endParaRPr lang="cs-CZ" sz="3600" dirty="0"/>
          </a:p>
        </p:txBody>
      </p:sp>
      <p:sp>
        <p:nvSpPr>
          <p:cNvPr id="22" name="Obdélník 21"/>
          <p:cNvSpPr/>
          <p:nvPr/>
        </p:nvSpPr>
        <p:spPr>
          <a:xfrm>
            <a:off x="4160117" y="5589240"/>
            <a:ext cx="19960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73 – </a:t>
            </a:r>
            <a:r>
              <a:rPr lang="cs-CZ" sz="3600" dirty="0" smtClean="0"/>
              <a:t>40 </a:t>
            </a:r>
            <a:r>
              <a:rPr lang="cs-CZ" sz="3600" dirty="0"/>
              <a:t>= </a:t>
            </a:r>
            <a:endParaRPr lang="cs-CZ" sz="3600" dirty="0"/>
          </a:p>
        </p:txBody>
      </p:sp>
      <p:sp>
        <p:nvSpPr>
          <p:cNvPr id="23" name="Obdélník 22"/>
          <p:cNvSpPr/>
          <p:nvPr/>
        </p:nvSpPr>
        <p:spPr>
          <a:xfrm>
            <a:off x="5940151" y="5589240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33</a:t>
            </a:r>
            <a:endParaRPr lang="cs-CZ" sz="3600" dirty="0"/>
          </a:p>
        </p:txBody>
      </p:sp>
      <p:pic>
        <p:nvPicPr>
          <p:cNvPr id="24" name="Picture 2" descr="C:\Users\ZSTREBON\AppData\Local\Microsoft\Windows\Temporary Internet Files\Content.IE5\6NDS9NOR\MC90042446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446663"/>
            <a:ext cx="1770926" cy="1523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419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75756" y="1357293"/>
            <a:ext cx="270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hlinkClick r:id="rId2"/>
              </a:rPr>
              <a:t>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90872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728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</TotalTime>
  <Words>395</Words>
  <Application>Microsoft Office PowerPoint</Application>
  <PresentationFormat>Předvádění na obrazovce (4:3)</PresentationFormat>
  <Paragraphs>130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Počítání se závorkami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Počítání se závorkami</dc:title>
  <dc:creator>ZSTREBON</dc:creator>
  <cp:lastModifiedBy>ZSTREBON</cp:lastModifiedBy>
  <cp:revision>37</cp:revision>
  <dcterms:created xsi:type="dcterms:W3CDTF">2012-03-11T21:09:53Z</dcterms:created>
  <dcterms:modified xsi:type="dcterms:W3CDTF">2012-03-21T19:16:43Z</dcterms:modified>
</cp:coreProperties>
</file>