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2BBE"/>
    <a:srgbClr val="F91344"/>
    <a:srgbClr val="B4F21A"/>
    <a:srgbClr val="A656B6"/>
    <a:srgbClr val="00FF00"/>
    <a:srgbClr val="21EB2B"/>
    <a:srgbClr val="A919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671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47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841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124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423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938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811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891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378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043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50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4A02D-E00F-4ECD-8348-0D7B2BED7A9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598FC-99DC-48EF-A6BA-DDC94F8734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111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876374"/>
              </p:ext>
            </p:extLst>
          </p:nvPr>
        </p:nvGraphicFramePr>
        <p:xfrm>
          <a:off x="1665288" y="2414588"/>
          <a:ext cx="5813425" cy="282613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Blanka Machovcová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VY_32_Inovace_3247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Příprava na násobení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Násobení přirozených čísel v oboru násobilek do 100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příklady na seznámení s početní operací –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násobením.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umí zapsat početní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operaci násobení.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0688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78156" y="404664"/>
            <a:ext cx="76328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C00000"/>
                </a:solidFill>
              </a:rPr>
              <a:t>Příprava na násobení</a:t>
            </a:r>
            <a:endParaRPr lang="cs-CZ" sz="6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63508" y="1484784"/>
            <a:ext cx="63367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Maminka měla 3 děti. Každému dala 4 lentilky . Kolik maminka </a:t>
            </a:r>
            <a:r>
              <a:rPr lang="cs-CZ" sz="2400" dirty="0" smtClean="0"/>
              <a:t>rozdala celkem </a:t>
            </a:r>
            <a:r>
              <a:rPr lang="cs-CZ" sz="2400" dirty="0" smtClean="0"/>
              <a:t>lentilek ?</a:t>
            </a:r>
            <a:endParaRPr lang="cs-CZ" sz="2400" dirty="0"/>
          </a:p>
        </p:txBody>
      </p:sp>
      <p:pic>
        <p:nvPicPr>
          <p:cNvPr id="1026" name="Picture 2" descr="C:\Users\ZSTREBON\AppData\Local\Microsoft\Windows\Temporary Internet Files\Content.IE5\MQTDDUF2\MC900232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792088" cy="1380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TREBON\AppData\Local\Microsoft\Windows\Temporary Internet Files\Content.IE5\33AV6L9T\MC9003616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20888"/>
            <a:ext cx="842958" cy="1241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TREBON\AppData\Local\Microsoft\Windows\Temporary Internet Files\Content.IE5\7A97DH5X\MC9003553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92896"/>
            <a:ext cx="1117086" cy="111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 rot="19865568">
            <a:off x="1931434" y="2445926"/>
            <a:ext cx="457200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rot="19865568">
            <a:off x="1931434" y="3166006"/>
            <a:ext cx="457200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rot="19865568">
            <a:off x="1931434" y="2805966"/>
            <a:ext cx="457200" cy="216024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rot="19865568">
            <a:off x="3875650" y="2445926"/>
            <a:ext cx="457200" cy="216024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rot="19865568">
            <a:off x="3875650" y="2877974"/>
            <a:ext cx="457200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rot="19865568">
            <a:off x="3875650" y="3238014"/>
            <a:ext cx="457200" cy="21602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rot="19865568">
            <a:off x="5963882" y="2445926"/>
            <a:ext cx="457200" cy="216024"/>
          </a:xfrm>
          <a:prstGeom prst="ellipse">
            <a:avLst/>
          </a:prstGeom>
          <a:solidFill>
            <a:srgbClr val="E12BBE"/>
          </a:solidFill>
          <a:ln>
            <a:solidFill>
              <a:srgbClr val="A9197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 rot="19865568">
            <a:off x="5963882" y="2805966"/>
            <a:ext cx="457200" cy="216024"/>
          </a:xfrm>
          <a:prstGeom prst="ellipse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 rot="19865568">
            <a:off x="5963882" y="3166006"/>
            <a:ext cx="457200" cy="216024"/>
          </a:xfrm>
          <a:prstGeom prst="ellipse">
            <a:avLst/>
          </a:prstGeom>
          <a:solidFill>
            <a:srgbClr val="21EB2B"/>
          </a:solidFill>
          <a:ln>
            <a:solidFill>
              <a:srgbClr val="21EB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892031" y="3933056"/>
            <a:ext cx="5197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3933056"/>
            <a:ext cx="4323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3918861"/>
            <a:ext cx="4426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3933056"/>
            <a:ext cx="5585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+</a:t>
            </a:r>
            <a:endParaRPr lang="cs-CZ" sz="4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2" y="3908342"/>
            <a:ext cx="504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3933056"/>
            <a:ext cx="472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04168" y="3933056"/>
            <a:ext cx="101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12</a:t>
            </a:r>
            <a:endParaRPr lang="cs-CZ" sz="4800" dirty="0"/>
          </a:p>
        </p:txBody>
      </p:sp>
      <p:sp>
        <p:nvSpPr>
          <p:cNvPr id="26" name="Ovál 25"/>
          <p:cNvSpPr/>
          <p:nvPr/>
        </p:nvSpPr>
        <p:spPr>
          <a:xfrm rot="19865568">
            <a:off x="1930830" y="3598054"/>
            <a:ext cx="457200" cy="216024"/>
          </a:xfrm>
          <a:prstGeom prst="ellipse">
            <a:avLst/>
          </a:prstGeom>
          <a:solidFill>
            <a:srgbClr val="00FF00"/>
          </a:solidFill>
          <a:ln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 rot="19865568">
            <a:off x="3875046" y="3598054"/>
            <a:ext cx="457200" cy="21602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 rot="19865568">
            <a:off x="5963278" y="3526046"/>
            <a:ext cx="457200" cy="216024"/>
          </a:xfrm>
          <a:prstGeom prst="ellipse">
            <a:avLst/>
          </a:prstGeom>
          <a:solidFill>
            <a:srgbClr val="F91344"/>
          </a:solidFill>
          <a:ln>
            <a:solidFill>
              <a:srgbClr val="F913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4653136"/>
            <a:ext cx="5762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99248" y="5373216"/>
            <a:ext cx="556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61529" y="4628422"/>
            <a:ext cx="5585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471798" y="4628422"/>
            <a:ext cx="4683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11367" y="4616065"/>
            <a:ext cx="8089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12</a:t>
            </a:r>
            <a:endParaRPr lang="cs-CZ" sz="4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879963" y="5517232"/>
            <a:ext cx="5400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3449870" y="4689978"/>
            <a:ext cx="12188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i="1" dirty="0" smtClean="0"/>
              <a:t>krát</a:t>
            </a:r>
            <a:endParaRPr lang="cs-CZ" sz="4400" i="1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4681079" y="5495334"/>
            <a:ext cx="6117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</a:t>
            </a:r>
            <a:endParaRPr lang="cs-CZ" sz="4800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5483285" y="5479299"/>
            <a:ext cx="6111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=</a:t>
            </a:r>
            <a:endParaRPr lang="cs-CZ" sz="4800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6232320" y="5462287"/>
            <a:ext cx="859960" cy="847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12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63000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7" grpId="0"/>
      <p:bldP spid="8" grpId="0"/>
      <p:bldP spid="18" grpId="0"/>
      <p:bldP spid="19" grpId="0"/>
      <p:bldP spid="20" grpId="0"/>
      <p:bldP spid="21" grpId="0"/>
      <p:bldP spid="22" grpId="0"/>
      <p:bldP spid="26" grpId="0" animBg="1"/>
      <p:bldP spid="27" grpId="0" animBg="1"/>
      <p:bldP spid="28" grpId="0" animBg="1"/>
      <p:bldP spid="23" grpId="0"/>
      <p:bldP spid="24" grpId="0"/>
      <p:bldP spid="25" grpId="0"/>
      <p:bldP spid="29" grpId="0"/>
      <p:bldP spid="30" grpId="0"/>
      <p:bldP spid="31" grpId="0"/>
      <p:bldP spid="1024" grpId="0"/>
      <p:bldP spid="1025" grpId="0"/>
      <p:bldP spid="1029" grpId="0"/>
      <p:bldP spid="10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9926" y="545451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Vypočítej sčítáním i násobením:</a:t>
            </a:r>
            <a:endParaRPr lang="cs-CZ" sz="2400" b="1" dirty="0"/>
          </a:p>
        </p:txBody>
      </p:sp>
      <p:sp>
        <p:nvSpPr>
          <p:cNvPr id="4" name="Šipka doprava 3"/>
          <p:cNvSpPr/>
          <p:nvPr/>
        </p:nvSpPr>
        <p:spPr>
          <a:xfrm>
            <a:off x="1187624" y="1386484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432226" y="1560841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186466" y="1770323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1979712" y="1384192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979712" y="1803157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2239166" y="1568614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699792" y="1391965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699792" y="1781200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915816" y="1568614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3419872" y="1386484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3419872" y="1810930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635896" y="1593863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4139952" y="1391965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4111374" y="1803157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4355976" y="1597210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prava 20"/>
          <p:cNvSpPr/>
          <p:nvPr/>
        </p:nvSpPr>
        <p:spPr>
          <a:xfrm>
            <a:off x="4788024" y="1384192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>
            <a:off x="4788024" y="1797530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5004048" y="1597210"/>
            <a:ext cx="244602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6466" y="2132856"/>
            <a:ext cx="476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1892661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611827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332821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4076700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4823274" y="213285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3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467476" y="2132856"/>
            <a:ext cx="425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2255662" y="213285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2999394" y="213285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3697478" y="213285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409378" y="213285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948264" y="1414517"/>
            <a:ext cx="4443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3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5241978" y="2132856"/>
            <a:ext cx="4532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695184" y="2132856"/>
            <a:ext cx="8514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18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18472" y="1411220"/>
            <a:ext cx="5977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6</a:t>
            </a:r>
            <a:endParaRPr lang="cs-CZ" sz="4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546641" y="1268760"/>
            <a:ext cx="4170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40" name="Obdélník 39"/>
          <p:cNvSpPr/>
          <p:nvPr/>
        </p:nvSpPr>
        <p:spPr>
          <a:xfrm>
            <a:off x="7380312" y="1406914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7797634" y="1412776"/>
            <a:ext cx="7040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18</a:t>
            </a:r>
          </a:p>
        </p:txBody>
      </p:sp>
      <p:pic>
        <p:nvPicPr>
          <p:cNvPr id="1026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0554" y="2971103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798" y="3475159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998" y="2959499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416" y="2947546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1036">
            <a:off x="1956867" y="3453047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2389" y="3429000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525" y="2971103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1525" y="3440689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104" y="3438088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ZSTREBON\AppData\Local\Microsoft\Windows\Temporary Internet Files\Content.IE5\33AV6L9T\MC9003711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104" y="2958078"/>
            <a:ext cx="572874" cy="45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" name="TextovéPole 43"/>
          <p:cNvSpPr txBox="1"/>
          <p:nvPr/>
        </p:nvSpPr>
        <p:spPr>
          <a:xfrm>
            <a:off x="1187624" y="4005064"/>
            <a:ext cx="487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2033952" y="400506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2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3834202" y="400506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2</a:t>
            </a:r>
          </a:p>
        </p:txBody>
      </p:sp>
      <p:sp>
        <p:nvSpPr>
          <p:cNvPr id="56" name="Obdélník 55"/>
          <p:cNvSpPr/>
          <p:nvPr/>
        </p:nvSpPr>
        <p:spPr>
          <a:xfrm>
            <a:off x="2919474" y="4005064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2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4746189" y="3994841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2</a:t>
            </a:r>
          </a:p>
        </p:txBody>
      </p:sp>
      <p:sp>
        <p:nvSpPr>
          <p:cNvPr id="58" name="Mrak 57"/>
          <p:cNvSpPr/>
          <p:nvPr/>
        </p:nvSpPr>
        <p:spPr>
          <a:xfrm>
            <a:off x="957866" y="4855408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1" name="Mrak 60"/>
          <p:cNvSpPr/>
          <p:nvPr/>
        </p:nvSpPr>
        <p:spPr>
          <a:xfrm>
            <a:off x="1726398" y="4843526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2" name="Mrak 61"/>
          <p:cNvSpPr/>
          <p:nvPr/>
        </p:nvSpPr>
        <p:spPr>
          <a:xfrm>
            <a:off x="1325927" y="5098910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3" name="Mrak 62"/>
          <p:cNvSpPr/>
          <p:nvPr/>
        </p:nvSpPr>
        <p:spPr>
          <a:xfrm>
            <a:off x="929876" y="5396110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4" name="Mrak 63"/>
          <p:cNvSpPr/>
          <p:nvPr/>
        </p:nvSpPr>
        <p:spPr>
          <a:xfrm>
            <a:off x="1664614" y="5377342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5" name="Mrak 64"/>
          <p:cNvSpPr/>
          <p:nvPr/>
        </p:nvSpPr>
        <p:spPr>
          <a:xfrm>
            <a:off x="2669558" y="4855408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6" name="Mrak 65"/>
          <p:cNvSpPr/>
          <p:nvPr/>
        </p:nvSpPr>
        <p:spPr>
          <a:xfrm>
            <a:off x="3407296" y="4874342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7" name="Mrak 66"/>
          <p:cNvSpPr/>
          <p:nvPr/>
        </p:nvSpPr>
        <p:spPr>
          <a:xfrm>
            <a:off x="3030531" y="5116615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8" name="Mrak 67"/>
          <p:cNvSpPr/>
          <p:nvPr/>
        </p:nvSpPr>
        <p:spPr>
          <a:xfrm>
            <a:off x="2687216" y="5377342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9" name="Mrak 68"/>
          <p:cNvSpPr/>
          <p:nvPr/>
        </p:nvSpPr>
        <p:spPr>
          <a:xfrm>
            <a:off x="3410773" y="5377342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0" name="Mrak 69"/>
          <p:cNvSpPr/>
          <p:nvPr/>
        </p:nvSpPr>
        <p:spPr>
          <a:xfrm>
            <a:off x="4453125" y="4874342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1" name="Mrak 70"/>
          <p:cNvSpPr/>
          <p:nvPr/>
        </p:nvSpPr>
        <p:spPr>
          <a:xfrm>
            <a:off x="5126349" y="4874342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2" name="Mrak 71"/>
          <p:cNvSpPr/>
          <p:nvPr/>
        </p:nvSpPr>
        <p:spPr>
          <a:xfrm>
            <a:off x="4746671" y="5131558"/>
            <a:ext cx="457200" cy="36034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3" name="Mrak 72"/>
          <p:cNvSpPr/>
          <p:nvPr/>
        </p:nvSpPr>
        <p:spPr>
          <a:xfrm>
            <a:off x="4369500" y="5438049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74" name="Mrak 73"/>
          <p:cNvSpPr/>
          <p:nvPr/>
        </p:nvSpPr>
        <p:spPr>
          <a:xfrm>
            <a:off x="5032626" y="5438049"/>
            <a:ext cx="457200" cy="2880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1255213" y="5910858"/>
            <a:ext cx="5986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</a:t>
            </a:r>
            <a:endParaRPr lang="cs-CZ" sz="3600" dirty="0"/>
          </a:p>
        </p:txBody>
      </p:sp>
      <p:sp>
        <p:nvSpPr>
          <p:cNvPr id="75" name="Obdélník 74"/>
          <p:cNvSpPr/>
          <p:nvPr/>
        </p:nvSpPr>
        <p:spPr>
          <a:xfrm>
            <a:off x="3006891" y="5910857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5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4566243" y="5914343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5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1606781" y="3999867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79" name="Obdélník 78"/>
          <p:cNvSpPr/>
          <p:nvPr/>
        </p:nvSpPr>
        <p:spPr>
          <a:xfrm>
            <a:off x="2492844" y="399986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3367571" y="398414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4271329" y="3984146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82" name="Obdélník 81"/>
          <p:cNvSpPr/>
          <p:nvPr/>
        </p:nvSpPr>
        <p:spPr>
          <a:xfrm>
            <a:off x="2092335" y="5877271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83" name="Obdélník 82"/>
          <p:cNvSpPr/>
          <p:nvPr/>
        </p:nvSpPr>
        <p:spPr>
          <a:xfrm>
            <a:off x="3781467" y="5870694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+</a:t>
            </a:r>
          </a:p>
        </p:txBody>
      </p:sp>
      <p:sp>
        <p:nvSpPr>
          <p:cNvPr id="84" name="Obdélník 83"/>
          <p:cNvSpPr/>
          <p:nvPr/>
        </p:nvSpPr>
        <p:spPr>
          <a:xfrm>
            <a:off x="5164893" y="3999867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85" name="Obdélník 84"/>
          <p:cNvSpPr/>
          <p:nvPr/>
        </p:nvSpPr>
        <p:spPr>
          <a:xfrm>
            <a:off x="5148064" y="5877270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87" name="TextovéPole 86"/>
          <p:cNvSpPr txBox="1"/>
          <p:nvPr/>
        </p:nvSpPr>
        <p:spPr>
          <a:xfrm>
            <a:off x="5583549" y="4005064"/>
            <a:ext cx="7171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5631425" y="5910858"/>
            <a:ext cx="785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15</a:t>
            </a:r>
            <a:endParaRPr lang="cs-CZ" sz="36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6084168" y="3025902"/>
            <a:ext cx="5334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6963857" y="3025902"/>
            <a:ext cx="4896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6092965" y="4889017"/>
            <a:ext cx="4155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3</a:t>
            </a:r>
            <a:endParaRPr lang="cs-CZ" sz="40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7020272" y="488151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5</a:t>
            </a:r>
            <a:endParaRPr lang="cs-CZ" sz="4000" dirty="0"/>
          </a:p>
        </p:txBody>
      </p:sp>
      <p:sp>
        <p:nvSpPr>
          <p:cNvPr id="93" name="Obdélník 92"/>
          <p:cNvSpPr/>
          <p:nvPr/>
        </p:nvSpPr>
        <p:spPr>
          <a:xfrm>
            <a:off x="6620930" y="2912554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.</a:t>
            </a:r>
          </a:p>
        </p:txBody>
      </p:sp>
      <p:sp>
        <p:nvSpPr>
          <p:cNvPr id="94" name="Obdélník 93"/>
          <p:cNvSpPr/>
          <p:nvPr/>
        </p:nvSpPr>
        <p:spPr>
          <a:xfrm>
            <a:off x="6591476" y="4714189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.</a:t>
            </a:r>
          </a:p>
        </p:txBody>
      </p:sp>
      <p:sp>
        <p:nvSpPr>
          <p:cNvPr id="95" name="Obdélník 94"/>
          <p:cNvSpPr/>
          <p:nvPr/>
        </p:nvSpPr>
        <p:spPr>
          <a:xfrm>
            <a:off x="7460216" y="2995124"/>
            <a:ext cx="4651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=</a:t>
            </a:r>
          </a:p>
        </p:txBody>
      </p:sp>
      <p:sp>
        <p:nvSpPr>
          <p:cNvPr id="1024" name="Obdélník 1023"/>
          <p:cNvSpPr/>
          <p:nvPr/>
        </p:nvSpPr>
        <p:spPr>
          <a:xfrm>
            <a:off x="7487619" y="4812624"/>
            <a:ext cx="4651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=</a:t>
            </a:r>
          </a:p>
        </p:txBody>
      </p:sp>
      <p:sp>
        <p:nvSpPr>
          <p:cNvPr id="1025" name="Obdélník 1024"/>
          <p:cNvSpPr/>
          <p:nvPr/>
        </p:nvSpPr>
        <p:spPr>
          <a:xfrm>
            <a:off x="7921121" y="3019599"/>
            <a:ext cx="75533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10</a:t>
            </a:r>
          </a:p>
        </p:txBody>
      </p:sp>
      <p:sp>
        <p:nvSpPr>
          <p:cNvPr id="1027" name="Obdélník 1026"/>
          <p:cNvSpPr/>
          <p:nvPr/>
        </p:nvSpPr>
        <p:spPr>
          <a:xfrm>
            <a:off x="7921121" y="4854736"/>
            <a:ext cx="75533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472296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87" grpId="0"/>
      <p:bldP spid="88" grpId="0"/>
      <p:bldP spid="1025" grpId="0"/>
      <p:bldP spid="10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19419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35512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28022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62428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35513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631818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054443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05084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64706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4706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0422" y="1031832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4706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5318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4706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ZSTREBON\AppData\Local\Microsoft\Windows\Temporary Internet Files\Content.IE5\33AV6L9T\MC9000840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52736"/>
            <a:ext cx="679610" cy="477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10522" y="1628800"/>
            <a:ext cx="4372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19" name="Obdélník 18"/>
          <p:cNvSpPr/>
          <p:nvPr/>
        </p:nvSpPr>
        <p:spPr>
          <a:xfrm>
            <a:off x="4447911" y="1630541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8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3159068" y="1628800"/>
            <a:ext cx="41389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+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7236296" y="743396"/>
            <a:ext cx="4443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8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6444208" y="739827"/>
            <a:ext cx="4005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2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08962" y="571327"/>
            <a:ext cx="327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99837" y="1630541"/>
            <a:ext cx="4522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7680648" y="712576"/>
            <a:ext cx="46519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=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814026" y="1630541"/>
            <a:ext cx="679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16</a:t>
            </a:r>
            <a:endParaRPr lang="cs-CZ" sz="3600" dirty="0"/>
          </a:p>
        </p:txBody>
      </p:sp>
      <p:sp>
        <p:nvSpPr>
          <p:cNvPr id="28" name="Obdélník 27"/>
          <p:cNvSpPr/>
          <p:nvPr/>
        </p:nvSpPr>
        <p:spPr>
          <a:xfrm>
            <a:off x="8028384" y="739827"/>
            <a:ext cx="7040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16</a:t>
            </a:r>
          </a:p>
        </p:txBody>
      </p:sp>
      <p:pic>
        <p:nvPicPr>
          <p:cNvPr id="2051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334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882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334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4882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507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1419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475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532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591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911" y="2474054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591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ZSTREBON\AppData\Local\Microsoft\Windows\Temporary Internet Files\Content.IE5\MQTDDUF2\MC90043484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411" y="3050118"/>
            <a:ext cx="666914" cy="666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983" y="4413360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424" y="4766982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9448">
            <a:off x="1367178" y="5059560"/>
            <a:ext cx="899560" cy="602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686" y="4987210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4148" y="4692051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768" y="4413360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40" y="4319872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269" y="4937788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C:\Users\ZSTREBON\AppData\Local\Microsoft\Windows\Temporary Internet Files\Content.IE5\33AV6L9T\MC900088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471" y="4659096"/>
            <a:ext cx="831642" cy="557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38543" y="3698035"/>
            <a:ext cx="53647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     +    4     +    4    +    4   = 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72854" y="5542643"/>
            <a:ext cx="4727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      +     3    +     3    =</a:t>
            </a:r>
            <a:endParaRPr lang="cs-CZ" sz="3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72200" y="2564904"/>
            <a:ext cx="22900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4     4  =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64786" y="4558015"/>
            <a:ext cx="24506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3     3  =</a:t>
            </a:r>
            <a:endParaRPr lang="cs-CZ" sz="4000" dirty="0"/>
          </a:p>
        </p:txBody>
      </p:sp>
      <p:sp>
        <p:nvSpPr>
          <p:cNvPr id="2048" name="TextovéPole 2047"/>
          <p:cNvSpPr txBox="1"/>
          <p:nvPr/>
        </p:nvSpPr>
        <p:spPr>
          <a:xfrm>
            <a:off x="6876256" y="4365104"/>
            <a:ext cx="32733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.</a:t>
            </a:r>
            <a:endParaRPr lang="cs-CZ" sz="4400" dirty="0"/>
          </a:p>
        </p:txBody>
      </p:sp>
      <p:sp>
        <p:nvSpPr>
          <p:cNvPr id="2049" name="Obdélník 2048"/>
          <p:cNvSpPr/>
          <p:nvPr/>
        </p:nvSpPr>
        <p:spPr>
          <a:xfrm>
            <a:off x="6876256" y="2348880"/>
            <a:ext cx="327334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.</a:t>
            </a:r>
          </a:p>
        </p:txBody>
      </p:sp>
      <p:sp>
        <p:nvSpPr>
          <p:cNvPr id="2053" name="Obdélník 2052"/>
          <p:cNvSpPr/>
          <p:nvPr/>
        </p:nvSpPr>
        <p:spPr>
          <a:xfrm>
            <a:off x="7993182" y="2564741"/>
            <a:ext cx="77444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16</a:t>
            </a:r>
          </a:p>
        </p:txBody>
      </p:sp>
      <p:sp>
        <p:nvSpPr>
          <p:cNvPr id="2054" name="Obdélník 2053"/>
          <p:cNvSpPr/>
          <p:nvPr/>
        </p:nvSpPr>
        <p:spPr>
          <a:xfrm>
            <a:off x="5947772" y="3655084"/>
            <a:ext cx="70403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/>
              <a:t>16</a:t>
            </a:r>
          </a:p>
        </p:txBody>
      </p:sp>
      <p:sp>
        <p:nvSpPr>
          <p:cNvPr id="2055" name="Obdélník 2054"/>
          <p:cNvSpPr/>
          <p:nvPr/>
        </p:nvSpPr>
        <p:spPr>
          <a:xfrm>
            <a:off x="5783832" y="5529426"/>
            <a:ext cx="4443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2056" name="Obdélník 2055"/>
          <p:cNvSpPr/>
          <p:nvPr/>
        </p:nvSpPr>
        <p:spPr>
          <a:xfrm>
            <a:off x="8171051" y="4568608"/>
            <a:ext cx="44435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9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1467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053" grpId="0"/>
      <p:bldP spid="2054" grpId="0"/>
      <p:bldP spid="2055" grpId="0"/>
      <p:bldP spid="20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Zapiš znázorněné příklady jako sčítání i jako násobení:</a:t>
            </a:r>
            <a:endParaRPr lang="cs-CZ" sz="2400" b="1" dirty="0"/>
          </a:p>
        </p:txBody>
      </p:sp>
      <p:sp>
        <p:nvSpPr>
          <p:cNvPr id="3" name="Plechovka 2"/>
          <p:cNvSpPr/>
          <p:nvPr/>
        </p:nvSpPr>
        <p:spPr>
          <a:xfrm>
            <a:off x="899592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>
            <a:off x="1259632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echovka 4"/>
          <p:cNvSpPr/>
          <p:nvPr/>
        </p:nvSpPr>
        <p:spPr>
          <a:xfrm>
            <a:off x="1979712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2362332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lechovka 6"/>
          <p:cNvSpPr/>
          <p:nvPr/>
        </p:nvSpPr>
        <p:spPr>
          <a:xfrm>
            <a:off x="3131840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lechovka 7"/>
          <p:cNvSpPr/>
          <p:nvPr/>
        </p:nvSpPr>
        <p:spPr>
          <a:xfrm>
            <a:off x="3514460" y="1553288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lechovka 8"/>
          <p:cNvSpPr/>
          <p:nvPr/>
        </p:nvSpPr>
        <p:spPr>
          <a:xfrm>
            <a:off x="4246897" y="1553288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lechovka 9"/>
          <p:cNvSpPr/>
          <p:nvPr/>
        </p:nvSpPr>
        <p:spPr>
          <a:xfrm>
            <a:off x="4631651" y="1553287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lechovka 10"/>
          <p:cNvSpPr/>
          <p:nvPr/>
        </p:nvSpPr>
        <p:spPr>
          <a:xfrm>
            <a:off x="5364088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lechovka 11"/>
          <p:cNvSpPr/>
          <p:nvPr/>
        </p:nvSpPr>
        <p:spPr>
          <a:xfrm>
            <a:off x="5724128" y="1556792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lechovka 12"/>
          <p:cNvSpPr/>
          <p:nvPr/>
        </p:nvSpPr>
        <p:spPr>
          <a:xfrm>
            <a:off x="6444208" y="1553287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lechovka 13"/>
          <p:cNvSpPr/>
          <p:nvPr/>
        </p:nvSpPr>
        <p:spPr>
          <a:xfrm>
            <a:off x="6804248" y="1553287"/>
            <a:ext cx="288032" cy="504056"/>
          </a:xfrm>
          <a:prstGeom prst="ca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81485" y="2236222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27969" y="1688011"/>
            <a:ext cx="1744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17" name="Krychle 16"/>
          <p:cNvSpPr/>
          <p:nvPr/>
        </p:nvSpPr>
        <p:spPr>
          <a:xfrm>
            <a:off x="852796" y="2639834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1187624" y="2639834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1535307" y="2659273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1889128" y="2659273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2236314" y="2653997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2594220" y="2648722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5200999" y="2652194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862051" y="2661475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520438" y="2661475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4188182" y="2653997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3851920" y="2652194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3514460" y="2659273"/>
            <a:ext cx="288032" cy="608076"/>
          </a:xfrm>
          <a:prstGeom prst="cub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227969" y="2780847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805004" y="3488432"/>
            <a:ext cx="65673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_______________________________________________________</a:t>
            </a:r>
          </a:p>
        </p:txBody>
      </p:sp>
      <p:sp>
        <p:nvSpPr>
          <p:cNvPr id="32" name="Ovál 31"/>
          <p:cNvSpPr/>
          <p:nvPr/>
        </p:nvSpPr>
        <p:spPr>
          <a:xfrm>
            <a:off x="852796" y="4005064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1354220" y="4017421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338913" y="4046279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1886775" y="4030973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418812" y="4030973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302038" y="4043330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819053" y="4042135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872055" y="4046279"/>
            <a:ext cx="457200" cy="457200"/>
          </a:xfrm>
          <a:prstGeom prst="ellipse">
            <a:avLst/>
          </a:prstGeom>
          <a:solidFill>
            <a:srgbClr val="E12BBE"/>
          </a:solidFill>
          <a:ln>
            <a:solidFill>
              <a:srgbClr val="E12BB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805004" y="4715852"/>
            <a:ext cx="68633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_______________________________________________________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7227969" y="4046279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</a:t>
            </a:r>
          </a:p>
        </p:txBody>
      </p:sp>
      <p:sp>
        <p:nvSpPr>
          <p:cNvPr id="42" name="Šestiúhelník 41"/>
          <p:cNvSpPr/>
          <p:nvPr/>
        </p:nvSpPr>
        <p:spPr>
          <a:xfrm>
            <a:off x="852796" y="5157192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3" name="Šestiúhelník 42"/>
          <p:cNvSpPr/>
          <p:nvPr/>
        </p:nvSpPr>
        <p:spPr>
          <a:xfrm>
            <a:off x="1259632" y="5371243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Šestiúhelník 43"/>
          <p:cNvSpPr/>
          <p:nvPr/>
        </p:nvSpPr>
        <p:spPr>
          <a:xfrm>
            <a:off x="1656743" y="5141328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5" name="Šestiúhelník 44"/>
          <p:cNvSpPr/>
          <p:nvPr/>
        </p:nvSpPr>
        <p:spPr>
          <a:xfrm>
            <a:off x="3216762" y="5122733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Šestiúhelník 45"/>
          <p:cNvSpPr/>
          <p:nvPr/>
        </p:nvSpPr>
        <p:spPr>
          <a:xfrm>
            <a:off x="2386518" y="5141328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Šestiúhelník 46"/>
          <p:cNvSpPr/>
          <p:nvPr/>
        </p:nvSpPr>
        <p:spPr>
          <a:xfrm>
            <a:off x="2802652" y="5357352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Šestiúhelník 47"/>
          <p:cNvSpPr/>
          <p:nvPr/>
        </p:nvSpPr>
        <p:spPr>
          <a:xfrm>
            <a:off x="3915707" y="5155219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Šestiúhelník 48"/>
          <p:cNvSpPr/>
          <p:nvPr/>
        </p:nvSpPr>
        <p:spPr>
          <a:xfrm>
            <a:off x="5415518" y="5152191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Šestiúhelník 49"/>
          <p:cNvSpPr/>
          <p:nvPr/>
        </p:nvSpPr>
        <p:spPr>
          <a:xfrm>
            <a:off x="4732394" y="5155219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Šestiúhelník 50"/>
          <p:cNvSpPr/>
          <p:nvPr/>
        </p:nvSpPr>
        <p:spPr>
          <a:xfrm>
            <a:off x="4310552" y="5417163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Šestiúhelník 51"/>
          <p:cNvSpPr/>
          <p:nvPr/>
        </p:nvSpPr>
        <p:spPr>
          <a:xfrm>
            <a:off x="6246679" y="5149606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Šestiúhelník 52"/>
          <p:cNvSpPr/>
          <p:nvPr/>
        </p:nvSpPr>
        <p:spPr>
          <a:xfrm>
            <a:off x="5838408" y="5398714"/>
            <a:ext cx="473204" cy="43204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805003" y="6011996"/>
            <a:ext cx="65292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_______________________________________________________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7227968" y="5396988"/>
            <a:ext cx="16850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2172033" y="2057343"/>
            <a:ext cx="40746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+ 2 + 2 + 2 + 2 + 2 = 12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266591" y="1512914"/>
            <a:ext cx="15662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. 2 = 12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819772" y="3274534"/>
            <a:ext cx="1800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 + 6 = 12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283061" y="2605391"/>
            <a:ext cx="1753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6 = 12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843808" y="4489956"/>
            <a:ext cx="17192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+ 4 = 8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323171" y="3826941"/>
            <a:ext cx="14644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 . 4 = 8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2307657" y="5766320"/>
            <a:ext cx="28933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+ 3 + 3 + 3 = 12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236296" y="5207815"/>
            <a:ext cx="15965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. 3 = 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0239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4013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Příklady na sčítání vypočítej a pak zapiš jako násobení:</a:t>
            </a:r>
            <a:endParaRPr lang="cs-CZ" sz="2400" b="1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74878" y="1178895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+ 5 + 5 + 5 + 5 =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815207"/>
            <a:ext cx="3492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9 + 9 + 9 + 9 + 9 + 9 + 9 =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6133" y="2463279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+ 3 + 3 + 3 + 3 + 3 + 3 + 3 + 3 = 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9456" y="314096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+ 7 + 7 + 7 + 7 + 7 + 7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3759423"/>
            <a:ext cx="32763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+ 8 + 8 + 8 + 8 + 8 =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373474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 + 4 + 4 + 4 + 4 + 4 +4 + 4 =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98355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 + 6 + 6 + 6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5559623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+ 2 + 2 + 2 + 2 + 2 + 2 + 2 + 2 + 2 = 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1178895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25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19816" y="181520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463277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27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19816" y="3140966"/>
            <a:ext cx="5877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49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3759423"/>
            <a:ext cx="540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48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63988" y="437347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32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65342" y="4983558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64088" y="5559623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26262" y="1259468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753959" y="1835532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5807148" y="2555612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764463" y="3203684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5780018" y="3851756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5792375" y="4427820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5806678" y="5075892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5796136" y="5723964"/>
            <a:ext cx="26084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_____________________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228184" y="1167135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. 5 = 25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6228184" y="1743199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7 . 9 = 63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6233728" y="2391271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9 . 3 = 27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6255669" y="3074280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7 . 7 = 49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6270799" y="3687415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6 . 8 = 48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6295513" y="4263479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8 . 4 = 32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6300192" y="4934131"/>
            <a:ext cx="13131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4 . 6 = 24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6156176" y="5559623"/>
            <a:ext cx="14686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10 . 2 = 20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922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5756" y="1357293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2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314</TotalTime>
  <Words>441</Words>
  <Application>Microsoft Office PowerPoint</Application>
  <PresentationFormat>Předvádění na obrazovce (4:3)</PresentationFormat>
  <Paragraphs>158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32</cp:revision>
  <dcterms:created xsi:type="dcterms:W3CDTF">2012-03-15T18:17:48Z</dcterms:created>
  <dcterms:modified xsi:type="dcterms:W3CDTF">2012-03-22T12:25:54Z</dcterms:modified>
</cp:coreProperties>
</file>