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400" baseline="0" dirty="0" smtClean="0"/>
            <a:t>VY_32_INOVACE_13_NÁSOBENÍ A DĚLENÍ_DĚLENÍ ČTYŘMI I.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Marcela </a:t>
          </a:r>
          <a:r>
            <a:rPr lang="cs-CZ" sz="2000" dirty="0" err="1" smtClean="0"/>
            <a:t>Veisová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Dělení čtyřmi I.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4304F694-721A-490D-9526-CFFA1B3EC5AC}">
      <dgm:prSet custT="1"/>
      <dgm:spPr/>
      <dgm:t>
        <a:bodyPr/>
        <a:lstStyle/>
        <a:p>
          <a:pPr algn="l"/>
          <a:r>
            <a:rPr lang="cs-CZ" sz="2000" dirty="0" smtClean="0"/>
            <a:t>Vytvořeno: duben 2012</a:t>
          </a:r>
          <a:endParaRPr lang="cs-CZ" sz="2000" dirty="0"/>
        </a:p>
      </dgm:t>
    </dgm:pt>
    <dgm:pt modelId="{0DD69284-98A1-44C3-804A-59756B6168AD}" type="parTrans" cxnId="{50D78FD9-C4F4-43A8-9802-069ABEBA3713}">
      <dgm:prSet/>
      <dgm:spPr/>
      <dgm:t>
        <a:bodyPr/>
        <a:lstStyle/>
        <a:p>
          <a:endParaRPr lang="cs-CZ"/>
        </a:p>
      </dgm:t>
    </dgm:pt>
    <dgm:pt modelId="{E0B74818-7205-4DB0-AB2C-D07CF787ED15}" type="sibTrans" cxnId="{50D78FD9-C4F4-43A8-9802-069ABEBA371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ScaleX="100000" custLinFactNeighborX="550" custLinFactNeighborY="398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08BB9FB0-8FF0-40F6-8E9B-6E014D44E47E}" type="pres">
      <dgm:prSet presAssocID="{4304F694-721A-490D-9526-CFFA1B3EC5AC}" presName="vertSpace5" presStyleLbl="node1" presStyleIdx="3" presStyleCnt="6"/>
      <dgm:spPr/>
    </dgm:pt>
    <dgm:pt modelId="{BFD1C4B0-AA42-41CF-9201-9A4093BB2EB1}" type="pres">
      <dgm:prSet presAssocID="{4304F694-721A-490D-9526-CFFA1B3EC5AC}" presName="circle5" presStyleLbl="node1" presStyleIdx="4" presStyleCnt="6"/>
      <dgm:spPr/>
    </dgm:pt>
    <dgm:pt modelId="{DC2EB464-748F-4E98-89AC-C9D305FAFAD0}" type="pres">
      <dgm:prSet presAssocID="{4304F694-721A-490D-9526-CFFA1B3EC5AC}" presName="rect5" presStyleLbl="alignAcc1" presStyleIdx="4" presStyleCnt="6"/>
      <dgm:spPr/>
      <dgm:t>
        <a:bodyPr/>
        <a:lstStyle/>
        <a:p>
          <a:endParaRPr lang="cs-CZ"/>
        </a:p>
      </dgm:t>
    </dgm:pt>
    <dgm:pt modelId="{15D97A11-A45A-4D96-852B-889B22DEE9A9}" type="pres">
      <dgm:prSet presAssocID="{4C35D32F-0EAB-4CD7-82EE-45574DC2A586}" presName="vertSpace6" presStyleLbl="node1" presStyleIdx="4" presStyleCnt="6"/>
      <dgm:spPr/>
    </dgm:pt>
    <dgm:pt modelId="{7FCC33C7-E8CD-45C6-A608-016BAC590804}" type="pres">
      <dgm:prSet presAssocID="{4C35D32F-0EAB-4CD7-82EE-45574DC2A586}" presName="circle6" presStyleLbl="node1" presStyleIdx="5" presStyleCnt="6"/>
      <dgm:spPr/>
    </dgm:pt>
    <dgm:pt modelId="{7A2E444C-BD88-4B69-94FB-8FD1617EEEAA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9A69FC-F6E3-4A19-AA2F-15BACCE325EE}" type="pres">
      <dgm:prSet presAssocID="{4304F694-721A-490D-9526-CFFA1B3EC5AC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AB14D77-4510-42AD-95C6-2C7AD8B2AD7E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D1DE5BC-B2C3-4762-9D89-EED66A3A3AF5}" type="presOf" srcId="{4304F694-721A-490D-9526-CFFA1B3EC5AC}" destId="{DC2EB464-748F-4E98-89AC-C9D305FAFAD0}" srcOrd="0" destOrd="0" presId="urn:microsoft.com/office/officeart/2005/8/layout/target3"/>
    <dgm:cxn modelId="{3B78D6FB-5C77-4E99-86D5-5F8A3F6C09F1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6E00971-3DB3-4446-8D7B-018544C5989D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5EA09249-6566-46EE-BB27-530796B7A1AB}" type="presOf" srcId="{4C35D32F-0EAB-4CD7-82EE-45574DC2A586}" destId="{7A2E444C-BD88-4B69-94FB-8FD1617EEEAA}" srcOrd="0" destOrd="0" presId="urn:microsoft.com/office/officeart/2005/8/layout/target3"/>
    <dgm:cxn modelId="{71F8C5BF-66C9-43AE-BE05-4EAE8161F813}" type="presOf" srcId="{757F3AB3-0718-4624-B441-E567A8F0AB56}" destId="{333A1088-737F-45CB-B68E-254E46348037}" srcOrd="0" destOrd="0" presId="urn:microsoft.com/office/officeart/2005/8/layout/target3"/>
    <dgm:cxn modelId="{7AA5E565-A50D-436E-AD3B-87C52379B286}" type="presOf" srcId="{4C35D32F-0EAB-4CD7-82EE-45574DC2A586}" destId="{4AB14D77-4510-42AD-95C6-2C7AD8B2AD7E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0D78FD9-C4F4-43A8-9802-069ABEBA3713}" srcId="{757F3AB3-0718-4624-B441-E567A8F0AB56}" destId="{4304F694-721A-490D-9526-CFFA1B3EC5AC}" srcOrd="4" destOrd="0" parTransId="{0DD69284-98A1-44C3-804A-59756B6168AD}" sibTransId="{E0B74818-7205-4DB0-AB2C-D07CF787ED15}"/>
    <dgm:cxn modelId="{BA8A7A81-1A95-41B5-8F7D-B5EE7F1A8B1B}" type="presOf" srcId="{D1B46980-6531-4606-95E6-44980827E919}" destId="{6140AFEC-043D-4C43-A2F9-D0F5331DF3A3}" srcOrd="0" destOrd="0" presId="urn:microsoft.com/office/officeart/2005/8/layout/target3"/>
    <dgm:cxn modelId="{42D6FA6E-0C87-4AB1-A812-76C537C98D49}" type="presOf" srcId="{D8197B8C-B260-4A16-BDF4-0947B075E274}" destId="{25B08C86-7E15-44DC-BE7F-FFB55DD49D12}" srcOrd="0" destOrd="0" presId="urn:microsoft.com/office/officeart/2005/8/layout/target3"/>
    <dgm:cxn modelId="{A2593E39-6507-4A51-B0C6-5B062CC63993}" type="presOf" srcId="{B651F6E3-6281-48DB-9319-2AEAFDAE7572}" destId="{6BB5E863-4638-4E1D-BFDE-399D028AC4ED}" srcOrd="1" destOrd="0" presId="urn:microsoft.com/office/officeart/2005/8/layout/target3"/>
    <dgm:cxn modelId="{90280F43-E113-42BF-9572-3B0F3EC72B57}" type="presOf" srcId="{B651F6E3-6281-48DB-9319-2AEAFDAE7572}" destId="{619D679B-A015-4ECF-8348-D1034C574F40}" srcOrd="0" destOrd="0" presId="urn:microsoft.com/office/officeart/2005/8/layout/target3"/>
    <dgm:cxn modelId="{2816FF88-9848-42AA-93B9-9B8EA9BF3FA0}" type="presOf" srcId="{D8197B8C-B260-4A16-BDF4-0947B075E274}" destId="{5A5FFA88-C948-4069-8E93-59FA12366E83}" srcOrd="1" destOrd="0" presId="urn:microsoft.com/office/officeart/2005/8/layout/target3"/>
    <dgm:cxn modelId="{BE01CE21-938E-4682-9251-9BC530A300CC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2F1CFA4B-4CE5-4E2D-B8FD-AF87D1F61594}" type="presOf" srcId="{4304F694-721A-490D-9526-CFFA1B3EC5AC}" destId="{D09A69FC-F6E3-4A19-AA2F-15BACCE325EE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9065056-0CC6-43F4-B19C-72EE8259590B}" type="presParOf" srcId="{333A1088-737F-45CB-B68E-254E46348037}" destId="{F5ABB229-8D3B-4694-996A-96F23CF14429}" srcOrd="0" destOrd="0" presId="urn:microsoft.com/office/officeart/2005/8/layout/target3"/>
    <dgm:cxn modelId="{937C7E35-6186-448D-959E-1969123457DA}" type="presParOf" srcId="{333A1088-737F-45CB-B68E-254E46348037}" destId="{F41139FD-01EE-4571-8B17-4FB00FC51163}" srcOrd="1" destOrd="0" presId="urn:microsoft.com/office/officeart/2005/8/layout/target3"/>
    <dgm:cxn modelId="{47623E23-EB40-4C6F-ACD9-875231F8FC3A}" type="presParOf" srcId="{333A1088-737F-45CB-B68E-254E46348037}" destId="{D005CE8C-CC26-4C3E-AC11-E15060ECD759}" srcOrd="2" destOrd="0" presId="urn:microsoft.com/office/officeart/2005/8/layout/target3"/>
    <dgm:cxn modelId="{67B769CF-DFC8-4B82-9071-18BA54DDEEDF}" type="presParOf" srcId="{333A1088-737F-45CB-B68E-254E46348037}" destId="{2C702D82-9B77-49B7-9568-BB8EB47C3372}" srcOrd="3" destOrd="0" presId="urn:microsoft.com/office/officeart/2005/8/layout/target3"/>
    <dgm:cxn modelId="{7D7D5E9A-0D74-40D7-B0D0-A4284B73A538}" type="presParOf" srcId="{333A1088-737F-45CB-B68E-254E46348037}" destId="{A52A0455-90FF-4808-ABD0-F02540D31D5A}" srcOrd="4" destOrd="0" presId="urn:microsoft.com/office/officeart/2005/8/layout/target3"/>
    <dgm:cxn modelId="{E681E990-9D71-464B-A2F4-8B8899A3FB94}" type="presParOf" srcId="{333A1088-737F-45CB-B68E-254E46348037}" destId="{6140AFEC-043D-4C43-A2F9-D0F5331DF3A3}" srcOrd="5" destOrd="0" presId="urn:microsoft.com/office/officeart/2005/8/layout/target3"/>
    <dgm:cxn modelId="{3FF3850E-8B73-4F6E-89F0-5E9619F9ABC8}" type="presParOf" srcId="{333A1088-737F-45CB-B68E-254E46348037}" destId="{9358AC05-5D7D-4327-9F80-1AD486AEA664}" srcOrd="6" destOrd="0" presId="urn:microsoft.com/office/officeart/2005/8/layout/target3"/>
    <dgm:cxn modelId="{5627E631-192D-4C41-ADD7-6AD62F4ED4BA}" type="presParOf" srcId="{333A1088-737F-45CB-B68E-254E46348037}" destId="{313FC574-E1CD-4FB4-B054-0B805CE0447D}" srcOrd="7" destOrd="0" presId="urn:microsoft.com/office/officeart/2005/8/layout/target3"/>
    <dgm:cxn modelId="{93780194-6326-4684-B66D-A98189A030D2}" type="presParOf" srcId="{333A1088-737F-45CB-B68E-254E46348037}" destId="{619D679B-A015-4ECF-8348-D1034C574F40}" srcOrd="8" destOrd="0" presId="urn:microsoft.com/office/officeart/2005/8/layout/target3"/>
    <dgm:cxn modelId="{F7F2FEAE-7CC1-4FDA-BF73-2060B42285F1}" type="presParOf" srcId="{333A1088-737F-45CB-B68E-254E46348037}" destId="{322283A8-4A27-4CDA-BAE3-F381106A9174}" srcOrd="9" destOrd="0" presId="urn:microsoft.com/office/officeart/2005/8/layout/target3"/>
    <dgm:cxn modelId="{33E9AB51-B67E-45E0-A7B1-7A236992EEBC}" type="presParOf" srcId="{333A1088-737F-45CB-B68E-254E46348037}" destId="{FFC9F71D-1B4F-4AD9-A4A6-86ADEFC8AF5C}" srcOrd="10" destOrd="0" presId="urn:microsoft.com/office/officeart/2005/8/layout/target3"/>
    <dgm:cxn modelId="{547AC6E7-1B17-441C-80B3-7CF98B8BDBA1}" type="presParOf" srcId="{333A1088-737F-45CB-B68E-254E46348037}" destId="{25B08C86-7E15-44DC-BE7F-FFB55DD49D12}" srcOrd="11" destOrd="0" presId="urn:microsoft.com/office/officeart/2005/8/layout/target3"/>
    <dgm:cxn modelId="{BE617587-AF77-4FAC-8BF2-1927FB01061F}" type="presParOf" srcId="{333A1088-737F-45CB-B68E-254E46348037}" destId="{08BB9FB0-8FF0-40F6-8E9B-6E014D44E47E}" srcOrd="12" destOrd="0" presId="urn:microsoft.com/office/officeart/2005/8/layout/target3"/>
    <dgm:cxn modelId="{B10A3B51-F9EC-4C12-B2A2-EB48EC0DDCCD}" type="presParOf" srcId="{333A1088-737F-45CB-B68E-254E46348037}" destId="{BFD1C4B0-AA42-41CF-9201-9A4093BB2EB1}" srcOrd="13" destOrd="0" presId="urn:microsoft.com/office/officeart/2005/8/layout/target3"/>
    <dgm:cxn modelId="{26B6135B-685B-44B0-927F-71314DECDA45}" type="presParOf" srcId="{333A1088-737F-45CB-B68E-254E46348037}" destId="{DC2EB464-748F-4E98-89AC-C9D305FAFAD0}" srcOrd="14" destOrd="0" presId="urn:microsoft.com/office/officeart/2005/8/layout/target3"/>
    <dgm:cxn modelId="{99F9B6D4-D7C4-423F-9055-A4F598667F39}" type="presParOf" srcId="{333A1088-737F-45CB-B68E-254E46348037}" destId="{15D97A11-A45A-4D96-852B-889B22DEE9A9}" srcOrd="15" destOrd="0" presId="urn:microsoft.com/office/officeart/2005/8/layout/target3"/>
    <dgm:cxn modelId="{C5E01A66-83A3-4C52-A79C-F402B4442CF0}" type="presParOf" srcId="{333A1088-737F-45CB-B68E-254E46348037}" destId="{7FCC33C7-E8CD-45C6-A608-016BAC590804}" srcOrd="16" destOrd="0" presId="urn:microsoft.com/office/officeart/2005/8/layout/target3"/>
    <dgm:cxn modelId="{9EE5CED3-AB4A-487F-A89B-DCE3CB7A3B8D}" type="presParOf" srcId="{333A1088-737F-45CB-B68E-254E46348037}" destId="{7A2E444C-BD88-4B69-94FB-8FD1617EEEAA}" srcOrd="17" destOrd="0" presId="urn:microsoft.com/office/officeart/2005/8/layout/target3"/>
    <dgm:cxn modelId="{F6EAF95F-564C-43FC-AC7C-322B5384B656}" type="presParOf" srcId="{333A1088-737F-45CB-B68E-254E46348037}" destId="{AED2198E-93D5-4001-81B4-73124B309672}" srcOrd="18" destOrd="0" presId="urn:microsoft.com/office/officeart/2005/8/layout/target3"/>
    <dgm:cxn modelId="{071E689A-7E87-49A6-9913-29817EA08714}" type="presParOf" srcId="{333A1088-737F-45CB-B68E-254E46348037}" destId="{2BE915AB-18AA-4053-B92C-3BFC9ED204BB}" srcOrd="19" destOrd="0" presId="urn:microsoft.com/office/officeart/2005/8/layout/target3"/>
    <dgm:cxn modelId="{6C346968-5A5A-46D4-91C6-CF521CA601A6}" type="presParOf" srcId="{333A1088-737F-45CB-B68E-254E46348037}" destId="{6BB5E863-4638-4E1D-BFDE-399D028AC4ED}" srcOrd="20" destOrd="0" presId="urn:microsoft.com/office/officeart/2005/8/layout/target3"/>
    <dgm:cxn modelId="{27180B6F-BAD3-407D-9F47-46E8917DFA34}" type="presParOf" srcId="{333A1088-737F-45CB-B68E-254E46348037}" destId="{5A5FFA88-C948-4069-8E93-59FA12366E83}" srcOrd="21" destOrd="0" presId="urn:microsoft.com/office/officeart/2005/8/layout/target3"/>
    <dgm:cxn modelId="{B28A8039-6584-4F9B-91DE-A49B4A6E0E80}" type="presParOf" srcId="{333A1088-737F-45CB-B68E-254E46348037}" destId="{D09A69FC-F6E3-4A19-AA2F-15BACCE325EE}" srcOrd="22" destOrd="0" presId="urn:microsoft.com/office/officeart/2005/8/layout/target3"/>
    <dgm:cxn modelId="{39D5E65D-F07B-4A57-845E-E17DDB9F6413}" type="presParOf" srcId="{333A1088-737F-45CB-B68E-254E46348037}" destId="{4AB14D77-4510-42AD-95C6-2C7AD8B2AD7E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Marcela </a:t>
          </a:r>
          <a:r>
            <a:rPr lang="cs-CZ" sz="2000" kern="1200" dirty="0" err="1" smtClean="0"/>
            <a:t>Veisová</a:t>
          </a:r>
          <a:endParaRPr lang="cs-CZ" sz="20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baseline="0" dirty="0" smtClean="0"/>
            <a:t>VY_32_INOVACE_13_NÁSOBENÍ A DĚLENÍ_DĚLENÍ ČTYŘMI I.</a:t>
          </a:r>
          <a:endParaRPr lang="cs-CZ" sz="14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Dělení čtyřmi I.</a:t>
          </a:r>
          <a:endParaRPr lang="cs-CZ" sz="2000" kern="1200" dirty="0"/>
        </a:p>
      </dsp:txBody>
      <dsp:txXfrm>
        <a:off x="1273857" y="955392"/>
        <a:ext cx="5350878" cy="318465"/>
      </dsp:txXfrm>
    </dsp:sp>
    <dsp:sp modelId="{BFD1C4B0-AA42-41CF-9201-9A4093BB2EB1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C2EB464-748F-4E98-89AC-C9D305FAFAD0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Vytvořeno: duben 2012</a:t>
          </a:r>
          <a:endParaRPr lang="cs-CZ" sz="2000" kern="1200" dirty="0"/>
        </a:p>
      </dsp:txBody>
      <dsp:txXfrm>
        <a:off x="1273857" y="1273857"/>
        <a:ext cx="5350878" cy="318465"/>
      </dsp:txXfrm>
    </dsp:sp>
    <dsp:sp modelId="{7FCC33C7-E8CD-45C6-A608-016BAC590804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A2E444C-BD88-4B69-94FB-8FD1617EEEAA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E2528-2B77-4923-88C6-6633277E086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99B8E-C4DC-4414-8F12-3F512B31A6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E2528-2B77-4923-88C6-6633277E086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99B8E-C4DC-4414-8F12-3F512B31A6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E2528-2B77-4923-88C6-6633277E086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99B8E-C4DC-4414-8F12-3F512B31A6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E2528-2B77-4923-88C6-6633277E086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99B8E-C4DC-4414-8F12-3F512B31A6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E2528-2B77-4923-88C6-6633277E086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99B8E-C4DC-4414-8F12-3F512B31A6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E2528-2B77-4923-88C6-6633277E086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99B8E-C4DC-4414-8F12-3F512B31A6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E2528-2B77-4923-88C6-6633277E086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99B8E-C4DC-4414-8F12-3F512B31A6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E2528-2B77-4923-88C6-6633277E086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99B8E-C4DC-4414-8F12-3F512B31A6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E2528-2B77-4923-88C6-6633277E086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E799B8E-C4DC-4414-8F12-3F512B31A68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E2528-2B77-4923-88C6-6633277E086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99B8E-C4DC-4414-8F12-3F512B31A6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E2528-2B77-4923-88C6-6633277E086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99B8E-C4DC-4414-8F12-3F512B31A6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65E2528-2B77-4923-88C6-6633277E086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E799B8E-C4DC-4414-8F12-3F512B31A68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582308545"/>
              </p:ext>
            </p:extLst>
          </p:nvPr>
        </p:nvGraphicFramePr>
        <p:xfrm>
          <a:off x="2188607" y="1021147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567" y="4856247"/>
            <a:ext cx="5407152" cy="1045464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399" y="1031289"/>
            <a:ext cx="1865079" cy="25922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ANOTACE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Prezentace je určena žákům 2. ročníku ZŠ a je vhodná pro interaktivní tabuli.</a:t>
            </a:r>
          </a:p>
          <a:p>
            <a:r>
              <a:rPr lang="cs-CZ" dirty="0" smtClean="0"/>
              <a:t>Slouží pro osvojení probírané látky.</a:t>
            </a:r>
          </a:p>
          <a:p>
            <a:r>
              <a:rPr lang="cs-CZ" smtClean="0"/>
              <a:t>Vybrané snímky je možné vytisknout jako pracovní listy.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rmAutofit/>
          </a:bodyPr>
          <a:lstStyle/>
          <a:p>
            <a:r>
              <a:rPr lang="cs-CZ" sz="3600" dirty="0" smtClean="0"/>
              <a:t>DĚLENÍ ČTYŘMI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681550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Rozděl do skupin po čtyřech.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	IIII						4 : </a:t>
            </a:r>
            <a:r>
              <a:rPr lang="cs-CZ" dirty="0" err="1" smtClean="0"/>
              <a:t>4</a:t>
            </a:r>
            <a:r>
              <a:rPr lang="cs-CZ" dirty="0" smtClean="0"/>
              <a:t> =</a:t>
            </a:r>
          </a:p>
          <a:p>
            <a:pPr>
              <a:buNone/>
            </a:pPr>
            <a:r>
              <a:rPr lang="cs-CZ" dirty="0" smtClean="0"/>
              <a:t>	IIIIIIII					8 : 4 =</a:t>
            </a:r>
          </a:p>
          <a:p>
            <a:pPr>
              <a:buNone/>
            </a:pPr>
            <a:r>
              <a:rPr lang="cs-CZ" dirty="0" smtClean="0"/>
              <a:t>	IIIIIIIIIIII					12 : 4 =</a:t>
            </a:r>
          </a:p>
          <a:p>
            <a:pPr>
              <a:buNone/>
            </a:pPr>
            <a:r>
              <a:rPr lang="cs-CZ" dirty="0" smtClean="0"/>
              <a:t>	IIIIIIIIIIIIIIII				16 : 4 =</a:t>
            </a:r>
          </a:p>
          <a:p>
            <a:pPr>
              <a:buNone/>
            </a:pPr>
            <a:r>
              <a:rPr lang="cs-CZ" dirty="0" smtClean="0"/>
              <a:t>	IIIIIIIIIIIIIIIIIIII				20 : 4 =</a:t>
            </a:r>
          </a:p>
          <a:p>
            <a:pPr>
              <a:buNone/>
            </a:pPr>
            <a:r>
              <a:rPr lang="cs-CZ" dirty="0" smtClean="0"/>
              <a:t>	IIIIIIIIIIIIIIIIIIIIIIII			24 : 4 =</a:t>
            </a:r>
          </a:p>
          <a:p>
            <a:pPr>
              <a:buNone/>
            </a:pPr>
            <a:r>
              <a:rPr lang="cs-CZ" dirty="0" smtClean="0"/>
              <a:t>	IIIIIIIIIIIIIIIIIIIIIIIIIIII			28 : 4 =</a:t>
            </a:r>
          </a:p>
          <a:p>
            <a:pPr>
              <a:buNone/>
            </a:pPr>
            <a:r>
              <a:rPr lang="cs-CZ" dirty="0" smtClean="0"/>
              <a:t>	IIIIIIIIIIIIIIIIIIIIIIIIIIIIIIII			32 : 4 =</a:t>
            </a:r>
          </a:p>
          <a:p>
            <a:pPr>
              <a:buNone/>
            </a:pPr>
            <a:r>
              <a:rPr lang="cs-CZ" dirty="0" smtClean="0"/>
              <a:t>	IIIIIIIIIIIIIIIIIIIIIIIIIIIIIIIIIIII		36 : 4 =</a:t>
            </a:r>
          </a:p>
          <a:p>
            <a:pPr>
              <a:buNone/>
            </a:pPr>
            <a:r>
              <a:rPr lang="cs-CZ" dirty="0" smtClean="0"/>
              <a:t>	IIIIIIIIIIIIIIIIIIIIIIIIIIIIIIIIIIIIIIII		40 : 4 =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929454" y="2285992"/>
            <a:ext cx="285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929454" y="2714620"/>
            <a:ext cx="357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929454" y="3000372"/>
            <a:ext cx="285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3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929454" y="3429000"/>
            <a:ext cx="4286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4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000892" y="3786190"/>
            <a:ext cx="285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5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000892" y="4214818"/>
            <a:ext cx="285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6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000892" y="4572008"/>
            <a:ext cx="357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7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000892" y="4929198"/>
            <a:ext cx="285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8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000892" y="5214950"/>
            <a:ext cx="285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9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000892" y="5643578"/>
            <a:ext cx="571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10</a:t>
            </a:r>
            <a:endParaRPr lang="cs-CZ" sz="2400" dirty="0"/>
          </a:p>
        </p:txBody>
      </p:sp>
      <p:pic>
        <p:nvPicPr>
          <p:cNvPr id="1026" name="Picture 2" descr="C:\Users\Marcela\AppData\Local\Microsoft\Windows\Temporary Internet Files\Content.IE5\YBKBKI21\MC900437053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6182" y="2643182"/>
            <a:ext cx="1285884" cy="12858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110178"/>
          </a:xfrm>
        </p:spPr>
        <p:txBody>
          <a:bodyPr/>
          <a:lstStyle/>
          <a:p>
            <a:r>
              <a:rPr lang="cs-CZ" dirty="0" smtClean="0"/>
              <a:t>Vypočítej.</a:t>
            </a:r>
          </a:p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Pamatuj - čtvrtinu z daného čísla vypočítáš tak, že číslo vydělíš čtyřmi.</a:t>
            </a:r>
          </a:p>
          <a:p>
            <a:endParaRPr lang="cs-CZ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lvl="1">
              <a:buNone/>
            </a:pPr>
            <a:r>
              <a:rPr lang="cs-CZ" dirty="0" smtClean="0"/>
              <a:t>čtvrtina z 36  je		36 : 4 = </a:t>
            </a: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9</a:t>
            </a:r>
          </a:p>
          <a:p>
            <a:pPr lvl="1">
              <a:buNone/>
            </a:pPr>
            <a:r>
              <a:rPr lang="cs-CZ" dirty="0" smtClean="0"/>
              <a:t>čtvrtina z 24  je		24 : 4 = </a:t>
            </a: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6</a:t>
            </a:r>
          </a:p>
          <a:p>
            <a:pPr lvl="1">
              <a:buNone/>
            </a:pPr>
            <a:r>
              <a:rPr lang="cs-CZ" dirty="0" smtClean="0"/>
              <a:t>čtvrtina z 16   je		16 : 4 = </a:t>
            </a:r>
            <a:r>
              <a:rPr lang="cs-CZ" b="1" dirty="0" err="1" smtClean="0">
                <a:solidFill>
                  <a:schemeClr val="accent3">
                    <a:lumMod val="50000"/>
                  </a:schemeClr>
                </a:solidFill>
              </a:rPr>
              <a:t>4</a:t>
            </a:r>
            <a:endParaRPr lang="cs-CZ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lvl="1">
              <a:buNone/>
            </a:pPr>
            <a:r>
              <a:rPr lang="cs-CZ" dirty="0" smtClean="0"/>
              <a:t>čtvrtina z 32  je		32 : 4 = </a:t>
            </a: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8</a:t>
            </a:r>
          </a:p>
          <a:p>
            <a:pPr lvl="1">
              <a:buNone/>
            </a:pPr>
            <a:r>
              <a:rPr lang="cs-CZ" dirty="0" smtClean="0"/>
              <a:t>čtvrtina z  12  je		12 :  4 = </a:t>
            </a: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3</a:t>
            </a:r>
          </a:p>
          <a:p>
            <a:pPr lvl="1">
              <a:buNone/>
            </a:pPr>
            <a:r>
              <a:rPr lang="cs-CZ" dirty="0" smtClean="0"/>
              <a:t>čtvrtina z 28  je		28 : 4 = </a:t>
            </a: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7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3929058" y="3000372"/>
            <a:ext cx="1928826" cy="271464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 descr="C:\Users\Marcela\AppData\Local\Microsoft\Windows\Temporary Internet Files\Content.IE5\VFLMAEX9\MC900442128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00826" y="3357562"/>
            <a:ext cx="1643074" cy="20717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181616"/>
          </a:xfrm>
        </p:spPr>
        <p:txBody>
          <a:bodyPr/>
          <a:lstStyle/>
          <a:p>
            <a:r>
              <a:rPr lang="cs-CZ" dirty="0" smtClean="0"/>
              <a:t>K číslu v růžové hvězdičce přiřaď modrou hvězdičku s číslem 4krát menším.</a:t>
            </a:r>
            <a:endParaRPr lang="cs-CZ" dirty="0"/>
          </a:p>
        </p:txBody>
      </p:sp>
      <p:sp>
        <p:nvSpPr>
          <p:cNvPr id="4" name="7cípá hvězda 3"/>
          <p:cNvSpPr/>
          <p:nvPr/>
        </p:nvSpPr>
        <p:spPr>
          <a:xfrm>
            <a:off x="1000100" y="2285992"/>
            <a:ext cx="857256" cy="785818"/>
          </a:xfrm>
          <a:prstGeom prst="star7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32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" name="7cípá hvězda 4"/>
          <p:cNvSpPr/>
          <p:nvPr/>
        </p:nvSpPr>
        <p:spPr>
          <a:xfrm>
            <a:off x="928662" y="3214686"/>
            <a:ext cx="928694" cy="785818"/>
          </a:xfrm>
          <a:prstGeom prst="star7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40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7cípá hvězda 5"/>
          <p:cNvSpPr/>
          <p:nvPr/>
        </p:nvSpPr>
        <p:spPr>
          <a:xfrm>
            <a:off x="1000100" y="4143380"/>
            <a:ext cx="857256" cy="785818"/>
          </a:xfrm>
          <a:prstGeom prst="star7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16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7cípá hvězda 6"/>
          <p:cNvSpPr/>
          <p:nvPr/>
        </p:nvSpPr>
        <p:spPr>
          <a:xfrm>
            <a:off x="1000100" y="5143512"/>
            <a:ext cx="857256" cy="857256"/>
          </a:xfrm>
          <a:prstGeom prst="star7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12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7cípá hvězda 7"/>
          <p:cNvSpPr/>
          <p:nvPr/>
        </p:nvSpPr>
        <p:spPr>
          <a:xfrm>
            <a:off x="6000760" y="5286388"/>
            <a:ext cx="857256" cy="714380"/>
          </a:xfrm>
          <a:prstGeom prst="star7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8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7cípá hvězda 8"/>
          <p:cNvSpPr/>
          <p:nvPr/>
        </p:nvSpPr>
        <p:spPr>
          <a:xfrm>
            <a:off x="5929322" y="4286256"/>
            <a:ext cx="928694" cy="714380"/>
          </a:xfrm>
          <a:prstGeom prst="star7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20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7cípá hvězda 9"/>
          <p:cNvSpPr/>
          <p:nvPr/>
        </p:nvSpPr>
        <p:spPr>
          <a:xfrm>
            <a:off x="5929322" y="3286124"/>
            <a:ext cx="928694" cy="785818"/>
          </a:xfrm>
          <a:prstGeom prst="star7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36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7cípá hvězda 10"/>
          <p:cNvSpPr/>
          <p:nvPr/>
        </p:nvSpPr>
        <p:spPr>
          <a:xfrm>
            <a:off x="5929322" y="2285992"/>
            <a:ext cx="928694" cy="785818"/>
          </a:xfrm>
          <a:prstGeom prst="star7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28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7cípá hvězda 11"/>
          <p:cNvSpPr/>
          <p:nvPr/>
        </p:nvSpPr>
        <p:spPr>
          <a:xfrm>
            <a:off x="4857752" y="3000372"/>
            <a:ext cx="571504" cy="571504"/>
          </a:xfrm>
          <a:prstGeom prst="star7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8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3" name="7cípá hvězda 12"/>
          <p:cNvSpPr/>
          <p:nvPr/>
        </p:nvSpPr>
        <p:spPr>
          <a:xfrm>
            <a:off x="3214678" y="2500306"/>
            <a:ext cx="785818" cy="642942"/>
          </a:xfrm>
          <a:prstGeom prst="star7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10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4" name="7cípá hvězda 13"/>
          <p:cNvSpPr/>
          <p:nvPr/>
        </p:nvSpPr>
        <p:spPr>
          <a:xfrm>
            <a:off x="3357554" y="4572008"/>
            <a:ext cx="571504" cy="571504"/>
          </a:xfrm>
          <a:prstGeom prst="star7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5" name="7cípá hvězda 14"/>
          <p:cNvSpPr/>
          <p:nvPr/>
        </p:nvSpPr>
        <p:spPr>
          <a:xfrm>
            <a:off x="5143504" y="4857760"/>
            <a:ext cx="571504" cy="571504"/>
          </a:xfrm>
          <a:prstGeom prst="star7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6" name="7cípá hvězda 15"/>
          <p:cNvSpPr/>
          <p:nvPr/>
        </p:nvSpPr>
        <p:spPr>
          <a:xfrm>
            <a:off x="4643438" y="2000240"/>
            <a:ext cx="571504" cy="571504"/>
          </a:xfrm>
          <a:prstGeom prst="star7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17" name="7cípá hvězda 16"/>
          <p:cNvSpPr/>
          <p:nvPr/>
        </p:nvSpPr>
        <p:spPr>
          <a:xfrm>
            <a:off x="4500562" y="3857628"/>
            <a:ext cx="571504" cy="571504"/>
          </a:xfrm>
          <a:prstGeom prst="star7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18" name="7cípá hvězda 17"/>
          <p:cNvSpPr/>
          <p:nvPr/>
        </p:nvSpPr>
        <p:spPr>
          <a:xfrm>
            <a:off x="4143372" y="5286388"/>
            <a:ext cx="571504" cy="571504"/>
          </a:xfrm>
          <a:prstGeom prst="star7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9" name="7cípá hvězda 18"/>
          <p:cNvSpPr/>
          <p:nvPr/>
        </p:nvSpPr>
        <p:spPr>
          <a:xfrm>
            <a:off x="3500430" y="3500438"/>
            <a:ext cx="571504" cy="571504"/>
          </a:xfrm>
          <a:prstGeom prst="star7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tx1"/>
                </a:solidFill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-0.00023 L -0.2908 -0.08418 " pathEditMode="relative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-0.01179 L 0.29948 0.0617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00" y="3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6531E-6 L -0.11806 0.10499 " pathEditMode="relative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9 0.00047 L 0.41667 0.28377 " pathEditMode="relative" ptsTypes="AA">
                                      <p:cBhvr>
                                        <p:cTn id="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00092 L 0.3151 -0.06221 " pathEditMode="relative" ptsTypes="AA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0.01202 L -0.11893 -0.05088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0" y="-3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40611E-6 L -0.30711 0.0629 " pathEditMode="relative" ptsTypes="AA">
                                      <p:cBhvr>
                                        <p:cTn id="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9408E-6 L 0.34653 -0.13645 " pathEditMode="relative" ptsTypes="AA">
                                      <p:cBhvr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11017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cs-CZ" dirty="0" smtClean="0"/>
              <a:t>Vypočítej.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		0  :  4 =     </a:t>
            </a:r>
            <a:r>
              <a:rPr lang="cs-CZ" b="1" dirty="0" smtClean="0">
                <a:solidFill>
                  <a:srgbClr val="002060"/>
                </a:solidFill>
              </a:rPr>
              <a:t>0	</a:t>
            </a:r>
            <a:r>
              <a:rPr lang="cs-CZ" dirty="0" smtClean="0"/>
              <a:t>		12 : 4 =     </a:t>
            </a:r>
            <a:r>
              <a:rPr lang="cs-CZ" b="1" dirty="0" smtClean="0">
                <a:solidFill>
                  <a:srgbClr val="002060"/>
                </a:solidFill>
              </a:rPr>
              <a:t>3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		36 : 4 =     </a:t>
            </a:r>
            <a:r>
              <a:rPr lang="cs-CZ" b="1" dirty="0" smtClean="0">
                <a:solidFill>
                  <a:srgbClr val="002060"/>
                </a:solidFill>
              </a:rPr>
              <a:t>9	</a:t>
            </a:r>
            <a:r>
              <a:rPr lang="cs-CZ" dirty="0" smtClean="0"/>
              <a:t>		24 : 4 =    </a:t>
            </a:r>
            <a:r>
              <a:rPr lang="cs-CZ" b="1" dirty="0" smtClean="0">
                <a:solidFill>
                  <a:srgbClr val="002060"/>
                </a:solidFill>
              </a:rPr>
              <a:t>6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		16 : 4 =     </a:t>
            </a:r>
            <a:r>
              <a:rPr lang="cs-CZ" b="1" dirty="0" err="1" smtClean="0">
                <a:solidFill>
                  <a:srgbClr val="002060"/>
                </a:solidFill>
              </a:rPr>
              <a:t>4</a:t>
            </a:r>
            <a:r>
              <a:rPr lang="cs-CZ" b="1" dirty="0" smtClean="0">
                <a:solidFill>
                  <a:srgbClr val="002060"/>
                </a:solidFill>
              </a:rPr>
              <a:t>	</a:t>
            </a:r>
            <a:r>
              <a:rPr lang="cs-CZ" dirty="0" smtClean="0"/>
              <a:t>		</a:t>
            </a:r>
            <a:r>
              <a:rPr lang="cs-CZ" dirty="0" err="1" smtClean="0"/>
              <a:t>4</a:t>
            </a:r>
            <a:r>
              <a:rPr lang="cs-CZ" dirty="0" smtClean="0"/>
              <a:t>  :  </a:t>
            </a:r>
            <a:r>
              <a:rPr lang="cs-CZ" dirty="0" err="1" smtClean="0"/>
              <a:t>4</a:t>
            </a:r>
            <a:r>
              <a:rPr lang="cs-CZ" dirty="0" smtClean="0"/>
              <a:t> =    </a:t>
            </a:r>
            <a:r>
              <a:rPr lang="cs-CZ" b="1" dirty="0" smtClean="0">
                <a:solidFill>
                  <a:srgbClr val="002060"/>
                </a:solidFill>
              </a:rPr>
              <a:t>1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		8  : </a:t>
            </a:r>
            <a:r>
              <a:rPr lang="cs-CZ" dirty="0" err="1" smtClean="0"/>
              <a:t>8</a:t>
            </a:r>
            <a:r>
              <a:rPr lang="cs-CZ" dirty="0" smtClean="0"/>
              <a:t> =     </a:t>
            </a:r>
            <a:r>
              <a:rPr lang="cs-CZ" b="1" dirty="0" smtClean="0">
                <a:solidFill>
                  <a:srgbClr val="002060"/>
                </a:solidFill>
              </a:rPr>
              <a:t>2</a:t>
            </a:r>
            <a:r>
              <a:rPr lang="cs-CZ" dirty="0" smtClean="0"/>
              <a:t>			40 : 4 =    </a:t>
            </a:r>
            <a:r>
              <a:rPr lang="cs-CZ" b="1" dirty="0" smtClean="0">
                <a:solidFill>
                  <a:srgbClr val="002060"/>
                </a:solidFill>
              </a:rPr>
              <a:t>10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		20 : 4 =    </a:t>
            </a:r>
            <a:r>
              <a:rPr lang="cs-CZ" b="1" dirty="0" smtClean="0">
                <a:solidFill>
                  <a:srgbClr val="002060"/>
                </a:solidFill>
              </a:rPr>
              <a:t>5</a:t>
            </a:r>
            <a:r>
              <a:rPr lang="cs-CZ" dirty="0" smtClean="0"/>
              <a:t>			32 : 4 =     </a:t>
            </a:r>
            <a:r>
              <a:rPr lang="cs-CZ" b="1" dirty="0" smtClean="0">
                <a:solidFill>
                  <a:srgbClr val="002060"/>
                </a:solidFill>
              </a:rPr>
              <a:t>8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643174" y="2000240"/>
            <a:ext cx="785818" cy="342902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6286512" y="2000240"/>
            <a:ext cx="785818" cy="342902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POUŽITÉ ZDROJE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http://microsoft.com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97</TotalTime>
  <Words>132</Words>
  <Application>Microsoft Office PowerPoint</Application>
  <PresentationFormat>Předvádění na obrazovce (4:3)</PresentationFormat>
  <Paragraphs>69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Prezentace aplikace PowerPoint</vt:lpstr>
      <vt:lpstr>ANOTACE</vt:lpstr>
      <vt:lpstr>DĚLENÍ ČTYŘMI</vt:lpstr>
      <vt:lpstr>Prezentace aplikace PowerPoint</vt:lpstr>
      <vt:lpstr>Prezentace aplikace PowerPoint</vt:lpstr>
      <vt:lpstr>Prezentace aplikace PowerPoint</vt:lpstr>
      <vt:lpstr>POUŽITÉ ZDROJE</vt:lpstr>
    </vt:vector>
  </TitlesOfParts>
  <Company>Your Organization Name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Your User Name</dc:creator>
  <cp:lastModifiedBy>Veisová Marcela</cp:lastModifiedBy>
  <cp:revision>19</cp:revision>
  <dcterms:created xsi:type="dcterms:W3CDTF">2012-04-21T15:01:05Z</dcterms:created>
  <dcterms:modified xsi:type="dcterms:W3CDTF">2012-05-07T09:46:03Z</dcterms:modified>
</cp:coreProperties>
</file>