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71" r:id="rId2"/>
    <p:sldId id="256" r:id="rId3"/>
    <p:sldId id="273" r:id="rId4"/>
    <p:sldId id="257" r:id="rId5"/>
    <p:sldId id="258" r:id="rId6"/>
    <p:sldId id="259" r:id="rId7"/>
    <p:sldId id="260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61" r:id="rId17"/>
    <p:sldId id="276" r:id="rId18"/>
    <p:sldId id="272" r:id="rId19"/>
    <p:sldId id="274" r:id="rId20"/>
    <p:sldId id="275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F23689-C181-42D0-AB39-8FDDB2C0CAC1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5458C6-F460-4412-9B95-64BFDB2BF3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67265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D9F32-75C3-4711-BBA5-B4C9CE66303E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67410-AA46-4E4E-BD65-31A07EF97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D9F32-75C3-4711-BBA5-B4C9CE66303E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67410-AA46-4E4E-BD65-31A07EF97B3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D9F32-75C3-4711-BBA5-B4C9CE66303E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67410-AA46-4E4E-BD65-31A07EF97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D9F32-75C3-4711-BBA5-B4C9CE66303E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67410-AA46-4E4E-BD65-31A07EF97B3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D9F32-75C3-4711-BBA5-B4C9CE66303E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67410-AA46-4E4E-BD65-31A07EF97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D9F32-75C3-4711-BBA5-B4C9CE66303E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67410-AA46-4E4E-BD65-31A07EF97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D9F32-75C3-4711-BBA5-B4C9CE66303E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67410-AA46-4E4E-BD65-31A07EF97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D9F32-75C3-4711-BBA5-B4C9CE66303E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67410-AA46-4E4E-BD65-31A07EF97B31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D9F32-75C3-4711-BBA5-B4C9CE66303E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67410-AA46-4E4E-BD65-31A07EF97B31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D9F32-75C3-4711-BBA5-B4C9CE66303E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67410-AA46-4E4E-BD65-31A07EF97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D9F32-75C3-4711-BBA5-B4C9CE66303E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67410-AA46-4E4E-BD65-31A07EF97B31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4A6D9F32-75C3-4711-BBA5-B4C9CE66303E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19467410-AA46-4E4E-BD65-31A07EF97B31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55700" y="7938"/>
            <a:ext cx="6832600" cy="190817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Bc. Michael RADIMERSKÝ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VY_32_INOVACE_11_8_ DRUHÁ SVĚTOVÁ VÁLKA - ÚVOD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CZ.1.07/1.4.00/21.1115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 Prezentace pro 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9. 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ročník. K výkladu</a:t>
            </a:r>
          </a:p>
        </p:txBody>
      </p:sp>
      <p:pic>
        <p:nvPicPr>
          <p:cNvPr id="3077" name="obrázek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5394325"/>
            <a:ext cx="4687887" cy="1463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8875" cy="151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Obrázek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475" y="-14288"/>
            <a:ext cx="1152525" cy="1492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334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00" y="-32311"/>
            <a:ext cx="7289404" cy="6867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254" y="0"/>
            <a:ext cx="4996708" cy="6828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1634309"/>
            <a:ext cx="7772400" cy="1780108"/>
          </a:xfrm>
        </p:spPr>
        <p:txBody>
          <a:bodyPr>
            <a:normAutofit fontScale="90000"/>
          </a:bodyPr>
          <a:lstStyle/>
          <a:p>
            <a:r>
              <a:rPr lang="cs-CZ" sz="60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DRUHÁ SVĚTOVÁ VÁLKA</a:t>
            </a:r>
            <a:endParaRPr lang="cs-CZ" sz="6000" b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59632" y="4581128"/>
            <a:ext cx="6400800" cy="1473200"/>
          </a:xfrm>
        </p:spPr>
        <p:txBody>
          <a:bodyPr>
            <a:normAutofit/>
          </a:bodyPr>
          <a:lstStyle/>
          <a:p>
            <a:r>
              <a:rPr lang="cs-CZ" sz="32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ÚVOD - FAKTOGRAFICKÉ SHRNUTÍ</a:t>
            </a:r>
            <a:endParaRPr lang="cs-CZ" sz="32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4042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Jedná se o doplňující výukový materiál.</a:t>
            </a:r>
          </a:p>
          <a:p>
            <a:r>
              <a:rPr lang="cs-CZ" sz="2800" b="1" dirty="0" smtClean="0"/>
              <a:t>Prezentace </a:t>
            </a:r>
            <a:r>
              <a:rPr lang="cs-CZ" sz="2800" b="1" dirty="0" smtClean="0"/>
              <a:t>podává základní faktografické informace o největším válečném konfliktu v dějinách lidstva – o druhé světové válce.</a:t>
            </a:r>
          </a:p>
          <a:p>
            <a:r>
              <a:rPr lang="cs-CZ" sz="2800" b="1" dirty="0" smtClean="0"/>
              <a:t>Systematizuje hlavní válečné strany a jejich velitele.</a:t>
            </a:r>
            <a:endParaRPr lang="cs-CZ" sz="2800" b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98900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</p:spPr>
        <p:txBody>
          <a:bodyPr>
            <a:normAutofit/>
          </a:bodyPr>
          <a:lstStyle/>
          <a:p>
            <a:r>
              <a:rPr lang="cs-CZ" sz="2800" b="1" u="sng" dirty="0" smtClean="0"/>
              <a:t>Trvání:</a:t>
            </a:r>
            <a:r>
              <a:rPr lang="cs-CZ" sz="2800" dirty="0" smtClean="0"/>
              <a:t>	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září 1939 – 2. září 1945</a:t>
            </a:r>
          </a:p>
          <a:p>
            <a:r>
              <a:rPr lang="cs-CZ" sz="2800" b="1" u="sng" dirty="0" smtClean="0"/>
              <a:t>Místo:</a:t>
            </a:r>
            <a:r>
              <a:rPr lang="cs-CZ" sz="2800" dirty="0" smtClean="0"/>
              <a:t>	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Evropa, Středomoří, Afrika, Tichomoří, Jihovýchodní Asie, Čína, Střední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východ</a:t>
            </a:r>
          </a:p>
          <a:p>
            <a:pPr marL="0" indent="0">
              <a:buNone/>
            </a:pP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b="1" u="sng" dirty="0" smtClean="0"/>
              <a:t>Výsledek:</a:t>
            </a:r>
            <a:r>
              <a:rPr lang="cs-CZ" sz="2800" dirty="0" smtClean="0"/>
              <a:t>	</a:t>
            </a:r>
          </a:p>
          <a:p>
            <a:pPr marL="0" indent="0">
              <a:buNone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Vítězství Spojenců:</a:t>
            </a:r>
          </a:p>
          <a:p>
            <a:pPr marL="0" indent="0">
              <a:buNone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Rozdělení Třetí říše</a:t>
            </a:r>
          </a:p>
          <a:p>
            <a:pPr marL="0" indent="0">
              <a:buNone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Vytvoření Organizace spojených národů</a:t>
            </a:r>
          </a:p>
          <a:p>
            <a:pPr marL="0" indent="0">
              <a:buNone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Ustanovení Spojených států a Sovětského  </a:t>
            </a:r>
          </a:p>
          <a:p>
            <a:pPr marL="0" indent="0">
              <a:buNone/>
            </a:pPr>
            <a:r>
              <a:rPr lang="cs-CZ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svazu jako supervelmocí</a:t>
            </a:r>
          </a:p>
          <a:p>
            <a:pPr marL="0" indent="0">
              <a:buNone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Počátek Studené války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9641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"/>
            <a:ext cx="64087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163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STRANY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SPOJENCI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Britské impérium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SSSR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USA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Francie (do 1940)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FFL – Svobodní Francouzi (od 1940)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Čína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Kanada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Austrálie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Polsko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Jugoslávie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Československo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Jižní Afrika a další státy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OSA a jejich spojenci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Velkoněmecká říše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Italské království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Japonské císařství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Francie (od 1940)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Maďarsko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Bulharsko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Finsko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Rumunsko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Slovenský stát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Chorvatsko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Mandžukuo</a:t>
            </a: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další státy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64313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VELITELÉ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SPOJENCI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Winston Churchill  (VB)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Josif Stalin (SSSR)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Franklin Roosevelt (USA)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Charles de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Gaulle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(FFL)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Čankajšek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(Čína)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Georgij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Žukov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(SSSR)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Bernard Montgomery (VB)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Dwight Eisenhower (USA)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Douglas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MacArthur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(USA)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OSA a jejich spojenci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Adolf Hitler † (N)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Benito Mussolini † (IT)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Hirohito (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Jap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Philippe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Pétain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(Fr)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Pchu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 (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Mandžukuo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Erwin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Rommel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† (N)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Friedrich von Paulus (N)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Isoroku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Jamamoto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† (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Jap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05129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SPOJENCI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Zástupný symbol pro text 1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Winston Churchill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Zástupný symbol pro obsah 1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080" y="3972490"/>
            <a:ext cx="1309091" cy="1610182"/>
          </a:xfrm>
        </p:spPr>
      </p:pic>
      <p:sp>
        <p:nvSpPr>
          <p:cNvPr id="13" name="Zástupný symbol pro text 1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Josif Vissarionovič Stalin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" name="Zástupný symbol pro obsah 15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2851" y="3639153"/>
            <a:ext cx="1527048" cy="2276856"/>
          </a:xfrm>
        </p:spPr>
      </p:pic>
    </p:spTree>
    <p:extLst>
      <p:ext uri="{BB962C8B-B14F-4D97-AF65-F5344CB8AC3E}">
        <p14:creationId xmlns:p14="http://schemas.microsoft.com/office/powerpoint/2010/main" val="2146205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SPOJENCI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Franklin </a:t>
            </a:r>
            <a:r>
              <a:rPr lang="cs-CZ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Delano</a:t>
            </a:r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Roosevelt</a:t>
            </a: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7" y="3501298"/>
            <a:ext cx="2448272" cy="2875565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Charles de </a:t>
            </a:r>
            <a:r>
              <a:rPr lang="cs-CZ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Gaulle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7422" y="3639152"/>
            <a:ext cx="1828117" cy="2742175"/>
          </a:xfrm>
        </p:spPr>
      </p:pic>
    </p:spTree>
    <p:extLst>
      <p:ext uri="{BB962C8B-B14F-4D97-AF65-F5344CB8AC3E}">
        <p14:creationId xmlns:p14="http://schemas.microsoft.com/office/powerpoint/2010/main" val="2272688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SPOJENCI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cs-CZ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Čankajšek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3356992"/>
            <a:ext cx="2304256" cy="3068234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/>
          </a:bodyPr>
          <a:lstStyle/>
          <a:p>
            <a:pPr algn="ctr"/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Georgij </a:t>
            </a:r>
            <a:r>
              <a:rPr lang="cs-CZ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Konstantinovič</a:t>
            </a:r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Žukov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3356992"/>
            <a:ext cx="2448272" cy="3067269"/>
          </a:xfrm>
        </p:spPr>
      </p:pic>
    </p:spTree>
    <p:extLst>
      <p:ext uri="{BB962C8B-B14F-4D97-AF65-F5344CB8AC3E}">
        <p14:creationId xmlns:p14="http://schemas.microsoft.com/office/powerpoint/2010/main" val="160489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SPOJENCI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Bernard </a:t>
            </a:r>
            <a:r>
              <a:rPr lang="cs-CZ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Law</a:t>
            </a:r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Montgomery</a:t>
            </a: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0306" y="3429000"/>
            <a:ext cx="2321614" cy="2961154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Dwight David Eisenhower</a:t>
            </a:r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3501008"/>
            <a:ext cx="2328214" cy="2898393"/>
          </a:xfrm>
        </p:spPr>
      </p:pic>
    </p:spTree>
    <p:extLst>
      <p:ext uri="{BB962C8B-B14F-4D97-AF65-F5344CB8AC3E}">
        <p14:creationId xmlns:p14="http://schemas.microsoft.com/office/powerpoint/2010/main" val="2285393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SPOJENCI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Douglas </a:t>
            </a:r>
            <a:r>
              <a:rPr lang="cs-CZ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MacArthur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3429000"/>
            <a:ext cx="1841820" cy="3097607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0277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OSA a jejich spojenci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Adolf Hitler</a:t>
            </a: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3429000"/>
            <a:ext cx="2045187" cy="2955474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Benito </a:t>
            </a:r>
            <a:r>
              <a:rPr lang="cs-CZ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Amilcare</a:t>
            </a:r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Andrea Mussolini</a:t>
            </a:r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3429000"/>
            <a:ext cx="2160240" cy="2976331"/>
          </a:xfrm>
        </p:spPr>
      </p:pic>
    </p:spTree>
    <p:extLst>
      <p:ext uri="{BB962C8B-B14F-4D97-AF65-F5344CB8AC3E}">
        <p14:creationId xmlns:p14="http://schemas.microsoft.com/office/powerpoint/2010/main" val="2284387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OSA a jejich spojenci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Hirohito</a:t>
            </a: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3501008"/>
            <a:ext cx="2232247" cy="3113984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Philippe </a:t>
            </a:r>
            <a:r>
              <a:rPr lang="cs-CZ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Benoni</a:t>
            </a:r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Omer</a:t>
            </a:r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Joseph </a:t>
            </a:r>
            <a:r>
              <a:rPr lang="cs-CZ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Pétain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3429000"/>
            <a:ext cx="2304256" cy="3154270"/>
          </a:xfrm>
        </p:spPr>
      </p:pic>
    </p:spTree>
    <p:extLst>
      <p:ext uri="{BB962C8B-B14F-4D97-AF65-F5344CB8AC3E}">
        <p14:creationId xmlns:p14="http://schemas.microsoft.com/office/powerpoint/2010/main" val="723637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OSA a jejich spojenci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cs-CZ" b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Pchu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55000" lnSpcReduction="20000"/>
          </a:bodyPr>
          <a:lstStyle/>
          <a:p>
            <a:endParaRPr lang="cs-CZ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400" b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Isoroku</a:t>
            </a:r>
            <a:r>
              <a:rPr lang="cs-CZ" sz="4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400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Jamamoto</a:t>
            </a:r>
            <a:endParaRPr lang="cs-CZ" sz="4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8838" y="3429000"/>
            <a:ext cx="2328739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441041"/>
            <a:ext cx="2019390" cy="3020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065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ZTRÁTY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SPOJENCI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2400" b="1" u="sng" dirty="0"/>
              <a:t>Padlí vojáci:</a:t>
            </a:r>
            <a:r>
              <a:rPr lang="cs-CZ" sz="2400" u="sng" dirty="0" smtClean="0"/>
              <a:t/>
            </a:r>
            <a:br>
              <a:rPr lang="cs-CZ" sz="2400" u="sng" dirty="0" smtClean="0"/>
            </a:b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přes 14 milionů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b="1" u="sng" dirty="0"/>
              <a:t>Civilní oběti:</a:t>
            </a:r>
            <a:r>
              <a:rPr lang="cs-CZ" sz="2400" u="sng" dirty="0" smtClean="0"/>
              <a:t/>
            </a:r>
            <a:br>
              <a:rPr lang="cs-CZ" sz="2400" u="sng" dirty="0" smtClean="0"/>
            </a:b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přes 36 milionů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b="1" u="sng" dirty="0"/>
              <a:t>Celkové ztráty: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přes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 milionů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OSA  a jejich spojenci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cs-CZ" sz="2400" b="1" u="sng" dirty="0"/>
              <a:t>Padlí vojáci: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přes 8 milionů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b="1" u="sng" dirty="0"/>
              <a:t>Civilní oběti: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přes 4 miliony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b="1" u="sng" dirty="0"/>
              <a:t>Celkové ztráty: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přes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 milionů</a:t>
            </a:r>
          </a:p>
        </p:txBody>
      </p:sp>
    </p:spTree>
    <p:extLst>
      <p:ext uri="{BB962C8B-B14F-4D97-AF65-F5344CB8AC3E}">
        <p14:creationId xmlns:p14="http://schemas.microsoft.com/office/powerpoint/2010/main" val="2588125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872067" y="1556792"/>
            <a:ext cx="7408333" cy="4824536"/>
          </a:xfrm>
        </p:spPr>
        <p:txBody>
          <a:bodyPr>
            <a:noAutofit/>
          </a:bodyPr>
          <a:lstStyle/>
          <a:p>
            <a:r>
              <a:rPr lang="cs-CZ" sz="2000" b="1" dirty="0" smtClean="0"/>
              <a:t>Odehrávala </a:t>
            </a:r>
            <a:r>
              <a:rPr lang="cs-CZ" sz="2000" b="1" dirty="0"/>
              <a:t>se ve sféře 2. průmyslové revoluce. Důležitou roli hrála státem řízená ekonomika a nejmodernější vojenská </a:t>
            </a:r>
            <a:r>
              <a:rPr lang="cs-CZ" sz="2000" b="1" dirty="0" smtClean="0"/>
              <a:t>technika. Výroba byla podřízena </a:t>
            </a:r>
            <a:r>
              <a:rPr lang="cs-CZ" sz="2000" b="1" dirty="0"/>
              <a:t>válečným účelům.</a:t>
            </a:r>
          </a:p>
          <a:p>
            <a:r>
              <a:rPr lang="cs-CZ" sz="2000" b="1" dirty="0"/>
              <a:t>Umožnila urychlenější vědecký výzkum a nejnovější vědecké a technické objevy se uplatňovaly při výzbroji armád (radarový systém, raketová technika, atomové </a:t>
            </a:r>
            <a:r>
              <a:rPr lang="cs-CZ" sz="2000" b="1" dirty="0" smtClean="0"/>
              <a:t>pumy). </a:t>
            </a:r>
            <a:r>
              <a:rPr lang="cs-CZ" sz="2000" b="1" dirty="0"/>
              <a:t>Naproti tomu kupředu postoupili i vědecké objevy – v </a:t>
            </a:r>
            <a:r>
              <a:rPr lang="cs-CZ" sz="2000" b="1" dirty="0" smtClean="0"/>
              <a:t>USA </a:t>
            </a:r>
            <a:r>
              <a:rPr lang="cs-CZ" sz="2000" b="1" dirty="0"/>
              <a:t>byla zahájena výroba Penicilinu.</a:t>
            </a:r>
          </a:p>
          <a:p>
            <a:r>
              <a:rPr lang="cs-CZ" sz="2000" b="1" dirty="0"/>
              <a:t>Byla to válka, která přivedla lidstvo na samý pokraj celosvětové </a:t>
            </a:r>
            <a:r>
              <a:rPr lang="cs-CZ" sz="2000" b="1" dirty="0" smtClean="0"/>
              <a:t>katastrofy. Fašistické a nacistické režimy </a:t>
            </a:r>
            <a:r>
              <a:rPr lang="cs-CZ" sz="2000" b="1" dirty="0"/>
              <a:t>zaváděli rasistickou a </a:t>
            </a:r>
            <a:r>
              <a:rPr lang="cs-CZ" sz="2000" b="1" dirty="0" smtClean="0"/>
              <a:t>antisemitskou propagandu. Cílem </a:t>
            </a:r>
            <a:r>
              <a:rPr lang="cs-CZ" sz="2000" b="1" dirty="0"/>
              <a:t>bylo vyhlazování </a:t>
            </a:r>
            <a:r>
              <a:rPr lang="cs-CZ" sz="2000" b="1" dirty="0" smtClean="0"/>
              <a:t>podřadných národů </a:t>
            </a:r>
            <a:r>
              <a:rPr lang="cs-CZ" sz="2000" b="1" dirty="0"/>
              <a:t>(Slované</a:t>
            </a:r>
            <a:r>
              <a:rPr lang="cs-CZ" sz="2000" b="1" dirty="0" smtClean="0"/>
              <a:t>, Židé, Romové</a:t>
            </a:r>
            <a:r>
              <a:rPr lang="cs-CZ" sz="2000" b="1" dirty="0"/>
              <a:t>) – nacisté </a:t>
            </a:r>
            <a:r>
              <a:rPr lang="cs-CZ" sz="2000" b="1" dirty="0" smtClean="0"/>
              <a:t>zřizovali </a:t>
            </a:r>
            <a:r>
              <a:rPr lang="cs-CZ" sz="2000" b="1" dirty="0"/>
              <a:t>vyhlazovací koncentrační tábory </a:t>
            </a:r>
            <a:r>
              <a:rPr lang="cs-CZ" sz="2000" b="1" dirty="0" smtClean="0"/>
              <a:t>(Osvětim, Treblinka, </a:t>
            </a:r>
            <a:r>
              <a:rPr lang="cs-CZ" sz="2000" b="1" dirty="0" err="1" smtClean="0"/>
              <a:t>Majdanek</a:t>
            </a:r>
            <a:r>
              <a:rPr lang="cs-CZ" sz="2000" b="1" dirty="0" smtClean="0"/>
              <a:t>, </a:t>
            </a:r>
            <a:r>
              <a:rPr lang="cs-CZ" sz="2000" b="1" dirty="0" err="1" smtClean="0"/>
              <a:t>Sobibor</a:t>
            </a:r>
            <a:r>
              <a:rPr lang="cs-CZ" sz="2000" b="1" dirty="0" smtClean="0"/>
              <a:t>, Chelmno …).</a:t>
            </a:r>
            <a:endParaRPr lang="cs-CZ" sz="2000" b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Charakteristika války: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81902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defRPr/>
            </a:pPr>
            <a:r>
              <a:rPr lang="cs-CZ" sz="2400" dirty="0" smtClean="0"/>
              <a:t>Obrázky jsou z </a:t>
            </a:r>
            <a:r>
              <a:rPr lang="cs-CZ" sz="2400" dirty="0" smtClean="0">
                <a:hlinkClick r:id="rId2"/>
              </a:rPr>
              <a:t>www.google.cz</a:t>
            </a:r>
            <a:r>
              <a:rPr lang="cs-CZ" sz="2400" dirty="0" smtClean="0"/>
              <a:t> a nepodléhají žádným autorským právům.</a:t>
            </a:r>
          </a:p>
          <a:p>
            <a:pPr>
              <a:defRPr/>
            </a:pPr>
            <a:r>
              <a:rPr lang="cs-CZ" sz="2400" dirty="0"/>
              <a:t>Není-li uvedeno jinak je materiál dílem autorky podle učebních osnov odpovídajících ŠVP vyučovaných podle učebnic</a:t>
            </a:r>
            <a:r>
              <a:rPr lang="cs-CZ" sz="2400" dirty="0" smtClean="0"/>
              <a:t>: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400" b="1" dirty="0" smtClean="0"/>
              <a:t>CSC. ČAPKA, František doc. PhDr</a:t>
            </a:r>
            <a:r>
              <a:rPr lang="cs-CZ" sz="2400" dirty="0" smtClean="0"/>
              <a:t>. </a:t>
            </a:r>
            <a:r>
              <a:rPr lang="cs-CZ" sz="2400" b="1" i="1" dirty="0" smtClean="0"/>
              <a:t>Dějepis pro 9. ročník. Novověk, moderní dějiny</a:t>
            </a:r>
            <a:r>
              <a:rPr lang="cs-CZ" sz="2400" i="1" dirty="0" smtClean="0"/>
              <a:t>.</a:t>
            </a:r>
            <a:r>
              <a:rPr lang="cs-CZ" sz="2400" dirty="0" smtClean="0"/>
              <a:t> 1</a:t>
            </a:r>
            <a:r>
              <a:rPr lang="cs-CZ" sz="2400" dirty="0"/>
              <a:t>. vydání. </a:t>
            </a:r>
            <a:r>
              <a:rPr lang="cs-CZ" sz="2400" dirty="0" smtClean="0"/>
              <a:t>Nový Malín: Nová škola, s. </a:t>
            </a:r>
            <a:r>
              <a:rPr lang="cs-CZ" sz="2400" dirty="0"/>
              <a:t>r. o</a:t>
            </a:r>
            <a:r>
              <a:rPr lang="cs-CZ" sz="2400"/>
              <a:t>., </a:t>
            </a:r>
            <a:r>
              <a:rPr lang="cs-CZ" sz="2400" smtClean="0"/>
              <a:t>2010. </a:t>
            </a:r>
            <a:r>
              <a:rPr lang="cs-CZ" sz="2400" dirty="0"/>
              <a:t>učebnice </a:t>
            </a:r>
            <a:r>
              <a:rPr lang="cs-CZ" sz="2400" dirty="0" smtClean="0"/>
              <a:t>vytvořená v souladu s RVP ZV. </a:t>
            </a:r>
            <a:r>
              <a:rPr lang="cs-CZ" sz="2400" dirty="0"/>
              <a:t>ISBN </a:t>
            </a:r>
            <a:r>
              <a:rPr lang="cs-CZ" sz="2400" dirty="0" smtClean="0"/>
              <a:t>978-80-7289-185-6.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400" dirty="0" smtClean="0"/>
              <a:t>Učebnice je vybavena doložkou: „Schválilo MŠMT čj. 11336/2010-22 dne 24. června 2010 k zařazení do seznamu učebnic pro základní školy jako součást ucelené řady učebnic pro vzdělávací obor Dějepis s dobou platnosti šest let.</a:t>
            </a:r>
            <a:endParaRPr lang="cs-CZ" sz="2400" dirty="0"/>
          </a:p>
          <a:p>
            <a:pPr marL="0" indent="0">
              <a:buFont typeface="Wingdings" pitchFamily="2" charset="2"/>
              <a:buNone/>
              <a:defRPr/>
            </a:pPr>
            <a:endParaRPr lang="cs-CZ" sz="2400" dirty="0"/>
          </a:p>
        </p:txBody>
      </p:sp>
      <p:sp>
        <p:nvSpPr>
          <p:cNvPr id="2662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zdroje:</a:t>
            </a:r>
          </a:p>
        </p:txBody>
      </p:sp>
    </p:spTree>
    <p:extLst>
      <p:ext uri="{BB962C8B-B14F-4D97-AF65-F5344CB8AC3E}">
        <p14:creationId xmlns:p14="http://schemas.microsoft.com/office/powerpoint/2010/main" val="329171436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/>
              <a:t>http://</a:t>
            </a:r>
            <a:r>
              <a:rPr lang="cs-CZ" dirty="0" smtClean="0"/>
              <a:t>upload.wikimedia.org/wikipedia/commons/1/19/Second_world_war_europe_animation_small.gif</a:t>
            </a:r>
          </a:p>
          <a:p>
            <a:r>
              <a:rPr lang="cs-CZ" dirty="0"/>
              <a:t>http://</a:t>
            </a:r>
            <a:r>
              <a:rPr lang="cs-CZ" dirty="0" smtClean="0"/>
              <a:t>upload.wikimedia.org/wikipedia/commons/thumb/3/35/Churchill_portrait_NYP_45063.jpg/200px-Churchill_portrait_NYP_45063.jpg</a:t>
            </a:r>
          </a:p>
          <a:p>
            <a:r>
              <a:rPr lang="cs-CZ" dirty="0"/>
              <a:t>http://</a:t>
            </a:r>
            <a:r>
              <a:rPr lang="cs-CZ" dirty="0" smtClean="0"/>
              <a:t>amyafrica.com/wordpress/wp-content/uploads/2011/04/Stalin.jpg</a:t>
            </a:r>
          </a:p>
          <a:p>
            <a:r>
              <a:rPr lang="cs-CZ" dirty="0"/>
              <a:t>http://</a:t>
            </a:r>
            <a:r>
              <a:rPr lang="cs-CZ" dirty="0" smtClean="0"/>
              <a:t>upload.wikimedia.org/wikipedia/commons/thumb/b/b8/FDR_in_1933.jpg/220px-FDR_in_1933.jpg</a:t>
            </a:r>
          </a:p>
          <a:p>
            <a:r>
              <a:rPr lang="cs-CZ" dirty="0"/>
              <a:t>http://</a:t>
            </a:r>
            <a:r>
              <a:rPr lang="cs-CZ" dirty="0" smtClean="0"/>
              <a:t>upload.wikimedia.org/wikipedia/commons/thumb/2/27/De_Gaulle-OWI.jpg/166px-De_Gaulle-OWI.jpg</a:t>
            </a:r>
          </a:p>
          <a:p>
            <a:r>
              <a:rPr lang="cs-CZ" dirty="0"/>
              <a:t>http://</a:t>
            </a:r>
            <a:r>
              <a:rPr lang="cs-CZ" dirty="0" smtClean="0"/>
              <a:t>upload.wikimedia.org/wikipedia/commons/thumb/3/38/Chiang_Kai-shek%EF%BC%88%E8%94%A3%E4%B8%AD%E6%AD%A3%EF%BC%89.jpg/187px-Chiang_Kai-shek%EF%BC%88%E8%94%A3%E4%B8%AD%E6%AD%A3%EF%BC%89.jpg</a:t>
            </a:r>
          </a:p>
          <a:p>
            <a:r>
              <a:rPr lang="cs-CZ" dirty="0"/>
              <a:t>http://</a:t>
            </a:r>
            <a:r>
              <a:rPr lang="cs-CZ" dirty="0" smtClean="0"/>
              <a:t>bagration.websnadno.cz/Georgij_Konstantinovic_Zukov.jpg</a:t>
            </a:r>
          </a:p>
          <a:p>
            <a:r>
              <a:rPr lang="cs-CZ" dirty="0"/>
              <a:t>http://</a:t>
            </a:r>
            <a:r>
              <a:rPr lang="cs-CZ" dirty="0" smtClean="0"/>
              <a:t>upload.wikimedia.org/wikipedia/commons/thumb/e/e4/Bernard_Law_Montgomery.jpg/265px-Bernard_Law_Montgomery.jpg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Internetové zdroje pro obrázky: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56574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620688"/>
            <a:ext cx="7408333" cy="5505475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http://</a:t>
            </a:r>
            <a:r>
              <a:rPr lang="cs-CZ" dirty="0" smtClean="0"/>
              <a:t>upload.wikimedia.org/wikipedia/commons/thumb/d/d6/Eisenhower_official.jpg/200px-Eisenhower_official.jpg</a:t>
            </a:r>
          </a:p>
          <a:p>
            <a:r>
              <a:rPr lang="cs-CZ" dirty="0"/>
              <a:t>http://</a:t>
            </a:r>
            <a:r>
              <a:rPr lang="cs-CZ" dirty="0" smtClean="0"/>
              <a:t>upload.wikimedia.org/wikipedia/commons/thumb/9/92/MacArthur_Manila.jpg/240px-MacArthur_Manila.jpg</a:t>
            </a:r>
          </a:p>
          <a:p>
            <a:r>
              <a:rPr lang="cs-CZ" dirty="0"/>
              <a:t>http://</a:t>
            </a:r>
            <a:r>
              <a:rPr lang="cs-CZ" dirty="0" smtClean="0"/>
              <a:t>www.biografiasyvidas.com/monografia/hitler/fotos/hitler340.jpg</a:t>
            </a:r>
          </a:p>
          <a:p>
            <a:r>
              <a:rPr lang="cs-CZ" dirty="0"/>
              <a:t>http://</a:t>
            </a:r>
            <a:r>
              <a:rPr lang="cs-CZ" dirty="0" smtClean="0"/>
              <a:t>upload.wikimedia.org/wikipedia/commons/thumb/6/65/Mussolini-ggbain.jpg/220px-Mussolini-ggbain.jpg</a:t>
            </a:r>
          </a:p>
          <a:p>
            <a:r>
              <a:rPr lang="cs-CZ" dirty="0"/>
              <a:t>http://</a:t>
            </a:r>
            <a:r>
              <a:rPr lang="cs-CZ" dirty="0" smtClean="0"/>
              <a:t>upload.wikimedia.org/wikipedia/commons/thumb/4/44/Hirohito_in_dress_uniform.jpg/200px-Hirohito_in_dress_uniform.jpg</a:t>
            </a:r>
          </a:p>
          <a:p>
            <a:r>
              <a:rPr lang="cs-CZ" dirty="0"/>
              <a:t>http://upload.wikimedia.org/wikipedia/commons/thumb/8/81/Philippe_P%C3%A9tain_(before_1918).jpg/225px-Philippe_P%C3%A9tain_(before_1918).</a:t>
            </a:r>
            <a:r>
              <a:rPr lang="cs-CZ" dirty="0" smtClean="0"/>
              <a:t>jpg</a:t>
            </a:r>
          </a:p>
          <a:p>
            <a:r>
              <a:rPr lang="cs-CZ" dirty="0"/>
              <a:t>http://1.bp.blogspot.com/_</a:t>
            </a:r>
            <a:r>
              <a:rPr lang="cs-CZ" dirty="0" smtClean="0"/>
              <a:t>oOkKUkCjqw0/So1Vmo_niPI/AAAAAAAAJ8Y/HOU1x7vWtXg/s400/Pchu+I.jpg</a:t>
            </a:r>
          </a:p>
          <a:p>
            <a:r>
              <a:rPr lang="cs-CZ" dirty="0"/>
              <a:t>http://</a:t>
            </a:r>
            <a:r>
              <a:rPr lang="cs-CZ" dirty="0" smtClean="0"/>
              <a:t>upload.wikimedia.org/wikipedia/commons/thumb/8/82/Admiral_Isoroku_Yamamoto.jpg/265px-Admiral_Isoroku_Yamamoto.jpg</a:t>
            </a:r>
          </a:p>
          <a:p>
            <a:r>
              <a:rPr lang="cs-CZ" dirty="0"/>
              <a:t>http://</a:t>
            </a:r>
            <a:r>
              <a:rPr lang="cs-CZ" dirty="0" smtClean="0"/>
              <a:t>world.war.szm.com/images/bomba.jpg</a:t>
            </a:r>
          </a:p>
          <a:p>
            <a:r>
              <a:rPr lang="cs-CZ" dirty="0"/>
              <a:t>http://</a:t>
            </a:r>
            <a:r>
              <a:rPr lang="cs-CZ" dirty="0" smtClean="0"/>
              <a:t>www.ucebnice-dejepisu.ic.cz/img/p/WW2Montage.PNG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6819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133</TotalTime>
  <Words>630</Words>
  <Application>Microsoft Office PowerPoint</Application>
  <PresentationFormat>Předvádění na obrazovce (4:3)</PresentationFormat>
  <Paragraphs>135</Paragraphs>
  <Slides>20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Vlnění</vt:lpstr>
      <vt:lpstr>Název školy: ZŠ Klášterec nad Ohří, Krátká 676 Autor: Bc. Michael RADIMERSKÝ Název materiálu: VY_32_INOVACE_11_8_ DRUHÁ SVĚTOVÁ VÁLKA - ÚVOD Číslo projektu: CZ.1.07/1.4.00/21.1115</vt:lpstr>
      <vt:lpstr>DRUHÁ SVĚTOVÁ VÁLKA</vt:lpstr>
      <vt:lpstr>ANOTACE:</vt:lpstr>
      <vt:lpstr>Prezentace aplikace PowerPoint</vt:lpstr>
      <vt:lpstr>Prezentace aplikace PowerPoint</vt:lpstr>
      <vt:lpstr>STRANY</vt:lpstr>
      <vt:lpstr>VELITELÉ</vt:lpstr>
      <vt:lpstr>SPOJENCI</vt:lpstr>
      <vt:lpstr>SPOJENCI</vt:lpstr>
      <vt:lpstr>SPOJENCI</vt:lpstr>
      <vt:lpstr>SPOJENCI</vt:lpstr>
      <vt:lpstr>SPOJENCI</vt:lpstr>
      <vt:lpstr>OSA a jejich spojenci</vt:lpstr>
      <vt:lpstr>OSA a jejich spojenci</vt:lpstr>
      <vt:lpstr>OSA a jejich spojenci</vt:lpstr>
      <vt:lpstr>ZTRÁTY</vt:lpstr>
      <vt:lpstr>Charakteristika války:</vt:lpstr>
      <vt:lpstr>Použité zdroje:</vt:lpstr>
      <vt:lpstr>Internetové zdroje pro obrázky: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DRUHÁ SVĚTOVÁ VÁLKA</dc:title>
  <dc:creator>Bc. Michael RADIMERSKÝ</dc:creator>
  <cp:lastModifiedBy>Bc. Michael RADIMERSKÝ</cp:lastModifiedBy>
  <cp:revision>54</cp:revision>
  <dcterms:created xsi:type="dcterms:W3CDTF">2011-12-28T11:09:32Z</dcterms:created>
  <dcterms:modified xsi:type="dcterms:W3CDTF">2012-06-05T12:17:13Z</dcterms:modified>
</cp:coreProperties>
</file>