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Střední styl 2 – zvýraznění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1400" baseline="0" dirty="0" smtClean="0"/>
            <a:t>VY_32_INOVACE_16_NÁSOBENÍ A DĚLENÍ_NÁSOBENÍ PĚTI II.</a:t>
          </a:r>
          <a:endParaRPr lang="cs-CZ" sz="14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ZŠ Týnec nad Labem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Mgr. Marcela </a:t>
          </a:r>
          <a:r>
            <a:rPr lang="cs-CZ" sz="2000" dirty="0" err="1" smtClean="0"/>
            <a:t>Veisová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Téma: Násobení pěti II.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b="0" dirty="0" smtClean="0"/>
            <a:t>CZ.1.07/1.4.00/21.1921</a:t>
          </a:r>
          <a:endParaRPr lang="cs-CZ" sz="2000" dirty="0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4304F694-721A-490D-9526-CFFA1B3EC5AC}">
      <dgm:prSet custT="1"/>
      <dgm:spPr/>
      <dgm:t>
        <a:bodyPr/>
        <a:lstStyle/>
        <a:p>
          <a:pPr algn="l"/>
          <a:r>
            <a:rPr lang="cs-CZ" sz="2000" dirty="0" smtClean="0"/>
            <a:t>Vytvořeno: duben 2012</a:t>
          </a:r>
          <a:endParaRPr lang="cs-CZ" sz="2000" dirty="0"/>
        </a:p>
      </dgm:t>
    </dgm:pt>
    <dgm:pt modelId="{0DD69284-98A1-44C3-804A-59756B6168AD}" type="parTrans" cxnId="{50D78FD9-C4F4-43A8-9802-069ABEBA3713}">
      <dgm:prSet/>
      <dgm:spPr/>
      <dgm:t>
        <a:bodyPr/>
        <a:lstStyle/>
        <a:p>
          <a:endParaRPr lang="cs-CZ"/>
        </a:p>
      </dgm:t>
    </dgm:pt>
    <dgm:pt modelId="{E0B74818-7205-4DB0-AB2C-D07CF787ED15}" type="sibTrans" cxnId="{50D78FD9-C4F4-43A8-9802-069ABEBA3713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6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6" custScaleX="100000" custLinFactNeighborX="550" custLinFactNeighborY="398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6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6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6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6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6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6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6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6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6"/>
      <dgm:spPr/>
      <dgm:t>
        <a:bodyPr/>
        <a:lstStyle/>
        <a:p>
          <a:endParaRPr lang="cs-CZ"/>
        </a:p>
      </dgm:t>
    </dgm:pt>
    <dgm:pt modelId="{08BB9FB0-8FF0-40F6-8E9B-6E014D44E47E}" type="pres">
      <dgm:prSet presAssocID="{4304F694-721A-490D-9526-CFFA1B3EC5AC}" presName="vertSpace5" presStyleLbl="node1" presStyleIdx="3" presStyleCnt="6"/>
      <dgm:spPr/>
    </dgm:pt>
    <dgm:pt modelId="{BFD1C4B0-AA42-41CF-9201-9A4093BB2EB1}" type="pres">
      <dgm:prSet presAssocID="{4304F694-721A-490D-9526-CFFA1B3EC5AC}" presName="circle5" presStyleLbl="node1" presStyleIdx="4" presStyleCnt="6"/>
      <dgm:spPr/>
    </dgm:pt>
    <dgm:pt modelId="{DC2EB464-748F-4E98-89AC-C9D305FAFAD0}" type="pres">
      <dgm:prSet presAssocID="{4304F694-721A-490D-9526-CFFA1B3EC5AC}" presName="rect5" presStyleLbl="alignAcc1" presStyleIdx="4" presStyleCnt="6"/>
      <dgm:spPr/>
      <dgm:t>
        <a:bodyPr/>
        <a:lstStyle/>
        <a:p>
          <a:endParaRPr lang="cs-CZ"/>
        </a:p>
      </dgm:t>
    </dgm:pt>
    <dgm:pt modelId="{15D97A11-A45A-4D96-852B-889B22DEE9A9}" type="pres">
      <dgm:prSet presAssocID="{4C35D32F-0EAB-4CD7-82EE-45574DC2A586}" presName="vertSpace6" presStyleLbl="node1" presStyleIdx="4" presStyleCnt="6"/>
      <dgm:spPr/>
    </dgm:pt>
    <dgm:pt modelId="{7FCC33C7-E8CD-45C6-A608-016BAC590804}" type="pres">
      <dgm:prSet presAssocID="{4C35D32F-0EAB-4CD7-82EE-45574DC2A586}" presName="circle6" presStyleLbl="node1" presStyleIdx="5" presStyleCnt="6"/>
      <dgm:spPr/>
    </dgm:pt>
    <dgm:pt modelId="{7A2E444C-BD88-4B69-94FB-8FD1617EEEAA}" type="pres">
      <dgm:prSet presAssocID="{4C35D32F-0EAB-4CD7-82EE-45574DC2A586}" presName="rect6" presStyleLbl="alignAcc1" presStyleIdx="5" presStyleCnt="6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09A69FC-F6E3-4A19-AA2F-15BACCE325EE}" type="pres">
      <dgm:prSet presAssocID="{4304F694-721A-490D-9526-CFFA1B3EC5AC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AB14D77-4510-42AD-95C6-2C7AD8B2AD7E}" type="pres">
      <dgm:prSet presAssocID="{4C35D32F-0EAB-4CD7-82EE-45574DC2A586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50D78FD9-C4F4-43A8-9802-069ABEBA3713}" srcId="{757F3AB3-0718-4624-B441-E567A8F0AB56}" destId="{4304F694-721A-490D-9526-CFFA1B3EC5AC}" srcOrd="4" destOrd="0" parTransId="{0DD69284-98A1-44C3-804A-59756B6168AD}" sibTransId="{E0B74818-7205-4DB0-AB2C-D07CF787ED15}"/>
    <dgm:cxn modelId="{622595A1-5514-466F-B02E-83D7AA4F2529}" type="presOf" srcId="{D1D4F407-5343-4D3F-B5B9-D407B03CAEB4}" destId="{D005CE8C-CC26-4C3E-AC11-E15060ECD759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4AB50F4B-7B10-4441-B774-9218DAAC05AB}" type="presOf" srcId="{D8197B8C-B260-4A16-BDF4-0947B075E274}" destId="{5A5FFA88-C948-4069-8E93-59FA12366E83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58A2AF2C-2E0B-428D-A127-BA1771E000EF}" type="presOf" srcId="{D1D4F407-5343-4D3F-B5B9-D407B03CAEB4}" destId="{AED2198E-93D5-4001-81B4-73124B309672}" srcOrd="1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1F467901-ABA9-4822-A348-27F1D2287108}" type="presOf" srcId="{4C35D32F-0EAB-4CD7-82EE-45574DC2A586}" destId="{7A2E444C-BD88-4B69-94FB-8FD1617EEEAA}" srcOrd="0" destOrd="0" presId="urn:microsoft.com/office/officeart/2005/8/layout/target3"/>
    <dgm:cxn modelId="{40706373-755B-48A3-B790-D87444483E3D}" type="presOf" srcId="{D1B46980-6531-4606-95E6-44980827E919}" destId="{6140AFEC-043D-4C43-A2F9-D0F5331DF3A3}" srcOrd="0" destOrd="0" presId="urn:microsoft.com/office/officeart/2005/8/layout/target3"/>
    <dgm:cxn modelId="{95BF0082-E485-4C97-93AE-DD895FEEEE4F}" type="presOf" srcId="{B651F6E3-6281-48DB-9319-2AEAFDAE7572}" destId="{6BB5E863-4638-4E1D-BFDE-399D028AC4ED}" srcOrd="1" destOrd="0" presId="urn:microsoft.com/office/officeart/2005/8/layout/target3"/>
    <dgm:cxn modelId="{4C3ECF6F-1349-47EC-85DB-519A9ABA5B14}" type="presOf" srcId="{D1B46980-6531-4606-95E6-44980827E919}" destId="{2BE915AB-18AA-4053-B92C-3BFC9ED204BB}" srcOrd="1" destOrd="0" presId="urn:microsoft.com/office/officeart/2005/8/layout/target3"/>
    <dgm:cxn modelId="{D39C1D51-48FA-49AF-B26C-2BACDBB9ADDF}" type="presOf" srcId="{4304F694-721A-490D-9526-CFFA1B3EC5AC}" destId="{D09A69FC-F6E3-4A19-AA2F-15BACCE325EE}" srcOrd="1" destOrd="0" presId="urn:microsoft.com/office/officeart/2005/8/layout/target3"/>
    <dgm:cxn modelId="{3AC95FA1-5DA2-42ED-8872-75EAC81AEDF8}" type="presOf" srcId="{757F3AB3-0718-4624-B441-E567A8F0AB56}" destId="{333A1088-737F-45CB-B68E-254E46348037}" srcOrd="0" destOrd="0" presId="urn:microsoft.com/office/officeart/2005/8/layout/target3"/>
    <dgm:cxn modelId="{C8496813-E07C-458B-BF5E-D75150F550FE}" type="presOf" srcId="{B651F6E3-6281-48DB-9319-2AEAFDAE7572}" destId="{619D679B-A015-4ECF-8348-D1034C574F40}" srcOrd="0" destOrd="0" presId="urn:microsoft.com/office/officeart/2005/8/layout/target3"/>
    <dgm:cxn modelId="{180D0835-97BE-42F9-B98C-3C848B219245}" type="presOf" srcId="{4304F694-721A-490D-9526-CFFA1B3EC5AC}" destId="{DC2EB464-748F-4E98-89AC-C9D305FAFAD0}" srcOrd="0" destOrd="0" presId="urn:microsoft.com/office/officeart/2005/8/layout/target3"/>
    <dgm:cxn modelId="{8F08BE76-9EE3-434A-A898-1FCF9311EE09}" type="presOf" srcId="{4C35D32F-0EAB-4CD7-82EE-45574DC2A586}" destId="{4AB14D77-4510-42AD-95C6-2C7AD8B2AD7E}" srcOrd="1" destOrd="0" presId="urn:microsoft.com/office/officeart/2005/8/layout/target3"/>
    <dgm:cxn modelId="{DEDBCB18-24D4-4A25-BB2F-9EAF6B335309}" type="presOf" srcId="{D8197B8C-B260-4A16-BDF4-0947B075E274}" destId="{25B08C86-7E15-44DC-BE7F-FFB55DD49D12}" srcOrd="0" destOrd="0" presId="urn:microsoft.com/office/officeart/2005/8/layout/target3"/>
    <dgm:cxn modelId="{2221FB34-310D-4638-ACAE-9ACC709E4926}" srcId="{757F3AB3-0718-4624-B441-E567A8F0AB56}" destId="{4C35D32F-0EAB-4CD7-82EE-45574DC2A586}" srcOrd="5" destOrd="0" parTransId="{A15F02C0-547C-48B3-9D05-E7F145EBF3C4}" sibTransId="{8C5711BF-38F0-4590-B6BC-B3119A33CA2E}"/>
    <dgm:cxn modelId="{261DB213-D3BD-4081-B36F-D5A38077A384}" type="presParOf" srcId="{333A1088-737F-45CB-B68E-254E46348037}" destId="{F5ABB229-8D3B-4694-996A-96F23CF14429}" srcOrd="0" destOrd="0" presId="urn:microsoft.com/office/officeart/2005/8/layout/target3"/>
    <dgm:cxn modelId="{DA35BFE9-3ABD-4A04-ACAC-62FCF83488C6}" type="presParOf" srcId="{333A1088-737F-45CB-B68E-254E46348037}" destId="{F41139FD-01EE-4571-8B17-4FB00FC51163}" srcOrd="1" destOrd="0" presId="urn:microsoft.com/office/officeart/2005/8/layout/target3"/>
    <dgm:cxn modelId="{07577AF6-AAE0-444E-AE6A-B60E97A553EF}" type="presParOf" srcId="{333A1088-737F-45CB-B68E-254E46348037}" destId="{D005CE8C-CC26-4C3E-AC11-E15060ECD759}" srcOrd="2" destOrd="0" presId="urn:microsoft.com/office/officeart/2005/8/layout/target3"/>
    <dgm:cxn modelId="{C73A06CC-0898-44F9-BE87-201D5CCB2193}" type="presParOf" srcId="{333A1088-737F-45CB-B68E-254E46348037}" destId="{2C702D82-9B77-49B7-9568-BB8EB47C3372}" srcOrd="3" destOrd="0" presId="urn:microsoft.com/office/officeart/2005/8/layout/target3"/>
    <dgm:cxn modelId="{74088CEE-3739-4D22-8646-78C0E492AD3B}" type="presParOf" srcId="{333A1088-737F-45CB-B68E-254E46348037}" destId="{A52A0455-90FF-4808-ABD0-F02540D31D5A}" srcOrd="4" destOrd="0" presId="urn:microsoft.com/office/officeart/2005/8/layout/target3"/>
    <dgm:cxn modelId="{2CA8E3B7-BF82-4280-8F08-EBE2DFCD49DA}" type="presParOf" srcId="{333A1088-737F-45CB-B68E-254E46348037}" destId="{6140AFEC-043D-4C43-A2F9-D0F5331DF3A3}" srcOrd="5" destOrd="0" presId="urn:microsoft.com/office/officeart/2005/8/layout/target3"/>
    <dgm:cxn modelId="{B387AD8A-27DF-4B5D-B9BF-B49CA979642D}" type="presParOf" srcId="{333A1088-737F-45CB-B68E-254E46348037}" destId="{9358AC05-5D7D-4327-9F80-1AD486AEA664}" srcOrd="6" destOrd="0" presId="urn:microsoft.com/office/officeart/2005/8/layout/target3"/>
    <dgm:cxn modelId="{C58D189E-8479-428F-8F83-003EA8026798}" type="presParOf" srcId="{333A1088-737F-45CB-B68E-254E46348037}" destId="{313FC574-E1CD-4FB4-B054-0B805CE0447D}" srcOrd="7" destOrd="0" presId="urn:microsoft.com/office/officeart/2005/8/layout/target3"/>
    <dgm:cxn modelId="{EAC05611-9443-4CF8-A2D5-D6B536E13038}" type="presParOf" srcId="{333A1088-737F-45CB-B68E-254E46348037}" destId="{619D679B-A015-4ECF-8348-D1034C574F40}" srcOrd="8" destOrd="0" presId="urn:microsoft.com/office/officeart/2005/8/layout/target3"/>
    <dgm:cxn modelId="{AEABA256-4EF8-4722-AF2A-B14CA04FB607}" type="presParOf" srcId="{333A1088-737F-45CB-B68E-254E46348037}" destId="{322283A8-4A27-4CDA-BAE3-F381106A9174}" srcOrd="9" destOrd="0" presId="urn:microsoft.com/office/officeart/2005/8/layout/target3"/>
    <dgm:cxn modelId="{39FFDF04-D6ED-4533-BA04-F11144809746}" type="presParOf" srcId="{333A1088-737F-45CB-B68E-254E46348037}" destId="{FFC9F71D-1B4F-4AD9-A4A6-86ADEFC8AF5C}" srcOrd="10" destOrd="0" presId="urn:microsoft.com/office/officeart/2005/8/layout/target3"/>
    <dgm:cxn modelId="{849A5B7F-A359-4024-9ACA-C73581E41779}" type="presParOf" srcId="{333A1088-737F-45CB-B68E-254E46348037}" destId="{25B08C86-7E15-44DC-BE7F-FFB55DD49D12}" srcOrd="11" destOrd="0" presId="urn:microsoft.com/office/officeart/2005/8/layout/target3"/>
    <dgm:cxn modelId="{7EF379AE-73CE-46EF-84F9-4987013BC4CB}" type="presParOf" srcId="{333A1088-737F-45CB-B68E-254E46348037}" destId="{08BB9FB0-8FF0-40F6-8E9B-6E014D44E47E}" srcOrd="12" destOrd="0" presId="urn:microsoft.com/office/officeart/2005/8/layout/target3"/>
    <dgm:cxn modelId="{BDB3A36C-1E62-43BC-BEA6-A6FE03C90CF0}" type="presParOf" srcId="{333A1088-737F-45CB-B68E-254E46348037}" destId="{BFD1C4B0-AA42-41CF-9201-9A4093BB2EB1}" srcOrd="13" destOrd="0" presId="urn:microsoft.com/office/officeart/2005/8/layout/target3"/>
    <dgm:cxn modelId="{4A0BF348-A32D-4D69-A566-AB30EF9DD65D}" type="presParOf" srcId="{333A1088-737F-45CB-B68E-254E46348037}" destId="{DC2EB464-748F-4E98-89AC-C9D305FAFAD0}" srcOrd="14" destOrd="0" presId="urn:microsoft.com/office/officeart/2005/8/layout/target3"/>
    <dgm:cxn modelId="{4BEE76DD-36EC-4EAB-9F63-EAD4C06A1886}" type="presParOf" srcId="{333A1088-737F-45CB-B68E-254E46348037}" destId="{15D97A11-A45A-4D96-852B-889B22DEE9A9}" srcOrd="15" destOrd="0" presId="urn:microsoft.com/office/officeart/2005/8/layout/target3"/>
    <dgm:cxn modelId="{62B75A66-C92E-4ED7-8C41-C4D14F60D7B2}" type="presParOf" srcId="{333A1088-737F-45CB-B68E-254E46348037}" destId="{7FCC33C7-E8CD-45C6-A608-016BAC590804}" srcOrd="16" destOrd="0" presId="urn:microsoft.com/office/officeart/2005/8/layout/target3"/>
    <dgm:cxn modelId="{E53008E0-D024-40B8-AAF3-0047D017139D}" type="presParOf" srcId="{333A1088-737F-45CB-B68E-254E46348037}" destId="{7A2E444C-BD88-4B69-94FB-8FD1617EEEAA}" srcOrd="17" destOrd="0" presId="urn:microsoft.com/office/officeart/2005/8/layout/target3"/>
    <dgm:cxn modelId="{9C3754CA-233F-4434-AB5B-5354055C63DE}" type="presParOf" srcId="{333A1088-737F-45CB-B68E-254E46348037}" destId="{AED2198E-93D5-4001-81B4-73124B309672}" srcOrd="18" destOrd="0" presId="urn:microsoft.com/office/officeart/2005/8/layout/target3"/>
    <dgm:cxn modelId="{690CBB14-9D62-4677-93E9-5FF2B6D20BA5}" type="presParOf" srcId="{333A1088-737F-45CB-B68E-254E46348037}" destId="{2BE915AB-18AA-4053-B92C-3BFC9ED204BB}" srcOrd="19" destOrd="0" presId="urn:microsoft.com/office/officeart/2005/8/layout/target3"/>
    <dgm:cxn modelId="{BA9A534D-EA28-4053-B441-7D5FA2D7B045}" type="presParOf" srcId="{333A1088-737F-45CB-B68E-254E46348037}" destId="{6BB5E863-4638-4E1D-BFDE-399D028AC4ED}" srcOrd="20" destOrd="0" presId="urn:microsoft.com/office/officeart/2005/8/layout/target3"/>
    <dgm:cxn modelId="{55EA1EEB-1647-432A-BC4A-159AEA92A117}" type="presParOf" srcId="{333A1088-737F-45CB-B68E-254E46348037}" destId="{5A5FFA88-C948-4069-8E93-59FA12366E83}" srcOrd="21" destOrd="0" presId="urn:microsoft.com/office/officeart/2005/8/layout/target3"/>
    <dgm:cxn modelId="{22AB6AB0-BF6F-4AA1-A3A4-73D4291237E0}" type="presParOf" srcId="{333A1088-737F-45CB-B68E-254E46348037}" destId="{D09A69FC-F6E3-4A19-AA2F-15BACCE325EE}" srcOrd="22" destOrd="0" presId="urn:microsoft.com/office/officeart/2005/8/layout/target3"/>
    <dgm:cxn modelId="{3A132DA1-97E1-43F1-A45E-EF81A573706D}" type="presParOf" srcId="{333A1088-737F-45CB-B68E-254E46348037}" destId="{4AB14D77-4510-42AD-95C6-2C7AD8B2AD7E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0000"/>
                <a:satMod val="130000"/>
              </a:schemeClr>
            </a:gs>
            <a:gs pos="43000">
              <a:schemeClr val="accent1">
                <a:hueOff val="0"/>
                <a:satOff val="0"/>
                <a:lumOff val="0"/>
                <a:alphaOff val="0"/>
                <a:tint val="44000"/>
                <a:satMod val="165000"/>
              </a:schemeClr>
            </a:gs>
            <a:gs pos="93000">
              <a:schemeClr val="accent1">
                <a:hueOff val="0"/>
                <a:satOff val="0"/>
                <a:lumOff val="0"/>
                <a:alphaOff val="0"/>
                <a:tint val="15000"/>
                <a:satMod val="16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D005CE8C-CC26-4C3E-AC11-E15060ECD759}">
      <dsp:nvSpPr>
        <dsp:cNvPr id="0" name=""/>
        <dsp:cNvSpPr/>
      </dsp:nvSpPr>
      <dsp:spPr>
        <a:xfrm>
          <a:off x="1273857" y="0"/>
          <a:ext cx="5350878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ZŠ Týnec nad Labem</a:t>
          </a:r>
          <a:endParaRPr lang="cs-CZ" sz="2000" kern="1200" dirty="0"/>
        </a:p>
      </dsp:txBody>
      <dsp:txXfrm>
        <a:off x="1273857" y="0"/>
        <a:ext cx="5350878" cy="318465"/>
      </dsp:txXfrm>
    </dsp:sp>
    <dsp:sp modelId="{A52A0455-90FF-4808-ABD0-F02540D31D5A}">
      <dsp:nvSpPr>
        <dsp:cNvPr id="0" name=""/>
        <dsp:cNvSpPr/>
      </dsp:nvSpPr>
      <dsp:spPr>
        <a:xfrm>
          <a:off x="222925" y="318465"/>
          <a:ext cx="2101863" cy="210186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0000"/>
                <a:satMod val="130000"/>
              </a:schemeClr>
            </a:gs>
            <a:gs pos="43000">
              <a:schemeClr val="accent1">
                <a:hueOff val="0"/>
                <a:satOff val="0"/>
                <a:lumOff val="0"/>
                <a:alphaOff val="0"/>
                <a:tint val="44000"/>
                <a:satMod val="165000"/>
              </a:schemeClr>
            </a:gs>
            <a:gs pos="93000">
              <a:schemeClr val="accent1">
                <a:hueOff val="0"/>
                <a:satOff val="0"/>
                <a:lumOff val="0"/>
                <a:alphaOff val="0"/>
                <a:tint val="15000"/>
                <a:satMod val="16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318465"/>
          <a:ext cx="5350878" cy="210186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Mgr. Marcela </a:t>
          </a:r>
          <a:r>
            <a:rPr lang="cs-CZ" sz="2000" kern="1200" dirty="0" err="1" smtClean="0"/>
            <a:t>Veisová</a:t>
          </a:r>
          <a:endParaRPr lang="cs-CZ" sz="2000" kern="1200" dirty="0"/>
        </a:p>
      </dsp:txBody>
      <dsp:txXfrm>
        <a:off x="1273857" y="318465"/>
        <a:ext cx="5350878" cy="318465"/>
      </dsp:txXfrm>
    </dsp:sp>
    <dsp:sp modelId="{313FC574-E1CD-4FB4-B054-0B805CE0447D}">
      <dsp:nvSpPr>
        <dsp:cNvPr id="0" name=""/>
        <dsp:cNvSpPr/>
      </dsp:nvSpPr>
      <dsp:spPr>
        <a:xfrm>
          <a:off x="445850" y="636930"/>
          <a:ext cx="1656012" cy="1656012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0000"/>
                <a:satMod val="130000"/>
              </a:schemeClr>
            </a:gs>
            <a:gs pos="43000">
              <a:schemeClr val="accent1">
                <a:hueOff val="0"/>
                <a:satOff val="0"/>
                <a:lumOff val="0"/>
                <a:alphaOff val="0"/>
                <a:tint val="44000"/>
                <a:satMod val="165000"/>
              </a:schemeClr>
            </a:gs>
            <a:gs pos="93000">
              <a:schemeClr val="accent1">
                <a:hueOff val="0"/>
                <a:satOff val="0"/>
                <a:lumOff val="0"/>
                <a:alphaOff val="0"/>
                <a:tint val="15000"/>
                <a:satMod val="16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636930"/>
          <a:ext cx="5350878" cy="16560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baseline="0" dirty="0" smtClean="0"/>
            <a:t>VY_32_INOVACE_16_NÁSOBENÍ A DĚLENÍ_NÁSOBENÍ PĚTI II.</a:t>
          </a:r>
          <a:endParaRPr lang="cs-CZ" sz="1400" kern="1200" dirty="0"/>
        </a:p>
      </dsp:txBody>
      <dsp:txXfrm>
        <a:off x="1273857" y="636930"/>
        <a:ext cx="5350878" cy="318462"/>
      </dsp:txXfrm>
    </dsp:sp>
    <dsp:sp modelId="{FFC9F71D-1B4F-4AD9-A4A6-86ADEFC8AF5C}">
      <dsp:nvSpPr>
        <dsp:cNvPr id="0" name=""/>
        <dsp:cNvSpPr/>
      </dsp:nvSpPr>
      <dsp:spPr>
        <a:xfrm>
          <a:off x="668774" y="955392"/>
          <a:ext cx="1210164" cy="121016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0000"/>
                <a:satMod val="130000"/>
              </a:schemeClr>
            </a:gs>
            <a:gs pos="43000">
              <a:schemeClr val="accent1">
                <a:hueOff val="0"/>
                <a:satOff val="0"/>
                <a:lumOff val="0"/>
                <a:alphaOff val="0"/>
                <a:tint val="44000"/>
                <a:satMod val="165000"/>
              </a:schemeClr>
            </a:gs>
            <a:gs pos="93000">
              <a:schemeClr val="accent1">
                <a:hueOff val="0"/>
                <a:satOff val="0"/>
                <a:lumOff val="0"/>
                <a:alphaOff val="0"/>
                <a:tint val="15000"/>
                <a:satMod val="16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955392"/>
          <a:ext cx="5350878" cy="121016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Téma: Násobení pěti II.</a:t>
          </a:r>
          <a:endParaRPr lang="cs-CZ" sz="2000" kern="1200" dirty="0"/>
        </a:p>
      </dsp:txBody>
      <dsp:txXfrm>
        <a:off x="1273857" y="955392"/>
        <a:ext cx="5350878" cy="318465"/>
      </dsp:txXfrm>
    </dsp:sp>
    <dsp:sp modelId="{BFD1C4B0-AA42-41CF-9201-9A4093BB2EB1}">
      <dsp:nvSpPr>
        <dsp:cNvPr id="0" name=""/>
        <dsp:cNvSpPr/>
      </dsp:nvSpPr>
      <dsp:spPr>
        <a:xfrm>
          <a:off x="891700" y="1273857"/>
          <a:ext cx="764313" cy="76431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0000"/>
                <a:satMod val="130000"/>
              </a:schemeClr>
            </a:gs>
            <a:gs pos="43000">
              <a:schemeClr val="accent1">
                <a:hueOff val="0"/>
                <a:satOff val="0"/>
                <a:lumOff val="0"/>
                <a:alphaOff val="0"/>
                <a:tint val="44000"/>
                <a:satMod val="165000"/>
              </a:schemeClr>
            </a:gs>
            <a:gs pos="93000">
              <a:schemeClr val="accent1">
                <a:hueOff val="0"/>
                <a:satOff val="0"/>
                <a:lumOff val="0"/>
                <a:alphaOff val="0"/>
                <a:tint val="15000"/>
                <a:satMod val="16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DC2EB464-748F-4E98-89AC-C9D305FAFAD0}">
      <dsp:nvSpPr>
        <dsp:cNvPr id="0" name=""/>
        <dsp:cNvSpPr/>
      </dsp:nvSpPr>
      <dsp:spPr>
        <a:xfrm>
          <a:off x="1273857" y="1273857"/>
          <a:ext cx="5350878" cy="76431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Vytvořeno: duben 2012</a:t>
          </a:r>
          <a:endParaRPr lang="cs-CZ" sz="2000" kern="1200" dirty="0"/>
        </a:p>
      </dsp:txBody>
      <dsp:txXfrm>
        <a:off x="1273857" y="1273857"/>
        <a:ext cx="5350878" cy="318465"/>
      </dsp:txXfrm>
    </dsp:sp>
    <dsp:sp modelId="{7FCC33C7-E8CD-45C6-A608-016BAC590804}">
      <dsp:nvSpPr>
        <dsp:cNvPr id="0" name=""/>
        <dsp:cNvSpPr/>
      </dsp:nvSpPr>
      <dsp:spPr>
        <a:xfrm>
          <a:off x="1114625" y="1592322"/>
          <a:ext cx="318462" cy="318462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0000"/>
                <a:satMod val="130000"/>
              </a:schemeClr>
            </a:gs>
            <a:gs pos="43000">
              <a:schemeClr val="accent1">
                <a:hueOff val="0"/>
                <a:satOff val="0"/>
                <a:lumOff val="0"/>
                <a:alphaOff val="0"/>
                <a:tint val="44000"/>
                <a:satMod val="165000"/>
              </a:schemeClr>
            </a:gs>
            <a:gs pos="93000">
              <a:schemeClr val="accent1">
                <a:hueOff val="0"/>
                <a:satOff val="0"/>
                <a:lumOff val="0"/>
                <a:alphaOff val="0"/>
                <a:tint val="15000"/>
                <a:satMod val="16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7A2E444C-BD88-4B69-94FB-8FD1617EEEAA}">
      <dsp:nvSpPr>
        <dsp:cNvPr id="0" name=""/>
        <dsp:cNvSpPr/>
      </dsp:nvSpPr>
      <dsp:spPr>
        <a:xfrm>
          <a:off x="1273857" y="1592322"/>
          <a:ext cx="5350878" cy="31846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0" kern="1200" dirty="0" smtClean="0"/>
            <a:t>CZ.1.07/1.4.00/21.1921</a:t>
          </a:r>
          <a:endParaRPr lang="cs-CZ" sz="2000" kern="1200" dirty="0"/>
        </a:p>
      </dsp:txBody>
      <dsp:txXfrm>
        <a:off x="1273857" y="1592322"/>
        <a:ext cx="5350878" cy="31846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7.5.2012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7.5.2012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7.5.2012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7.5.2012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7.5.2012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7.5.2012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7.5.2012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7.5.2012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s odříznutým a zakulaceným jedním rohem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ravoúhlý trojúhelník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7.5.2012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10" name="Volný tvar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Volný tvar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7.5.2012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7.5.2012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7.5.2012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2" name="Skupina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Volný tvar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Volný tvar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jpeg"/><Relationship Id="rId3" Type="http://schemas.openxmlformats.org/officeDocument/2006/relationships/diagramLayout" Target="../diagrams/layout1.xml"/><Relationship Id="rId7" Type="http://schemas.openxmlformats.org/officeDocument/2006/relationships/image" Target="../media/image2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718859608"/>
              </p:ext>
            </p:extLst>
          </p:nvPr>
        </p:nvGraphicFramePr>
        <p:xfrm>
          <a:off x="2188607" y="1021147"/>
          <a:ext cx="6624736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8567" y="4856247"/>
            <a:ext cx="5407152" cy="1045464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399" y="1031289"/>
            <a:ext cx="1865079" cy="2592288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/>
              <a:t>ANOTACE</a:t>
            </a:r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r>
              <a:rPr lang="cs-CZ" dirty="0" smtClean="0"/>
              <a:t>Prezentace je určena žákům 2. ročníku ZŠ a je vhodná pro interaktivní tabuli.</a:t>
            </a:r>
          </a:p>
          <a:p>
            <a:r>
              <a:rPr lang="cs-CZ" dirty="0" smtClean="0"/>
              <a:t>Slouží k procvičení probírané látky.</a:t>
            </a:r>
          </a:p>
          <a:p>
            <a:r>
              <a:rPr lang="cs-CZ" dirty="0" smtClean="0"/>
              <a:t>Vybrané snímky je možné vytisknout jako pracovní listy.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796086"/>
          </a:xfrm>
        </p:spPr>
        <p:txBody>
          <a:bodyPr>
            <a:normAutofit/>
          </a:bodyPr>
          <a:lstStyle/>
          <a:p>
            <a:r>
              <a:rPr lang="cs-CZ" sz="3600" dirty="0" smtClean="0"/>
              <a:t>NÁSOBENÍ PĚTI</a:t>
            </a:r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714488"/>
            <a:ext cx="8229600" cy="4610112"/>
          </a:xfrm>
        </p:spPr>
        <p:txBody>
          <a:bodyPr/>
          <a:lstStyle/>
          <a:p>
            <a:r>
              <a:rPr lang="cs-CZ" dirty="0" smtClean="0"/>
              <a:t>Vypočítej příklady se závorkami. </a:t>
            </a:r>
          </a:p>
          <a:p>
            <a:pPr>
              <a:buNone/>
            </a:pPr>
            <a:r>
              <a:rPr lang="cs-CZ" dirty="0" smtClean="0"/>
              <a:t>	</a:t>
            </a:r>
            <a:r>
              <a:rPr lang="cs-CZ" dirty="0" smtClean="0">
                <a:solidFill>
                  <a:schemeClr val="accent2">
                    <a:lumMod val="50000"/>
                  </a:schemeClr>
                </a:solidFill>
              </a:rPr>
              <a:t>Nezapomeň, že závorky mají přednost.</a:t>
            </a:r>
          </a:p>
          <a:p>
            <a:pPr>
              <a:buNone/>
            </a:pPr>
            <a:r>
              <a:rPr lang="cs-CZ" dirty="0" smtClean="0"/>
              <a:t>	</a:t>
            </a:r>
          </a:p>
          <a:p>
            <a:pPr>
              <a:buNone/>
            </a:pPr>
            <a:r>
              <a:rPr lang="cs-CZ" dirty="0" smtClean="0"/>
              <a:t>	( 3 . 5 ) + 8 =			( 9 . 5 ) – 9 =</a:t>
            </a:r>
          </a:p>
          <a:p>
            <a:pPr>
              <a:buNone/>
            </a:pPr>
            <a:r>
              <a:rPr lang="cs-CZ" dirty="0" smtClean="0"/>
              <a:t>	( 16 – 9) . 5  =			( 20 : 4) . 5 =</a:t>
            </a:r>
          </a:p>
          <a:p>
            <a:pPr>
              <a:buNone/>
            </a:pPr>
            <a:r>
              <a:rPr lang="cs-CZ" dirty="0" smtClean="0"/>
              <a:t>	18 + ( 2 . 5 ) =			80 – (8 . 5) =</a:t>
            </a:r>
          </a:p>
          <a:p>
            <a:pPr>
              <a:buNone/>
            </a:pPr>
            <a:r>
              <a:rPr lang="cs-CZ" dirty="0" smtClean="0"/>
              <a:t>	5 . ( 12 : 3 ) =			5 . ( 24 : 4 ) =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2714612" y="3143248"/>
            <a:ext cx="17145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accent2">
                    <a:lumMod val="50000"/>
                  </a:schemeClr>
                </a:solidFill>
              </a:rPr>
              <a:t>15 + 8 = 23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2857488" y="3643314"/>
            <a:ext cx="15716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accent2">
                    <a:lumMod val="50000"/>
                  </a:schemeClr>
                </a:solidFill>
              </a:rPr>
              <a:t>7 . 5 = 30</a:t>
            </a:r>
            <a:endParaRPr lang="cs-CZ" sz="24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2857488" y="4143380"/>
            <a:ext cx="17859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accent2">
                    <a:lumMod val="50000"/>
                  </a:schemeClr>
                </a:solidFill>
              </a:rPr>
              <a:t>18 + 10 = 28</a:t>
            </a:r>
            <a:endParaRPr lang="cs-CZ" sz="24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2714612" y="4572008"/>
            <a:ext cx="20002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accent2">
                    <a:lumMod val="50000"/>
                  </a:schemeClr>
                </a:solidFill>
              </a:rPr>
              <a:t>5 . 4 = 20</a:t>
            </a:r>
            <a:endParaRPr lang="cs-CZ" sz="24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7000892" y="3143248"/>
            <a:ext cx="17145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accent2">
                    <a:lumMod val="50000"/>
                  </a:schemeClr>
                </a:solidFill>
              </a:rPr>
              <a:t>45 – 9 = 36</a:t>
            </a:r>
            <a:endParaRPr lang="cs-CZ" sz="24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7072330" y="3643314"/>
            <a:ext cx="15716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accent2">
                    <a:lumMod val="50000"/>
                  </a:schemeClr>
                </a:solidFill>
              </a:rPr>
              <a:t>5 . 5 = 25</a:t>
            </a:r>
            <a:endParaRPr lang="cs-CZ" sz="24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7072330" y="4143380"/>
            <a:ext cx="20716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accent2">
                    <a:lumMod val="50000"/>
                  </a:schemeClr>
                </a:solidFill>
              </a:rPr>
              <a:t>80 – 40 = </a:t>
            </a:r>
            <a:r>
              <a:rPr lang="cs-CZ" sz="2400" b="1" dirty="0" err="1" smtClean="0">
                <a:solidFill>
                  <a:schemeClr val="accent2">
                    <a:lumMod val="50000"/>
                  </a:schemeClr>
                </a:solidFill>
              </a:rPr>
              <a:t>40</a:t>
            </a:r>
            <a:endParaRPr lang="cs-CZ" sz="24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7072330" y="4643446"/>
            <a:ext cx="17859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accent2">
                    <a:lumMod val="50000"/>
                  </a:schemeClr>
                </a:solidFill>
              </a:rPr>
              <a:t>5 . 6 = 30</a:t>
            </a:r>
            <a:endParaRPr lang="cs-CZ" sz="24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3143240" y="5429264"/>
            <a:ext cx="292895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>
                <a:solidFill>
                  <a:schemeClr val="accent2">
                    <a:lumMod val="50000"/>
                  </a:schemeClr>
                </a:solidFill>
              </a:rPr>
              <a:t>HURÁÁÁ!!!</a:t>
            </a:r>
            <a:endParaRPr lang="cs-CZ" sz="4000" b="1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42984"/>
            <a:ext cx="8229600" cy="5181616"/>
          </a:xfrm>
        </p:spPr>
        <p:txBody>
          <a:bodyPr/>
          <a:lstStyle/>
          <a:p>
            <a:r>
              <a:rPr lang="cs-CZ" dirty="0" smtClean="0"/>
              <a:t>Doplň tabulku.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/>
          </a:p>
        </p:txBody>
      </p:sp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1500166" y="2071678"/>
          <a:ext cx="6096000" cy="365760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2032000"/>
                <a:gridCol w="2032000"/>
                <a:gridCol w="2032000"/>
              </a:tblGrid>
              <a:tr h="446488"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činitel</a:t>
                      </a:r>
                      <a:endParaRPr lang="cs-CZ" sz="2400" b="1" dirty="0">
                        <a:solidFill>
                          <a:schemeClr val="accent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činitel</a:t>
                      </a:r>
                      <a:endParaRPr lang="cs-CZ" sz="2400" b="1" dirty="0">
                        <a:solidFill>
                          <a:schemeClr val="accent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součin</a:t>
                      </a:r>
                      <a:endParaRPr lang="cs-CZ" sz="2400" b="1" dirty="0">
                        <a:solidFill>
                          <a:schemeClr val="accent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</a:tr>
              <a:tr h="446488"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3</a:t>
                      </a:r>
                      <a:endParaRPr lang="cs-CZ" sz="2400" b="1" dirty="0">
                        <a:solidFill>
                          <a:schemeClr val="accent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400" b="1" dirty="0">
                        <a:solidFill>
                          <a:schemeClr val="accent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15</a:t>
                      </a:r>
                      <a:endParaRPr lang="cs-CZ" sz="2400" b="1" dirty="0">
                        <a:solidFill>
                          <a:schemeClr val="accent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</a:tr>
              <a:tr h="446488">
                <a:tc>
                  <a:txBody>
                    <a:bodyPr/>
                    <a:lstStyle/>
                    <a:p>
                      <a:pPr algn="ctr"/>
                      <a:endParaRPr lang="cs-CZ" sz="2400" b="1">
                        <a:solidFill>
                          <a:schemeClr val="accent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5</a:t>
                      </a:r>
                      <a:endParaRPr lang="cs-CZ" sz="2400" b="1" dirty="0">
                        <a:solidFill>
                          <a:schemeClr val="accent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45</a:t>
                      </a:r>
                      <a:endParaRPr lang="cs-CZ" sz="2400" b="1" dirty="0">
                        <a:solidFill>
                          <a:schemeClr val="accent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</a:tr>
              <a:tr h="446488"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7</a:t>
                      </a:r>
                      <a:endParaRPr lang="cs-CZ" sz="2400" b="1" dirty="0">
                        <a:solidFill>
                          <a:schemeClr val="accent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5</a:t>
                      </a:r>
                      <a:endParaRPr lang="cs-CZ" sz="2400" b="1" dirty="0">
                        <a:solidFill>
                          <a:schemeClr val="accent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400" b="1" dirty="0">
                        <a:solidFill>
                          <a:schemeClr val="accent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</a:tr>
              <a:tr h="446488"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6</a:t>
                      </a:r>
                      <a:endParaRPr lang="cs-CZ" sz="2400" b="1" dirty="0">
                        <a:solidFill>
                          <a:schemeClr val="accent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400" b="1" dirty="0">
                        <a:solidFill>
                          <a:schemeClr val="accent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30</a:t>
                      </a:r>
                      <a:endParaRPr lang="cs-CZ" sz="2400" b="1" dirty="0">
                        <a:solidFill>
                          <a:schemeClr val="accent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</a:tr>
              <a:tr h="446488">
                <a:tc>
                  <a:txBody>
                    <a:bodyPr/>
                    <a:lstStyle/>
                    <a:p>
                      <a:pPr algn="ctr"/>
                      <a:endParaRPr lang="cs-CZ" sz="2400" b="1">
                        <a:solidFill>
                          <a:schemeClr val="accent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5</a:t>
                      </a:r>
                      <a:endParaRPr lang="cs-CZ" sz="2400" b="1" dirty="0">
                        <a:solidFill>
                          <a:schemeClr val="accent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10</a:t>
                      </a:r>
                      <a:endParaRPr lang="cs-CZ" sz="2400" b="1" dirty="0">
                        <a:solidFill>
                          <a:schemeClr val="accent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</a:tr>
              <a:tr h="446488"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5</a:t>
                      </a:r>
                      <a:endParaRPr lang="cs-CZ" sz="2400" b="1" dirty="0">
                        <a:solidFill>
                          <a:schemeClr val="accent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5</a:t>
                      </a:r>
                      <a:endParaRPr lang="cs-CZ" sz="2400" b="1" dirty="0">
                        <a:solidFill>
                          <a:schemeClr val="accent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400" b="1" dirty="0">
                        <a:solidFill>
                          <a:schemeClr val="accent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</a:tr>
              <a:tr h="446488"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10</a:t>
                      </a:r>
                      <a:endParaRPr lang="cs-CZ" sz="2400" b="1" dirty="0">
                        <a:solidFill>
                          <a:schemeClr val="accent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5</a:t>
                      </a:r>
                      <a:endParaRPr lang="cs-CZ" sz="2400" b="1" dirty="0">
                        <a:solidFill>
                          <a:schemeClr val="accent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400" b="1" dirty="0">
                        <a:solidFill>
                          <a:schemeClr val="accent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TextovéPole 4"/>
          <p:cNvSpPr txBox="1"/>
          <p:nvPr/>
        </p:nvSpPr>
        <p:spPr>
          <a:xfrm>
            <a:off x="1571604" y="2500306"/>
            <a:ext cx="6000792" cy="32316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C00000"/>
                </a:solidFill>
              </a:rPr>
              <a:t>                                       5</a:t>
            </a:r>
          </a:p>
          <a:p>
            <a:r>
              <a:rPr lang="cs-CZ" sz="2400" b="1" dirty="0" smtClean="0">
                <a:solidFill>
                  <a:srgbClr val="C00000"/>
                </a:solidFill>
              </a:rPr>
              <a:t>          9</a:t>
            </a:r>
          </a:p>
          <a:p>
            <a:pPr>
              <a:lnSpc>
                <a:spcPct val="150000"/>
              </a:lnSpc>
            </a:pPr>
            <a:r>
              <a:rPr lang="cs-CZ" sz="2400" b="1" dirty="0" smtClean="0">
                <a:solidFill>
                  <a:srgbClr val="C00000"/>
                </a:solidFill>
              </a:rPr>
              <a:t>                                                                 35</a:t>
            </a:r>
          </a:p>
          <a:p>
            <a:pPr>
              <a:lnSpc>
                <a:spcPct val="150000"/>
              </a:lnSpc>
            </a:pPr>
            <a:r>
              <a:rPr lang="cs-CZ" sz="2400" b="1" dirty="0" smtClean="0">
                <a:solidFill>
                  <a:srgbClr val="C00000"/>
                </a:solidFill>
              </a:rPr>
              <a:t>                                       5</a:t>
            </a:r>
          </a:p>
          <a:p>
            <a:pPr>
              <a:lnSpc>
                <a:spcPct val="150000"/>
              </a:lnSpc>
            </a:pPr>
            <a:r>
              <a:rPr lang="cs-CZ" sz="2400" b="1" dirty="0" smtClean="0">
                <a:solidFill>
                  <a:srgbClr val="C00000"/>
                </a:solidFill>
              </a:rPr>
              <a:t>           2</a:t>
            </a:r>
          </a:p>
          <a:p>
            <a:r>
              <a:rPr lang="cs-CZ" sz="2400" b="1" dirty="0" smtClean="0">
                <a:solidFill>
                  <a:srgbClr val="C00000"/>
                </a:solidFill>
              </a:rPr>
              <a:t>                                                                 25</a:t>
            </a:r>
          </a:p>
          <a:p>
            <a:r>
              <a:rPr lang="cs-CZ" sz="2400" b="1" dirty="0" smtClean="0">
                <a:solidFill>
                  <a:srgbClr val="C00000"/>
                </a:solidFill>
              </a:rPr>
              <a:t>                                                                 50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214422"/>
            <a:ext cx="8229600" cy="5110178"/>
          </a:xfrm>
        </p:spPr>
        <p:txBody>
          <a:bodyPr/>
          <a:lstStyle/>
          <a:p>
            <a:r>
              <a:rPr lang="cs-CZ" dirty="0" smtClean="0"/>
              <a:t>Kamarádi Sandra, Honza, Lucka, Milan a Nela jeli na pouť. Každý z nich si koupil 3 balónky. Kolik balónků si koupili všichni dohromady?</a:t>
            </a:r>
          </a:p>
          <a:p>
            <a:endParaRPr lang="cs-CZ" dirty="0" smtClean="0"/>
          </a:p>
          <a:p>
            <a:pPr>
              <a:buNone/>
            </a:pPr>
            <a:r>
              <a:rPr lang="cs-CZ" dirty="0" smtClean="0"/>
              <a:t>	</a:t>
            </a:r>
            <a:r>
              <a:rPr lang="cs-CZ" sz="2000" dirty="0" smtClean="0"/>
              <a:t>dětí  _____</a:t>
            </a:r>
          </a:p>
          <a:p>
            <a:pPr>
              <a:buNone/>
            </a:pPr>
            <a:r>
              <a:rPr lang="cs-CZ" sz="2000" dirty="0" smtClean="0"/>
              <a:t>	každý měl balónků  _____</a:t>
            </a:r>
          </a:p>
          <a:p>
            <a:pPr>
              <a:buNone/>
            </a:pPr>
            <a:r>
              <a:rPr lang="cs-CZ" sz="2000" dirty="0" smtClean="0"/>
              <a:t>	Kolik balónků si koupili všichni dohromady?</a:t>
            </a:r>
          </a:p>
          <a:p>
            <a:pPr>
              <a:buNone/>
            </a:pPr>
            <a:r>
              <a:rPr lang="cs-CZ" sz="2000" dirty="0" smtClean="0"/>
              <a:t>				__________________</a:t>
            </a:r>
          </a:p>
          <a:p>
            <a:pPr>
              <a:buNone/>
            </a:pPr>
            <a:endParaRPr lang="cs-CZ" sz="2000" dirty="0" smtClean="0"/>
          </a:p>
          <a:p>
            <a:pPr>
              <a:buNone/>
            </a:pPr>
            <a:r>
              <a:rPr lang="cs-CZ" sz="2000" dirty="0" smtClean="0"/>
              <a:t>	Odpověď:    _________________________________</a:t>
            </a:r>
          </a:p>
          <a:p>
            <a:pPr>
              <a:buNone/>
            </a:pPr>
            <a:r>
              <a:rPr lang="cs-CZ" sz="2000" dirty="0" smtClean="0"/>
              <a:t>                          _________________________________</a:t>
            </a:r>
            <a:endParaRPr lang="cs-CZ" dirty="0" smtClean="0"/>
          </a:p>
          <a:p>
            <a:endParaRPr lang="cs-CZ" dirty="0"/>
          </a:p>
        </p:txBody>
      </p:sp>
      <p:pic>
        <p:nvPicPr>
          <p:cNvPr id="1027" name="Picture 3" descr="C:\Users\Marcela\AppData\Local\Microsoft\Windows\Temporary Internet Files\Content.IE5\14GCX61Z\MC900433201[1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360571" y="2428868"/>
            <a:ext cx="2783429" cy="2786082"/>
          </a:xfrm>
          <a:prstGeom prst="rect">
            <a:avLst/>
          </a:prstGeom>
          <a:noFill/>
        </p:spPr>
      </p:pic>
      <p:sp>
        <p:nvSpPr>
          <p:cNvPr id="6" name="TextovéPole 5"/>
          <p:cNvSpPr txBox="1"/>
          <p:nvPr/>
        </p:nvSpPr>
        <p:spPr>
          <a:xfrm>
            <a:off x="1500166" y="2786058"/>
            <a:ext cx="5000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chemeClr val="accent3">
                    <a:lumMod val="50000"/>
                  </a:schemeClr>
                </a:solidFill>
              </a:rPr>
              <a:t>5</a:t>
            </a:r>
            <a:endParaRPr lang="cs-CZ" sz="2800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3071802" y="3214686"/>
            <a:ext cx="5715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</a:t>
            </a:r>
            <a:r>
              <a:rPr lang="cs-CZ" sz="2800" dirty="0" smtClean="0">
                <a:solidFill>
                  <a:schemeClr val="accent3">
                    <a:lumMod val="50000"/>
                  </a:schemeClr>
                </a:solidFill>
              </a:rPr>
              <a:t>3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3428992" y="4000504"/>
            <a:ext cx="207170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  </a:t>
            </a:r>
            <a:r>
              <a:rPr lang="cs-CZ" sz="2400" b="1" dirty="0" smtClean="0">
                <a:solidFill>
                  <a:schemeClr val="accent3">
                    <a:lumMod val="50000"/>
                  </a:schemeClr>
                </a:solidFill>
              </a:rPr>
              <a:t>3 . 5 = 15</a:t>
            </a:r>
            <a:endParaRPr lang="cs-CZ" sz="24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2143108" y="4786322"/>
            <a:ext cx="414340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accent3">
                    <a:lumMod val="50000"/>
                  </a:schemeClr>
                </a:solidFill>
              </a:rPr>
              <a:t>Všichni dohromady si koupili 15 balónků.</a:t>
            </a:r>
            <a:endParaRPr lang="cs-CZ" sz="2400" b="1" dirty="0">
              <a:solidFill>
                <a:schemeClr val="accent3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214422"/>
            <a:ext cx="8229600" cy="5110178"/>
          </a:xfrm>
        </p:spPr>
        <p:txBody>
          <a:bodyPr/>
          <a:lstStyle/>
          <a:p>
            <a:r>
              <a:rPr lang="cs-CZ" sz="2400" dirty="0" smtClean="0"/>
              <a:t>Vypočítej početní řadu</a:t>
            </a:r>
            <a:r>
              <a:rPr lang="cs-CZ" sz="2400" b="1" dirty="0" smtClean="0">
                <a:solidFill>
                  <a:schemeClr val="tx2"/>
                </a:solidFill>
              </a:rPr>
              <a:t>.</a:t>
            </a:r>
          </a:p>
          <a:p>
            <a:pPr>
              <a:buNone/>
            </a:pPr>
            <a:endParaRPr lang="cs-CZ" sz="2400" b="1" dirty="0">
              <a:solidFill>
                <a:schemeClr val="tx2"/>
              </a:solidFill>
            </a:endParaRPr>
          </a:p>
        </p:txBody>
      </p:sp>
      <p:sp>
        <p:nvSpPr>
          <p:cNvPr id="4" name="Vývojový diagram: uložená data 3"/>
          <p:cNvSpPr/>
          <p:nvPr/>
        </p:nvSpPr>
        <p:spPr>
          <a:xfrm>
            <a:off x="1285852" y="2214554"/>
            <a:ext cx="857256" cy="500066"/>
          </a:xfrm>
          <a:prstGeom prst="flowChartOnlineStorage">
            <a:avLst/>
          </a:prstGeom>
          <a:solidFill>
            <a:schemeClr val="bg2">
              <a:lumMod val="90000"/>
            </a:schemeClr>
          </a:solidFill>
          <a:ln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2"/>
                </a:solidFill>
              </a:rPr>
              <a:t>24</a:t>
            </a:r>
            <a:endParaRPr lang="cs-CZ" sz="2400" b="1" dirty="0">
              <a:solidFill>
                <a:schemeClr val="tx2"/>
              </a:solidFill>
            </a:endParaRPr>
          </a:p>
        </p:txBody>
      </p:sp>
      <p:sp>
        <p:nvSpPr>
          <p:cNvPr id="5" name="Vývojový diagram: uložená data 4"/>
          <p:cNvSpPr/>
          <p:nvPr/>
        </p:nvSpPr>
        <p:spPr>
          <a:xfrm>
            <a:off x="1285852" y="3500438"/>
            <a:ext cx="857256" cy="500066"/>
          </a:xfrm>
          <a:prstGeom prst="flowChartOnlineStorage">
            <a:avLst/>
          </a:prstGeom>
          <a:solidFill>
            <a:schemeClr val="bg2">
              <a:lumMod val="90000"/>
            </a:schemeClr>
          </a:solidFill>
          <a:ln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2"/>
                </a:solidFill>
              </a:rPr>
              <a:t>32</a:t>
            </a:r>
            <a:endParaRPr lang="cs-CZ" sz="2400" b="1" dirty="0">
              <a:solidFill>
                <a:schemeClr val="tx2"/>
              </a:solidFill>
            </a:endParaRPr>
          </a:p>
        </p:txBody>
      </p:sp>
      <p:sp>
        <p:nvSpPr>
          <p:cNvPr id="6" name="Vývojový diagram: uložená data 5"/>
          <p:cNvSpPr/>
          <p:nvPr/>
        </p:nvSpPr>
        <p:spPr>
          <a:xfrm>
            <a:off x="2786050" y="3500438"/>
            <a:ext cx="857256" cy="500066"/>
          </a:xfrm>
          <a:prstGeom prst="flowChartOnlineStorage">
            <a:avLst/>
          </a:prstGeom>
          <a:solidFill>
            <a:schemeClr val="bg2">
              <a:lumMod val="90000"/>
            </a:schemeClr>
          </a:solidFill>
          <a:ln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400" b="1">
              <a:solidFill>
                <a:schemeClr val="tx2"/>
              </a:solidFill>
            </a:endParaRPr>
          </a:p>
        </p:txBody>
      </p:sp>
      <p:sp>
        <p:nvSpPr>
          <p:cNvPr id="7" name="Vývojový diagram: uložená data 6"/>
          <p:cNvSpPr/>
          <p:nvPr/>
        </p:nvSpPr>
        <p:spPr>
          <a:xfrm>
            <a:off x="4143372" y="3500438"/>
            <a:ext cx="857256" cy="500066"/>
          </a:xfrm>
          <a:prstGeom prst="flowChartOnlineStorage">
            <a:avLst/>
          </a:prstGeom>
          <a:solidFill>
            <a:schemeClr val="bg2">
              <a:lumMod val="90000"/>
            </a:schemeClr>
          </a:solidFill>
          <a:ln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400" b="1">
              <a:solidFill>
                <a:schemeClr val="tx2"/>
              </a:solidFill>
            </a:endParaRPr>
          </a:p>
        </p:txBody>
      </p:sp>
      <p:sp>
        <p:nvSpPr>
          <p:cNvPr id="8" name="Vývojový diagram: uložená data 7"/>
          <p:cNvSpPr/>
          <p:nvPr/>
        </p:nvSpPr>
        <p:spPr>
          <a:xfrm>
            <a:off x="5572132" y="3500438"/>
            <a:ext cx="857256" cy="500066"/>
          </a:xfrm>
          <a:prstGeom prst="flowChartOnlineStorage">
            <a:avLst/>
          </a:prstGeom>
          <a:solidFill>
            <a:schemeClr val="bg2">
              <a:lumMod val="90000"/>
            </a:schemeClr>
          </a:solidFill>
          <a:ln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400" b="1">
              <a:solidFill>
                <a:schemeClr val="tx2"/>
              </a:solidFill>
            </a:endParaRPr>
          </a:p>
        </p:txBody>
      </p:sp>
      <p:sp>
        <p:nvSpPr>
          <p:cNvPr id="9" name="Vývojový diagram: uložená data 8"/>
          <p:cNvSpPr/>
          <p:nvPr/>
        </p:nvSpPr>
        <p:spPr>
          <a:xfrm>
            <a:off x="7072330" y="3500438"/>
            <a:ext cx="857256" cy="500066"/>
          </a:xfrm>
          <a:prstGeom prst="flowChartOnlineStorage">
            <a:avLst/>
          </a:prstGeom>
          <a:solidFill>
            <a:schemeClr val="bg2">
              <a:lumMod val="90000"/>
            </a:schemeClr>
          </a:solidFill>
          <a:ln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400" b="1">
              <a:solidFill>
                <a:schemeClr val="tx2"/>
              </a:solidFill>
            </a:endParaRPr>
          </a:p>
        </p:txBody>
      </p:sp>
      <p:sp>
        <p:nvSpPr>
          <p:cNvPr id="10" name="Vývojový diagram: uložená data 9"/>
          <p:cNvSpPr/>
          <p:nvPr/>
        </p:nvSpPr>
        <p:spPr>
          <a:xfrm>
            <a:off x="7072330" y="2214554"/>
            <a:ext cx="857256" cy="500066"/>
          </a:xfrm>
          <a:prstGeom prst="flowChartOnlineStorage">
            <a:avLst/>
          </a:prstGeom>
          <a:solidFill>
            <a:schemeClr val="bg2">
              <a:lumMod val="90000"/>
            </a:schemeClr>
          </a:solidFill>
          <a:ln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400" b="1">
              <a:solidFill>
                <a:schemeClr val="tx2"/>
              </a:solidFill>
            </a:endParaRPr>
          </a:p>
        </p:txBody>
      </p:sp>
      <p:sp>
        <p:nvSpPr>
          <p:cNvPr id="11" name="Vývojový diagram: uložená data 10"/>
          <p:cNvSpPr/>
          <p:nvPr/>
        </p:nvSpPr>
        <p:spPr>
          <a:xfrm>
            <a:off x="5572132" y="2214554"/>
            <a:ext cx="857256" cy="500066"/>
          </a:xfrm>
          <a:prstGeom prst="flowChartOnlineStorage">
            <a:avLst/>
          </a:prstGeom>
          <a:solidFill>
            <a:schemeClr val="bg2">
              <a:lumMod val="90000"/>
            </a:schemeClr>
          </a:solidFill>
          <a:ln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400" b="1">
              <a:solidFill>
                <a:schemeClr val="tx2"/>
              </a:solidFill>
            </a:endParaRPr>
          </a:p>
        </p:txBody>
      </p:sp>
      <p:sp>
        <p:nvSpPr>
          <p:cNvPr id="12" name="Vývojový diagram: uložená data 11"/>
          <p:cNvSpPr/>
          <p:nvPr/>
        </p:nvSpPr>
        <p:spPr>
          <a:xfrm>
            <a:off x="4143372" y="2214554"/>
            <a:ext cx="857256" cy="500066"/>
          </a:xfrm>
          <a:prstGeom prst="flowChartOnlineStorage">
            <a:avLst/>
          </a:prstGeom>
          <a:solidFill>
            <a:schemeClr val="bg2">
              <a:lumMod val="90000"/>
            </a:schemeClr>
          </a:solidFill>
          <a:ln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400" b="1">
              <a:solidFill>
                <a:schemeClr val="tx2"/>
              </a:solidFill>
            </a:endParaRPr>
          </a:p>
        </p:txBody>
      </p:sp>
      <p:sp>
        <p:nvSpPr>
          <p:cNvPr id="13" name="Vývojový diagram: uložená data 12"/>
          <p:cNvSpPr/>
          <p:nvPr/>
        </p:nvSpPr>
        <p:spPr>
          <a:xfrm>
            <a:off x="2786050" y="2214554"/>
            <a:ext cx="857256" cy="500066"/>
          </a:xfrm>
          <a:prstGeom prst="flowChartOnlineStorage">
            <a:avLst/>
          </a:prstGeom>
          <a:solidFill>
            <a:schemeClr val="bg2">
              <a:lumMod val="90000"/>
            </a:schemeClr>
          </a:solidFill>
          <a:ln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400" b="1">
              <a:solidFill>
                <a:schemeClr val="tx2"/>
              </a:solidFill>
            </a:endParaRPr>
          </a:p>
        </p:txBody>
      </p:sp>
      <p:sp>
        <p:nvSpPr>
          <p:cNvPr id="14" name="Vývojový diagram: uložená data 13"/>
          <p:cNvSpPr/>
          <p:nvPr/>
        </p:nvSpPr>
        <p:spPr>
          <a:xfrm>
            <a:off x="7000892" y="4786322"/>
            <a:ext cx="857256" cy="500066"/>
          </a:xfrm>
          <a:prstGeom prst="flowChartOnlineStorage">
            <a:avLst/>
          </a:prstGeom>
          <a:solidFill>
            <a:schemeClr val="bg2">
              <a:lumMod val="90000"/>
            </a:schemeClr>
          </a:solidFill>
          <a:ln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400" b="1">
              <a:solidFill>
                <a:schemeClr val="tx2"/>
              </a:solidFill>
            </a:endParaRPr>
          </a:p>
        </p:txBody>
      </p:sp>
      <p:sp>
        <p:nvSpPr>
          <p:cNvPr id="15" name="Vývojový diagram: uložená data 14"/>
          <p:cNvSpPr/>
          <p:nvPr/>
        </p:nvSpPr>
        <p:spPr>
          <a:xfrm>
            <a:off x="5572132" y="4786322"/>
            <a:ext cx="857256" cy="500066"/>
          </a:xfrm>
          <a:prstGeom prst="flowChartOnlineStorage">
            <a:avLst/>
          </a:prstGeom>
          <a:solidFill>
            <a:schemeClr val="bg2">
              <a:lumMod val="90000"/>
            </a:schemeClr>
          </a:solidFill>
          <a:ln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400" b="1">
              <a:solidFill>
                <a:schemeClr val="tx2"/>
              </a:solidFill>
            </a:endParaRPr>
          </a:p>
        </p:txBody>
      </p:sp>
      <p:sp>
        <p:nvSpPr>
          <p:cNvPr id="16" name="Vývojový diagram: uložená data 15"/>
          <p:cNvSpPr/>
          <p:nvPr/>
        </p:nvSpPr>
        <p:spPr>
          <a:xfrm>
            <a:off x="4143372" y="4786322"/>
            <a:ext cx="857256" cy="500066"/>
          </a:xfrm>
          <a:prstGeom prst="flowChartOnlineStorage">
            <a:avLst/>
          </a:prstGeom>
          <a:solidFill>
            <a:schemeClr val="bg2">
              <a:lumMod val="90000"/>
            </a:schemeClr>
          </a:solidFill>
          <a:ln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400" b="1">
              <a:solidFill>
                <a:schemeClr val="tx2"/>
              </a:solidFill>
            </a:endParaRPr>
          </a:p>
        </p:txBody>
      </p:sp>
      <p:sp>
        <p:nvSpPr>
          <p:cNvPr id="17" name="Vývojový diagram: uložená data 16"/>
          <p:cNvSpPr/>
          <p:nvPr/>
        </p:nvSpPr>
        <p:spPr>
          <a:xfrm>
            <a:off x="2786050" y="4786322"/>
            <a:ext cx="857256" cy="500066"/>
          </a:xfrm>
          <a:prstGeom prst="flowChartOnlineStorage">
            <a:avLst/>
          </a:prstGeom>
          <a:solidFill>
            <a:schemeClr val="bg2">
              <a:lumMod val="90000"/>
            </a:schemeClr>
          </a:solidFill>
          <a:ln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400" b="1">
              <a:solidFill>
                <a:schemeClr val="tx2"/>
              </a:solidFill>
            </a:endParaRPr>
          </a:p>
        </p:txBody>
      </p:sp>
      <p:sp>
        <p:nvSpPr>
          <p:cNvPr id="18" name="Vývojový diagram: uložená data 17"/>
          <p:cNvSpPr/>
          <p:nvPr/>
        </p:nvSpPr>
        <p:spPr>
          <a:xfrm>
            <a:off x="1285852" y="4786322"/>
            <a:ext cx="857256" cy="500066"/>
          </a:xfrm>
          <a:prstGeom prst="flowChartOnlineStorage">
            <a:avLst/>
          </a:prstGeom>
          <a:solidFill>
            <a:schemeClr val="bg2">
              <a:lumMod val="90000"/>
            </a:schemeClr>
          </a:solidFill>
          <a:ln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2"/>
                </a:solidFill>
              </a:rPr>
              <a:t>9</a:t>
            </a:r>
            <a:endParaRPr lang="cs-CZ" sz="2400" b="1" dirty="0">
              <a:solidFill>
                <a:schemeClr val="tx2"/>
              </a:solidFill>
            </a:endParaRPr>
          </a:p>
        </p:txBody>
      </p:sp>
      <p:cxnSp>
        <p:nvCxnSpPr>
          <p:cNvPr id="20" name="Přímá spojovací šipka 19"/>
          <p:cNvCxnSpPr/>
          <p:nvPr/>
        </p:nvCxnSpPr>
        <p:spPr>
          <a:xfrm>
            <a:off x="2214546" y="2428868"/>
            <a:ext cx="500066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Přímá spojovací šipka 20"/>
          <p:cNvCxnSpPr/>
          <p:nvPr/>
        </p:nvCxnSpPr>
        <p:spPr>
          <a:xfrm>
            <a:off x="6429388" y="5000636"/>
            <a:ext cx="500066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Přímá spojovací šipka 21"/>
          <p:cNvCxnSpPr/>
          <p:nvPr/>
        </p:nvCxnSpPr>
        <p:spPr>
          <a:xfrm>
            <a:off x="6429388" y="3714752"/>
            <a:ext cx="500066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Přímá spojovací šipka 22"/>
          <p:cNvCxnSpPr/>
          <p:nvPr/>
        </p:nvCxnSpPr>
        <p:spPr>
          <a:xfrm>
            <a:off x="4929190" y="5000636"/>
            <a:ext cx="500066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Přímá spojovací šipka 23"/>
          <p:cNvCxnSpPr/>
          <p:nvPr/>
        </p:nvCxnSpPr>
        <p:spPr>
          <a:xfrm>
            <a:off x="4929190" y="3714752"/>
            <a:ext cx="500066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Přímá spojovací šipka 24"/>
          <p:cNvCxnSpPr/>
          <p:nvPr/>
        </p:nvCxnSpPr>
        <p:spPr>
          <a:xfrm>
            <a:off x="3571868" y="5000636"/>
            <a:ext cx="500066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Přímá spojovací šipka 25"/>
          <p:cNvCxnSpPr/>
          <p:nvPr/>
        </p:nvCxnSpPr>
        <p:spPr>
          <a:xfrm>
            <a:off x="3571868" y="3714752"/>
            <a:ext cx="500066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Přímá spojovací šipka 26"/>
          <p:cNvCxnSpPr/>
          <p:nvPr/>
        </p:nvCxnSpPr>
        <p:spPr>
          <a:xfrm>
            <a:off x="2214546" y="5000636"/>
            <a:ext cx="500066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Přímá spojovací šipka 27"/>
          <p:cNvCxnSpPr/>
          <p:nvPr/>
        </p:nvCxnSpPr>
        <p:spPr>
          <a:xfrm>
            <a:off x="2214546" y="3714752"/>
            <a:ext cx="500066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Přímá spojovací šipka 28"/>
          <p:cNvCxnSpPr/>
          <p:nvPr/>
        </p:nvCxnSpPr>
        <p:spPr>
          <a:xfrm>
            <a:off x="6429388" y="2428868"/>
            <a:ext cx="500066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Přímá spojovací šipka 29"/>
          <p:cNvCxnSpPr/>
          <p:nvPr/>
        </p:nvCxnSpPr>
        <p:spPr>
          <a:xfrm>
            <a:off x="5000628" y="2428868"/>
            <a:ext cx="500066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Přímá spojovací šipka 30"/>
          <p:cNvCxnSpPr/>
          <p:nvPr/>
        </p:nvCxnSpPr>
        <p:spPr>
          <a:xfrm>
            <a:off x="3571868" y="2428868"/>
            <a:ext cx="500066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TextovéPole 31"/>
          <p:cNvSpPr txBox="1"/>
          <p:nvPr/>
        </p:nvSpPr>
        <p:spPr>
          <a:xfrm>
            <a:off x="2214546" y="2000240"/>
            <a:ext cx="50720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: 4                     . 5                    : 3                     . 5</a:t>
            </a:r>
            <a:endParaRPr lang="cs-CZ" dirty="0"/>
          </a:p>
        </p:txBody>
      </p:sp>
      <p:sp>
        <p:nvSpPr>
          <p:cNvPr id="33" name="TextovéPole 32"/>
          <p:cNvSpPr txBox="1"/>
          <p:nvPr/>
        </p:nvSpPr>
        <p:spPr>
          <a:xfrm>
            <a:off x="2143108" y="3357562"/>
            <a:ext cx="50006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: 4                      . 5                   - 33                    . 5</a:t>
            </a:r>
            <a:endParaRPr lang="cs-CZ" dirty="0"/>
          </a:p>
        </p:txBody>
      </p:sp>
      <p:sp>
        <p:nvSpPr>
          <p:cNvPr id="34" name="TextovéPole 33"/>
          <p:cNvSpPr txBox="1"/>
          <p:nvPr/>
        </p:nvSpPr>
        <p:spPr>
          <a:xfrm>
            <a:off x="2214546" y="4572008"/>
            <a:ext cx="53578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. 5                    - 30                  : 3                      . 5</a:t>
            </a:r>
            <a:endParaRPr lang="cs-CZ" dirty="0"/>
          </a:p>
        </p:txBody>
      </p:sp>
      <p:sp>
        <p:nvSpPr>
          <p:cNvPr id="35" name="TextovéPole 34"/>
          <p:cNvSpPr txBox="1"/>
          <p:nvPr/>
        </p:nvSpPr>
        <p:spPr>
          <a:xfrm>
            <a:off x="2786050" y="2214554"/>
            <a:ext cx="507209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 </a:t>
            </a:r>
            <a:r>
              <a:rPr lang="cs-CZ" sz="2400" b="1" dirty="0" smtClean="0">
                <a:solidFill>
                  <a:srgbClr val="C00000"/>
                </a:solidFill>
              </a:rPr>
              <a:t>  6               30                10                 50</a:t>
            </a:r>
            <a:endParaRPr lang="cs-CZ" sz="2400" dirty="0"/>
          </a:p>
        </p:txBody>
      </p:sp>
      <p:sp>
        <p:nvSpPr>
          <p:cNvPr id="36" name="TextovéPole 35"/>
          <p:cNvSpPr txBox="1"/>
          <p:nvPr/>
        </p:nvSpPr>
        <p:spPr>
          <a:xfrm>
            <a:off x="2857488" y="3500438"/>
            <a:ext cx="507209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C00000"/>
                </a:solidFill>
              </a:rPr>
              <a:t>  8                40               7                   35</a:t>
            </a:r>
            <a:endParaRPr lang="cs-CZ" sz="2400" b="1" dirty="0">
              <a:solidFill>
                <a:srgbClr val="C00000"/>
              </a:solidFill>
            </a:endParaRPr>
          </a:p>
        </p:txBody>
      </p:sp>
      <p:sp>
        <p:nvSpPr>
          <p:cNvPr id="38" name="TextovéPole 37"/>
          <p:cNvSpPr txBox="1"/>
          <p:nvPr/>
        </p:nvSpPr>
        <p:spPr>
          <a:xfrm>
            <a:off x="2857488" y="4786322"/>
            <a:ext cx="48577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C00000"/>
                </a:solidFill>
              </a:rPr>
              <a:t> 45               15                 5                 25</a:t>
            </a:r>
            <a:endParaRPr lang="cs-CZ" sz="2400" b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/>
      <p:bldP spid="36" grpId="0"/>
      <p:bldP spid="3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/>
              <a:t>POUŽITÉ ZDROJE</a:t>
            </a:r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r>
              <a:rPr lang="cs-CZ" dirty="0" smtClean="0"/>
              <a:t>http://microsoft.com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Papír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59</TotalTime>
  <Words>237</Words>
  <Application>Microsoft Office PowerPoint</Application>
  <PresentationFormat>Předvádění na obrazovce (4:3)</PresentationFormat>
  <Paragraphs>79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Tok</vt:lpstr>
      <vt:lpstr>Prezentace aplikace PowerPoint</vt:lpstr>
      <vt:lpstr>ANOTACE</vt:lpstr>
      <vt:lpstr>NÁSOBENÍ PĚTI</vt:lpstr>
      <vt:lpstr>Prezentace aplikace PowerPoint</vt:lpstr>
      <vt:lpstr>Prezentace aplikace PowerPoint</vt:lpstr>
      <vt:lpstr>Prezentace aplikace PowerPoint</vt:lpstr>
      <vt:lpstr>POUŽITÉ 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Marcela</dc:creator>
  <cp:lastModifiedBy>Veisová Marcela</cp:lastModifiedBy>
  <cp:revision>16</cp:revision>
  <dcterms:created xsi:type="dcterms:W3CDTF">2012-05-01T09:15:19Z</dcterms:created>
  <dcterms:modified xsi:type="dcterms:W3CDTF">2012-05-07T09:47:43Z</dcterms:modified>
</cp:coreProperties>
</file>