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05931C-4089-480F-B6ED-7219812ED96B}" type="datetimeFigureOut">
              <a:rPr lang="cs-CZ" smtClean="0"/>
              <a:pPr/>
              <a:t>5.6.2012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C804D15-EDB9-4AF6-86D8-C6AB18B07A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05931C-4089-480F-B6ED-7219812ED96B}" type="datetimeFigureOut">
              <a:rPr lang="cs-CZ" smtClean="0"/>
              <a:pPr/>
              <a:t>5.6.2012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C804D15-EDB9-4AF6-86D8-C6AB18B07A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05931C-4089-480F-B6ED-7219812ED96B}" type="datetimeFigureOut">
              <a:rPr lang="cs-CZ" smtClean="0"/>
              <a:pPr/>
              <a:t>5.6.2012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804D15-EDB9-4AF6-86D8-C6AB18B07AA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05931C-4089-480F-B6ED-7219812ED96B}" type="datetimeFigureOut">
              <a:rPr lang="cs-CZ" smtClean="0"/>
              <a:pPr/>
              <a:t>5.6.2012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804D15-EDB9-4AF6-86D8-C6AB18B07A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05931C-4089-480F-B6ED-7219812ED96B}" type="datetimeFigureOut">
              <a:rPr lang="cs-CZ" smtClean="0"/>
              <a:pPr/>
              <a:t>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EC804D15-EDB9-4AF6-86D8-C6AB18B07AA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05931C-4089-480F-B6ED-7219812ED96B}" type="datetimeFigureOut">
              <a:rPr lang="cs-CZ" smtClean="0"/>
              <a:pPr/>
              <a:t>5.6.2012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804D15-EDB9-4AF6-86D8-C6AB18B07A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05931C-4089-480F-B6ED-7219812ED96B}" type="datetimeFigureOut">
              <a:rPr lang="cs-CZ" smtClean="0"/>
              <a:pPr/>
              <a:t>5.6.2012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804D15-EDB9-4AF6-86D8-C6AB18B07A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05931C-4089-480F-B6ED-7219812ED96B}" type="datetimeFigureOut">
              <a:rPr lang="cs-CZ" smtClean="0"/>
              <a:pPr/>
              <a:t>5.6.2012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804D15-EDB9-4AF6-86D8-C6AB18B07A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05931C-4089-480F-B6ED-7219812ED96B}" type="datetimeFigureOut">
              <a:rPr lang="cs-CZ" smtClean="0"/>
              <a:pPr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804D15-EDB9-4AF6-86D8-C6AB18B07AA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05931C-4089-480F-B6ED-7219812ED96B}" type="datetimeFigureOut">
              <a:rPr lang="cs-CZ" smtClean="0"/>
              <a:pPr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804D15-EDB9-4AF6-86D8-C6AB18B07A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05931C-4089-480F-B6ED-7219812ED96B}" type="datetimeFigureOut">
              <a:rPr lang="cs-CZ" smtClean="0"/>
              <a:pPr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804D15-EDB9-4AF6-86D8-C6AB18B07A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205931C-4089-480F-B6ED-7219812ED96B}" type="datetimeFigureOut">
              <a:rPr lang="cs-CZ" smtClean="0"/>
              <a:pPr/>
              <a:t>5.6.2012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C804D15-EDB9-4AF6-86D8-C6AB18B07AA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320152973"/>
              </p:ext>
            </p:extLst>
          </p:nvPr>
        </p:nvGraphicFramePr>
        <p:xfrm>
          <a:off x="1665288" y="2414588"/>
          <a:ext cx="5813425" cy="2826120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Zdeňka Pecková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VY_32_INOVACE_3435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Antonín Dvořák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Život a dílo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Antonína Dvořáka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Hudební výchova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9. ročník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51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informace o hudebním skladateli, jeho životě, tvorbě a zajímavostech z jeho života.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68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Žáci se seznámí se životem a dílem českého romantického skladatele  Antonína Dvořáka.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67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Prezentace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864449060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1380376"/>
            <a:ext cx="8229600" cy="2167128"/>
          </a:xfrm>
        </p:spPr>
        <p:txBody>
          <a:bodyPr/>
          <a:lstStyle/>
          <a:p>
            <a:r>
              <a:rPr lang="cs-CZ" dirty="0" smtClean="0"/>
              <a:t>Antonín Dvořák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711340"/>
            <a:ext cx="7344816" cy="1752600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8. 9. 1841 Nelahozeves – 1. 5. 1904 Praha</a:t>
            </a:r>
          </a:p>
        </p:txBody>
      </p:sp>
      <p:pic>
        <p:nvPicPr>
          <p:cNvPr id="1026" name="Picture 2" descr="C:\Users\ZSTREBON\AppData\Local\Microsoft\Windows\Temporary Internet Files\Content.IE5\9LIJR6PS\MP90038537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463940"/>
            <a:ext cx="3131840" cy="4384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74726842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Dětství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Otec František byl řezník a hostinský</a:t>
            </a:r>
          </a:p>
          <a:p>
            <a:r>
              <a:rPr lang="cs-CZ" dirty="0" smtClean="0"/>
              <a:t>Antonín měl převzít otcovu živnost</a:t>
            </a:r>
          </a:p>
          <a:p>
            <a:r>
              <a:rPr lang="cs-CZ" dirty="0" smtClean="0"/>
              <a:t>V letech 1853 – 1856 se učil hře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hudbě ve Zlonicích u  </a:t>
            </a:r>
            <a:r>
              <a:rPr lang="cs-CZ" dirty="0"/>
              <a:t>A</a:t>
            </a:r>
            <a:r>
              <a:rPr lang="cs-CZ" dirty="0" smtClean="0"/>
              <a:t>ntonína 	</a:t>
            </a:r>
            <a:r>
              <a:rPr lang="cs-CZ" dirty="0" err="1" smtClean="0"/>
              <a:t>Liehmana</a:t>
            </a:r>
            <a:r>
              <a:rPr lang="cs-CZ" dirty="0" smtClean="0"/>
              <a:t>(houslista, klavírista a varhaník)</a:t>
            </a:r>
          </a:p>
          <a:p>
            <a:r>
              <a:rPr lang="cs-CZ" dirty="0" smtClean="0"/>
              <a:t>V šestnácti letech odchází do Prahy studovat varhanickou školu</a:t>
            </a:r>
          </a:p>
          <a:p>
            <a:r>
              <a:rPr lang="cs-CZ" dirty="0" smtClean="0"/>
              <a:t>Zároveň hrál na violu v orchestru Prozatímního divadla pod </a:t>
            </a:r>
            <a:r>
              <a:rPr lang="cs-CZ" dirty="0" smtClean="0"/>
              <a:t>vedením </a:t>
            </a:r>
            <a:r>
              <a:rPr lang="cs-CZ" dirty="0" smtClean="0"/>
              <a:t>B. Smetany</a:t>
            </a:r>
            <a:endParaRPr lang="cs-CZ" dirty="0"/>
          </a:p>
        </p:txBody>
      </p:sp>
      <p:pic>
        <p:nvPicPr>
          <p:cNvPr id="2050" name="Picture 2" descr="C:\Users\ZSTREBON\AppData\Local\Microsoft\Windows\Temporary Internet Files\Content.IE5\QXOMYNFP\MP90042370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20282" y="0"/>
            <a:ext cx="2383174" cy="3573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23291888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Dospělost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Učil hře na klavír – poznal svou budoucí ženu, Annu Čermákovou</a:t>
            </a:r>
          </a:p>
          <a:p>
            <a:r>
              <a:rPr lang="cs-CZ" dirty="0" smtClean="0"/>
              <a:t>1873 se oženil</a:t>
            </a:r>
          </a:p>
          <a:p>
            <a:r>
              <a:rPr lang="cs-CZ" dirty="0" smtClean="0"/>
              <a:t>S Annou 9 dětí(tři zemřely v dětství)</a:t>
            </a:r>
          </a:p>
          <a:p>
            <a:r>
              <a:rPr lang="cs-CZ" dirty="0" smtClean="0"/>
              <a:t>Brzy začal skládat</a:t>
            </a:r>
          </a:p>
          <a:p>
            <a:r>
              <a:rPr lang="cs-CZ" dirty="0" smtClean="0"/>
              <a:t>Anna poslala jeho skladby J. Brahmsovi a ten je doporučil nakladateli Fritzi </a:t>
            </a:r>
            <a:r>
              <a:rPr lang="cs-CZ" dirty="0" err="1" smtClean="0"/>
              <a:t>Simrockovi</a:t>
            </a:r>
            <a:endParaRPr lang="cs-CZ" dirty="0" smtClean="0"/>
          </a:p>
          <a:p>
            <a:r>
              <a:rPr lang="cs-CZ" dirty="0" smtClean="0"/>
              <a:t>Na jeho objednávku skládá Dvořák 1. řadu Slovanských tanců – světová sláva</a:t>
            </a:r>
          </a:p>
          <a:p>
            <a:r>
              <a:rPr lang="cs-CZ" dirty="0" smtClean="0"/>
              <a:t>Diriguje svoje díla v Londýně, Birminghamu, v Praze</a:t>
            </a:r>
          </a:p>
          <a:p>
            <a:r>
              <a:rPr lang="cs-CZ" dirty="0" smtClean="0"/>
              <a:t>Získává doktoráty v Praze a Cambridge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1251907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Americké angažmá 1892 -1895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1892 – pozvání do USA od Jeanette Thurberové</a:t>
            </a:r>
          </a:p>
          <a:p>
            <a:r>
              <a:rPr lang="cs-CZ" dirty="0" smtClean="0"/>
              <a:t>Přijal od ní nabídku místa ředitele americké národní konzervatoře v New Yorku</a:t>
            </a:r>
          </a:p>
          <a:p>
            <a:r>
              <a:rPr lang="cs-CZ" dirty="0" smtClean="0"/>
              <a:t>Hlavní Dvořákův úkol – vytvořit americkou národní hudbu</a:t>
            </a:r>
          </a:p>
          <a:p>
            <a:r>
              <a:rPr lang="cs-CZ" dirty="0" smtClean="0"/>
              <a:t>Základem indiánská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a černošská hudba</a:t>
            </a:r>
          </a:p>
          <a:p>
            <a:r>
              <a:rPr lang="cs-CZ" dirty="0" smtClean="0"/>
              <a:t>Návrat do vlasti r. 1895</a:t>
            </a:r>
          </a:p>
          <a:p>
            <a:pPr marL="0" indent="0">
              <a:buNone/>
            </a:pPr>
            <a:r>
              <a:rPr lang="cs-CZ" dirty="0" smtClean="0"/>
              <a:t>     – problémy s placením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honoráře </a:t>
            </a:r>
          </a:p>
          <a:p>
            <a:pPr marL="0" indent="0">
              <a:buNone/>
            </a:pPr>
            <a:r>
              <a:rPr lang="cs-CZ" dirty="0" smtClean="0"/>
              <a:t>        a stesk po domově</a:t>
            </a:r>
            <a:endParaRPr lang="cs-CZ" dirty="0"/>
          </a:p>
        </p:txBody>
      </p:sp>
      <p:pic>
        <p:nvPicPr>
          <p:cNvPr id="3075" name="Picture 3" descr="C:\Users\ZSTREBON\AppData\Local\Microsoft\Windows\Temporary Internet Files\Content.IE5\1ZU83S3S\MP90039971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643566"/>
            <a:ext cx="4581996" cy="3053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60438177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Poslední léta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 návratu do Čech – odpočíval s rodinou ve Vysoké u Příbrami</a:t>
            </a:r>
          </a:p>
          <a:p>
            <a:r>
              <a:rPr lang="cs-CZ" dirty="0" smtClean="0"/>
              <a:t>Složil své nejznámější opery (</a:t>
            </a:r>
            <a:r>
              <a:rPr lang="cs-CZ" dirty="0" smtClean="0">
                <a:solidFill>
                  <a:srgbClr val="FF0000"/>
                </a:solidFill>
              </a:rPr>
              <a:t>Rusalka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FF0000"/>
                </a:solidFill>
              </a:rPr>
              <a:t>Armida</a:t>
            </a:r>
            <a:r>
              <a:rPr lang="cs-CZ" dirty="0" smtClean="0"/>
              <a:t>)</a:t>
            </a:r>
          </a:p>
          <a:p>
            <a:r>
              <a:rPr lang="cs-CZ" dirty="0" smtClean="0"/>
              <a:t>1901 – profesorem na pražské konzervatoři</a:t>
            </a:r>
          </a:p>
          <a:p>
            <a:r>
              <a:rPr lang="cs-CZ" dirty="0" smtClean="0"/>
              <a:t>Josef Suk, Vítězslav Novák, Oskar Nedbal – Dvořákovi žáci</a:t>
            </a:r>
          </a:p>
          <a:p>
            <a:r>
              <a:rPr lang="cs-CZ" dirty="0" smtClean="0"/>
              <a:t>Zemřel 1. května 1904 na srdeční selhání</a:t>
            </a:r>
          </a:p>
          <a:p>
            <a:r>
              <a:rPr lang="cs-CZ" dirty="0" smtClean="0"/>
              <a:t>Pohřben na Vyšehradském hřbitově</a:t>
            </a:r>
            <a:endParaRPr lang="cs-CZ" dirty="0"/>
          </a:p>
        </p:txBody>
      </p:sp>
      <p:pic>
        <p:nvPicPr>
          <p:cNvPr id="4099" name="Picture 3" descr="C:\Users\ZSTREBON\AppData\Local\Microsoft\Windows\Temporary Internet Files\Content.IE5\9LIJR6PS\MC9004081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99487" y="4745594"/>
            <a:ext cx="1857375" cy="193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44250568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34887" y="2332037"/>
            <a:ext cx="8686800" cy="4525963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Symfonická tvorba – 9 symfonií (</a:t>
            </a:r>
            <a:r>
              <a:rPr lang="cs-CZ" b="1" i="1" u="sng" dirty="0" smtClean="0"/>
              <a:t>Novosvětská</a:t>
            </a:r>
            <a:r>
              <a:rPr lang="cs-CZ" dirty="0" smtClean="0"/>
              <a:t>), několik symfonických básní(</a:t>
            </a:r>
            <a:r>
              <a:rPr lang="cs-CZ" b="1" i="1" u="sng" dirty="0" smtClean="0"/>
              <a:t>Vodník, Polednice</a:t>
            </a:r>
            <a:r>
              <a:rPr lang="cs-CZ" dirty="0" smtClean="0"/>
              <a:t>)</a:t>
            </a:r>
          </a:p>
          <a:p>
            <a:r>
              <a:rPr lang="cs-CZ" dirty="0" smtClean="0"/>
              <a:t>Opery – 10 oper (</a:t>
            </a:r>
            <a:r>
              <a:rPr lang="cs-CZ" b="1" i="1" u="sng" dirty="0" smtClean="0"/>
              <a:t>Rusalka, Čert a Káča, Armida</a:t>
            </a:r>
            <a:r>
              <a:rPr lang="cs-CZ" dirty="0" smtClean="0"/>
              <a:t>)</a:t>
            </a:r>
          </a:p>
          <a:p>
            <a:r>
              <a:rPr lang="cs-CZ" dirty="0" smtClean="0"/>
              <a:t>Koncerty a koncertantní skladby ( </a:t>
            </a:r>
            <a:r>
              <a:rPr lang="cs-CZ" b="1" i="1" u="sng" dirty="0" smtClean="0"/>
              <a:t>Koncert pro violoncello a orchestr h moll, Koncert pro housle a orchestr a moll</a:t>
            </a:r>
            <a:r>
              <a:rPr lang="cs-CZ" dirty="0" smtClean="0"/>
              <a:t>)</a:t>
            </a:r>
          </a:p>
          <a:p>
            <a:r>
              <a:rPr lang="cs-CZ" dirty="0" smtClean="0"/>
              <a:t>Klavírní skladby (</a:t>
            </a:r>
            <a:r>
              <a:rPr lang="cs-CZ" b="1" i="1" u="sng" dirty="0" smtClean="0"/>
              <a:t>Slovanské</a:t>
            </a:r>
            <a:r>
              <a:rPr lang="cs-CZ" dirty="0" smtClean="0"/>
              <a:t> </a:t>
            </a:r>
            <a:r>
              <a:rPr lang="cs-CZ" b="1" i="1" u="sng" dirty="0" smtClean="0"/>
              <a:t>tance</a:t>
            </a:r>
            <a:r>
              <a:rPr lang="cs-CZ" dirty="0" smtClean="0"/>
              <a:t>)</a:t>
            </a:r>
          </a:p>
          <a:p>
            <a:r>
              <a:rPr lang="cs-CZ" dirty="0" smtClean="0"/>
              <a:t>Písně a sbory – (</a:t>
            </a:r>
            <a:r>
              <a:rPr lang="cs-CZ" b="1" i="1" u="sng" dirty="0" smtClean="0"/>
              <a:t>Moravské</a:t>
            </a:r>
            <a:r>
              <a:rPr lang="cs-CZ" dirty="0" smtClean="0"/>
              <a:t> </a:t>
            </a:r>
            <a:r>
              <a:rPr lang="cs-CZ" b="1" i="1" u="sng" dirty="0" smtClean="0"/>
              <a:t>dvojzpěvy</a:t>
            </a:r>
            <a:r>
              <a:rPr lang="cs-CZ" dirty="0" smtClean="0"/>
              <a:t>)</a:t>
            </a:r>
          </a:p>
          <a:p>
            <a:r>
              <a:rPr lang="cs-CZ" dirty="0" smtClean="0"/>
              <a:t>Oratoria, kantáty – (</a:t>
            </a:r>
            <a:r>
              <a:rPr lang="cs-CZ" b="1" i="1" u="sng" dirty="0" err="1" smtClean="0"/>
              <a:t>Stabat</a:t>
            </a:r>
            <a:r>
              <a:rPr lang="cs-CZ" dirty="0" smtClean="0"/>
              <a:t> </a:t>
            </a:r>
            <a:r>
              <a:rPr lang="cs-CZ" b="1" i="1" u="sng" dirty="0" smtClean="0"/>
              <a:t>mater</a:t>
            </a:r>
            <a:r>
              <a:rPr lang="cs-CZ" dirty="0" smtClean="0"/>
              <a:t>, </a:t>
            </a:r>
            <a:r>
              <a:rPr lang="cs-CZ" b="1" dirty="0" smtClean="0"/>
              <a:t>Requiem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  </a:t>
            </a:r>
            <a:endParaRPr lang="cs-CZ" dirty="0"/>
          </a:p>
        </p:txBody>
      </p:sp>
      <p:pic>
        <p:nvPicPr>
          <p:cNvPr id="5123" name="Picture 3" descr="C:\Users\ZSTREBON\AppData\Local\Microsoft\Windows\Temporary Internet Files\Content.IE5\1ZU83S3S\MP90034153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79184" y="0"/>
            <a:ext cx="3060299" cy="2183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85650362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Jaké opery A. Dvořáka znáš?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Která skladba jej jako první  proslavila ve světě?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Jaký byl jeho hlavní úkol v USA?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Jakou funkci přijal v New Yorku?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Kdo byli jeho žáci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Kolik napsal symfonií a která je nejslavnější?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Který skladatel mu pomohl ke </a:t>
            </a:r>
            <a:r>
              <a:rPr lang="cs-CZ" dirty="0" smtClean="0"/>
              <a:t>slávě?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Rusalka, Armida, Čert a Káča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Slovanské tance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Vytvořil americkou národní hudbu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Ředitel newyorské konzervatoře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Josef Suk, Vítězslav Novák, Oskar Nedbal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9 symfonií, Novosvětská 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Johannes Brahms</a:t>
            </a:r>
          </a:p>
        </p:txBody>
      </p:sp>
    </p:spTree>
    <p:extLst>
      <p:ext uri="{BB962C8B-B14F-4D97-AF65-F5344CB8AC3E}">
        <p14:creationId xmlns:p14="http://schemas.microsoft.com/office/powerpoint/2010/main" xmlns="" val="1153373676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a prameny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Archiv autora</a:t>
            </a:r>
          </a:p>
          <a:p>
            <a:r>
              <a:rPr lang="cs-CZ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98535168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100</TotalTime>
  <Words>446</Words>
  <Application>Microsoft Office PowerPoint</Application>
  <PresentationFormat>Předvádění na obrazovce (4:3)</PresentationFormat>
  <Paragraphs>81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Snímek 1</vt:lpstr>
      <vt:lpstr>Antonín Dvořák</vt:lpstr>
      <vt:lpstr>Dětství</vt:lpstr>
      <vt:lpstr>Dospělost</vt:lpstr>
      <vt:lpstr>Americké angažmá 1892 -1895</vt:lpstr>
      <vt:lpstr>Poslední léta</vt:lpstr>
      <vt:lpstr>Dílo</vt:lpstr>
      <vt:lpstr>Opakování</vt:lpstr>
      <vt:lpstr>Zdroje a prameny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Antonín Dvořák</dc:title>
  <dc:creator>ZSTREBON</dc:creator>
  <cp:lastModifiedBy>Vaše jméno</cp:lastModifiedBy>
  <cp:revision>15</cp:revision>
  <dcterms:created xsi:type="dcterms:W3CDTF">2012-02-29T10:16:43Z</dcterms:created>
  <dcterms:modified xsi:type="dcterms:W3CDTF">2012-06-05T20:00:13Z</dcterms:modified>
</cp:coreProperties>
</file>