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7" r:id="rId3"/>
    <p:sldId id="265" r:id="rId4"/>
    <p:sldId id="266" r:id="rId5"/>
    <p:sldId id="258" r:id="rId6"/>
    <p:sldId id="259" r:id="rId7"/>
    <p:sldId id="280" r:id="rId8"/>
    <p:sldId id="269" r:id="rId9"/>
    <p:sldId id="281" r:id="rId10"/>
    <p:sldId id="267" r:id="rId11"/>
    <p:sldId id="268" r:id="rId12"/>
    <p:sldId id="274" r:id="rId13"/>
    <p:sldId id="260" r:id="rId14"/>
    <p:sldId id="275" r:id="rId15"/>
    <p:sldId id="283" r:id="rId16"/>
    <p:sldId id="273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762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478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809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309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982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869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061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043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217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015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361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FBC4B-26F9-421A-8850-B28C84DF25E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A54D7-17F0-4F54-9277-AF38464C6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328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n.cz/dokumenty-osn/soubory/vseobecna-deklarace-lidskych-prav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p.cz/docs/laws/listina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uroskop.cz/gallery/6/2090-charta_zakladnich_prav_1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aktualne.centrum.cz/zahranici/afrika/clanek.phtml?id=62014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533400"/>
            <a:ext cx="7486650" cy="579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45248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482453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7200" dirty="0" smtClean="0"/>
              <a:t>LIDSKÁ PRÁVA </a:t>
            </a:r>
            <a:br>
              <a:rPr lang="cs-CZ" sz="7200" dirty="0" smtClean="0"/>
            </a:br>
            <a:r>
              <a:rPr lang="cs-CZ" sz="7200" dirty="0" smtClean="0"/>
              <a:t>V DOKUMENTECH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538056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JSME VŠECHNI STEJNÍ?</a:t>
            </a:r>
            <a:endParaRPr lang="cs-CZ" dirty="0"/>
          </a:p>
        </p:txBody>
      </p:sp>
      <p:pic>
        <p:nvPicPr>
          <p:cNvPr id="3" name="Picture 5" descr="C:\Users\finsterlova\AppData\Local\Microsoft\Windows\Temporary Internet Files\Content.IE5\A2M2UMCC\MP9004093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77" y="4056080"/>
            <a:ext cx="1718984" cy="283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finsterlova\AppData\Local\Microsoft\Windows\Temporary Internet Files\Content.IE5\6OLWOZDL\MP90030896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520" y="4059737"/>
            <a:ext cx="1872034" cy="2830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finsterlova\AppData\Local\Microsoft\Windows\Temporary Internet Files\Content.IE5\6OLWOZDL\MP90017880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532" y="4060074"/>
            <a:ext cx="3657600" cy="278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finsterlova\AppData\Local\Microsoft\Windows\Temporary Internet Files\Content.IE5\6OLWOZDL\MP9004221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77" y="1455755"/>
            <a:ext cx="4206051" cy="261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finsterlova\AppData\Local\Microsoft\Windows\Temporary Internet Files\Content.IE5\A2M2UMCC\MP9004066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587" y="1455755"/>
            <a:ext cx="4146877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insterlova\AppData\Local\Microsoft\Windows\Temporary Internet Files\Content.IE5\A2M2UMCC\MP90028490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884" y="4056080"/>
            <a:ext cx="1664507" cy="279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5659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DISKUTUJEME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dirty="0" smtClean="0"/>
              <a:t>Čím se lidé liší?</a:t>
            </a:r>
          </a:p>
          <a:p>
            <a:r>
              <a:rPr lang="cs-CZ" dirty="0" smtClean="0"/>
              <a:t>Jsou si všichni lidé rovni?</a:t>
            </a:r>
          </a:p>
          <a:p>
            <a:r>
              <a:rPr lang="cs-CZ" dirty="0" smtClean="0"/>
              <a:t>Proč si každý nemůže dělat, co chce?</a:t>
            </a:r>
          </a:p>
          <a:p>
            <a:r>
              <a:rPr lang="cs-CZ" dirty="0" smtClean="0"/>
              <a:t>Zamysli se nad původem práva.</a:t>
            </a:r>
          </a:p>
          <a:p>
            <a:r>
              <a:rPr lang="cs-CZ" dirty="0" smtClean="0"/>
              <a:t>Připomeň si starozákonní příběh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 Kainovi a Ábelovi.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5649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LIDSKÁ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nezadatelná</a:t>
            </a:r>
          </a:p>
          <a:p>
            <a:r>
              <a:rPr lang="cs-CZ" dirty="0" smtClean="0"/>
              <a:t>nezcizitelná</a:t>
            </a:r>
          </a:p>
          <a:p>
            <a:r>
              <a:rPr lang="cs-CZ" dirty="0" smtClean="0"/>
              <a:t>nezrušitelná</a:t>
            </a:r>
          </a:p>
          <a:p>
            <a:r>
              <a:rPr lang="cs-CZ" dirty="0" smtClean="0"/>
              <a:t>nezměnitelná</a:t>
            </a:r>
          </a:p>
          <a:p>
            <a:endParaRPr lang="cs-CZ" sz="1600" dirty="0" smtClean="0"/>
          </a:p>
          <a:p>
            <a:pPr marL="0" indent="0">
              <a:buNone/>
            </a:pPr>
            <a:r>
              <a:rPr lang="cs-CZ" dirty="0" smtClean="0"/>
              <a:t>Jsou svým charakterem natolik spojena se samotnou podstatou lidské existence, že se </a:t>
            </a:r>
          </a:p>
          <a:p>
            <a:pPr marL="0" indent="0">
              <a:buNone/>
            </a:pPr>
            <a:r>
              <a:rPr lang="cs-CZ" dirty="0" smtClean="0"/>
              <a:t>na ně obecně pohlíží jako na přirozená práva.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65034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DEN LIDSKÝCH PRÁV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sz="2000" dirty="0" smtClean="0"/>
          </a:p>
          <a:p>
            <a:r>
              <a:rPr lang="cs-CZ" dirty="0" smtClean="0"/>
              <a:t>Tento den připadá na 10. prosinec.</a:t>
            </a:r>
          </a:p>
          <a:p>
            <a:r>
              <a:rPr lang="cs-CZ" dirty="0" smtClean="0"/>
              <a:t>Víš proč?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10. prosince 1948 přijalo a vyhlásilo OSN </a:t>
            </a:r>
            <a:r>
              <a:rPr lang="cs-CZ" sz="3600" b="1" dirty="0" smtClean="0"/>
              <a:t>Všeobecnou deklaraci lidských  práv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450095" y="3039617"/>
            <a:ext cx="8229600" cy="3030701"/>
            <a:chOff x="453039" y="3049814"/>
            <a:chExt cx="8229600" cy="3030701"/>
          </a:xfrm>
        </p:grpSpPr>
        <p:sp>
          <p:nvSpPr>
            <p:cNvPr id="6" name="Nadpis 1"/>
            <p:cNvSpPr txBox="1">
              <a:spLocks/>
            </p:cNvSpPr>
            <p:nvPr/>
          </p:nvSpPr>
          <p:spPr>
            <a:xfrm>
              <a:off x="453039" y="3854205"/>
              <a:ext cx="8229600" cy="222631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lIns="91440" tIns="45720" rIns="91440" bIns="45720" rtlCol="0" anchor="ctr">
              <a:norm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 smtClean="0"/>
                <a:t>ODPOVĚĎ</a:t>
              </a:r>
              <a:endParaRPr lang="cs-CZ" dirty="0"/>
            </a:p>
          </p:txBody>
        </p:sp>
        <p:sp>
          <p:nvSpPr>
            <p:cNvPr id="7" name="Šipka doprava 6"/>
            <p:cNvSpPr/>
            <p:nvPr/>
          </p:nvSpPr>
          <p:spPr>
            <a:xfrm rot="16200000">
              <a:off x="4067944" y="3068960"/>
              <a:ext cx="864096" cy="825804"/>
            </a:xfrm>
            <a:prstGeom prst="rightArrow">
              <a:avLst>
                <a:gd name="adj1" fmla="val 53356"/>
                <a:gd name="adj2" fmla="val 5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40755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504056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10. prosince 1948 přijalo </a:t>
            </a:r>
            <a:br>
              <a:rPr lang="cs-CZ" dirty="0" smtClean="0"/>
            </a:br>
            <a:r>
              <a:rPr lang="cs-CZ" dirty="0" smtClean="0"/>
              <a:t>a vyhlásilo OSN </a:t>
            </a:r>
            <a:r>
              <a:rPr lang="cs-CZ" b="1" dirty="0" smtClean="0"/>
              <a:t>Všeobecnou deklaraci lidských práv.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635673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JMENUJ NEJVÝZNAMNĚJŠÍ </a:t>
            </a:r>
            <a:br>
              <a:rPr lang="cs-CZ" dirty="0" smtClean="0"/>
            </a:br>
            <a:r>
              <a:rPr lang="cs-CZ" dirty="0" smtClean="0"/>
              <a:t>LIDSKÁ PRÁVA.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88799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4600" dirty="0" smtClean="0"/>
              <a:t>právo na život</a:t>
            </a:r>
          </a:p>
          <a:p>
            <a:r>
              <a:rPr lang="cs-CZ" sz="4600" dirty="0" smtClean="0"/>
              <a:t>osobní svoboda</a:t>
            </a:r>
          </a:p>
          <a:p>
            <a:r>
              <a:rPr lang="cs-CZ" sz="4600" dirty="0" smtClean="0"/>
              <a:t>právo vlastnit majek</a:t>
            </a:r>
          </a:p>
          <a:p>
            <a:endParaRPr lang="cs-CZ" sz="1300" dirty="0"/>
          </a:p>
        </p:txBody>
      </p:sp>
      <p:sp>
        <p:nvSpPr>
          <p:cNvPr id="4" name="Obdélník 3"/>
          <p:cNvSpPr/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rPr lang="cs-CZ" sz="3200" dirty="0" smtClean="0"/>
              <a:t>Obrázky ti napoví.</a:t>
            </a:r>
            <a:endParaRPr lang="cs-CZ" sz="3200" dirty="0"/>
          </a:p>
        </p:txBody>
      </p:sp>
      <p:pic>
        <p:nvPicPr>
          <p:cNvPr id="5124" name="Picture 4" descr="C:\Users\finsterlova\AppData\Local\Microsoft\Windows\Temporary Internet Files\Content.IE5\A2M2UMCC\MC900233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039" y="1905512"/>
            <a:ext cx="1768475" cy="198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finsterlova\AppData\Local\Microsoft\Windows\Temporary Internet Files\Content.IE5\6OLWOZDL\MP9004066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47734"/>
            <a:ext cx="1728192" cy="259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855" y="2483264"/>
            <a:ext cx="2400300" cy="18573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" name="Skupina 12"/>
          <p:cNvGrpSpPr/>
          <p:nvPr/>
        </p:nvGrpSpPr>
        <p:grpSpPr>
          <a:xfrm>
            <a:off x="457200" y="3849125"/>
            <a:ext cx="8229600" cy="2277038"/>
            <a:chOff x="446856" y="3049814"/>
            <a:chExt cx="8229600" cy="3071260"/>
          </a:xfrm>
        </p:grpSpPr>
        <p:sp>
          <p:nvSpPr>
            <p:cNvPr id="14" name="Nadpis 1"/>
            <p:cNvSpPr txBox="1">
              <a:spLocks/>
            </p:cNvSpPr>
            <p:nvPr/>
          </p:nvSpPr>
          <p:spPr>
            <a:xfrm>
              <a:off x="446856" y="3894764"/>
              <a:ext cx="8229600" cy="222631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lIns="91440" tIns="45720" rIns="91440" bIns="45720" rtlCol="0" anchor="ctr">
              <a:norm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>
                <a:defRPr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 smtClean="0"/>
                <a:t>ODPOVĚĎ</a:t>
              </a:r>
              <a:endParaRPr lang="cs-CZ" dirty="0"/>
            </a:p>
          </p:txBody>
        </p:sp>
        <p:sp>
          <p:nvSpPr>
            <p:cNvPr id="15" name="Šipka doprava 14"/>
            <p:cNvSpPr/>
            <p:nvPr/>
          </p:nvSpPr>
          <p:spPr>
            <a:xfrm rot="16200000">
              <a:off x="4067944" y="3068960"/>
              <a:ext cx="864096" cy="825804"/>
            </a:xfrm>
            <a:prstGeom prst="rightArrow">
              <a:avLst>
                <a:gd name="adj1" fmla="val 53356"/>
                <a:gd name="adj2" fmla="val 5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801417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525658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právo na život</a:t>
            </a:r>
            <a:br>
              <a:rPr lang="cs-CZ" dirty="0" smtClean="0"/>
            </a:br>
            <a:r>
              <a:rPr lang="cs-CZ" dirty="0"/>
              <a:t>právo vlastnit majetek</a:t>
            </a:r>
            <a:br>
              <a:rPr lang="cs-CZ" dirty="0"/>
            </a:br>
            <a:r>
              <a:rPr lang="cs-CZ" dirty="0"/>
              <a:t>osobní </a:t>
            </a:r>
            <a:r>
              <a:rPr lang="cs-CZ" dirty="0" smtClean="0"/>
              <a:t>svoboda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8534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VŠEOBECNÁ DEKLARACE </a:t>
            </a:r>
            <a:br>
              <a:rPr lang="cs-CZ" dirty="0" smtClean="0"/>
            </a:br>
            <a:r>
              <a:rPr lang="cs-CZ" dirty="0" smtClean="0"/>
              <a:t>LIDSKÝCH PRÁV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08912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Ačkoliv není všeobecně závaznou mezinárodní smlouvou (její ustanovení nejsou pro jednotlivé státy právně závazná a vynutitelná), má mimořádný význam jako </a:t>
            </a:r>
            <a:r>
              <a:rPr lang="cs-CZ" b="1" dirty="0" smtClean="0"/>
              <a:t>souhrn lidských a občanských práv a svobod.</a:t>
            </a:r>
          </a:p>
          <a:p>
            <a:pPr marL="0" indent="0">
              <a:buNone/>
            </a:pPr>
            <a:endParaRPr lang="cs-CZ" sz="1800" dirty="0" smtClean="0">
              <a:hlinkClick r:id="rId2"/>
            </a:endParaRPr>
          </a:p>
          <a:p>
            <a:pPr marL="0" indent="0">
              <a:buNone/>
            </a:pPr>
            <a:endParaRPr lang="cs-CZ" sz="1800" dirty="0" smtClean="0">
              <a:hlinkClick r:id="rId2"/>
            </a:endParaRPr>
          </a:p>
          <a:p>
            <a:pPr marL="0" indent="0">
              <a:buNone/>
            </a:pPr>
            <a:endParaRPr lang="cs-CZ" sz="1800" dirty="0" smtClean="0">
              <a:hlinkClick r:id="rId2"/>
            </a:endParaRPr>
          </a:p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http://www.osn.cz/dokumenty-osn/soubory/vseobecna-deklarace-lidskych-prav.pdf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23955543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LISTINA ZÁKLADNÍCH PRÁV A SVOBOD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Ochrana lidských práv se také odehrává na úrovni vnitrostátní.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Listina základních práv a svobod </a:t>
            </a:r>
            <a:r>
              <a:rPr lang="cs-CZ" dirty="0" smtClean="0"/>
              <a:t>je součástí Ústavy ČR.</a:t>
            </a:r>
          </a:p>
          <a:p>
            <a:r>
              <a:rPr lang="cs-CZ" dirty="0" smtClean="0"/>
              <a:t>Spolu s Ústavou ČR tvoří stěžejní zákonný pilíř naší země.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>
              <a:hlinkClick r:id="rId2"/>
            </a:endParaRPr>
          </a:p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http://www.psp.cz/docs/laws/listina.html</a:t>
            </a:r>
            <a:endParaRPr lang="cs-CZ" sz="18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162533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CHARTA ZÁKLADNÍCH PRÁV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4200" dirty="0" smtClean="0"/>
          </a:p>
          <a:p>
            <a:r>
              <a:rPr lang="cs-CZ" sz="4100" dirty="0" smtClean="0"/>
              <a:t>Zaručuje dodržování lidských práv občanům </a:t>
            </a:r>
            <a:r>
              <a:rPr lang="cs-CZ" sz="4100" b="1" dirty="0" smtClean="0"/>
              <a:t>Evropské unie.</a:t>
            </a:r>
          </a:p>
          <a:p>
            <a:r>
              <a:rPr lang="cs-CZ" sz="4100" dirty="0" smtClean="0"/>
              <a:t>V prosinci 2000 ji v Nice slavnostně vyhlásily Rada EU, Evropský parlament 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dirty="0" smtClean="0"/>
              <a:t>   a Evropská komise.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1900" dirty="0" smtClean="0">
              <a:hlinkClick r:id="rId2"/>
            </a:endParaRPr>
          </a:p>
          <a:p>
            <a:pPr marL="0" indent="0">
              <a:buNone/>
            </a:pPr>
            <a:endParaRPr lang="cs-CZ" sz="1900" dirty="0" smtClean="0">
              <a:hlinkClick r:id="rId2"/>
            </a:endParaRPr>
          </a:p>
          <a:p>
            <a:pPr marL="0" indent="0">
              <a:buNone/>
            </a:pPr>
            <a:endParaRPr lang="cs-CZ" sz="1800" dirty="0" smtClean="0">
              <a:hlinkClick r:id="rId2"/>
            </a:endParaRPr>
          </a:p>
          <a:p>
            <a:pPr marL="0" indent="0">
              <a:buNone/>
            </a:pPr>
            <a:r>
              <a:rPr lang="cs-CZ" sz="2300" dirty="0" smtClean="0">
                <a:hlinkClick r:id="rId2"/>
              </a:rPr>
              <a:t>http://www.euroskop.cz/gallery/6/2090-charta_zakladnich_prav_1.pdf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0708232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SVOBODNÝ OBČAN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endParaRPr lang="cs-CZ" sz="1200" dirty="0" smtClean="0"/>
          </a:p>
          <a:p>
            <a:r>
              <a:rPr lang="cs-CZ" sz="4600" dirty="0" smtClean="0"/>
              <a:t>práva na soudní a jinou ochranu</a:t>
            </a:r>
          </a:p>
          <a:p>
            <a:r>
              <a:rPr lang="cs-CZ" sz="4600" dirty="0" smtClean="0"/>
              <a:t>práva etnických a národnostních menšin</a:t>
            </a:r>
          </a:p>
          <a:p>
            <a:r>
              <a:rPr lang="cs-CZ" sz="4600" dirty="0" smtClean="0"/>
              <a:t>hospodářská, sociální a kulturní práva</a:t>
            </a:r>
          </a:p>
          <a:p>
            <a:r>
              <a:rPr lang="cs-CZ" sz="4600" dirty="0" smtClean="0"/>
              <a:t>politická práva</a:t>
            </a:r>
          </a:p>
          <a:p>
            <a:r>
              <a:rPr lang="cs-CZ" sz="4600" dirty="0" smtClean="0"/>
              <a:t>lidská práva v osobní sféře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r>
              <a:rPr lang="cs-CZ" sz="4600" b="1" i="1" dirty="0" smtClean="0"/>
              <a:t>Úkol: </a:t>
            </a:r>
            <a:r>
              <a:rPr lang="cs-CZ" sz="4600" i="1" dirty="0" smtClean="0"/>
              <a:t>Připrav si na příští hodinu článek z tisku, který poukazuje na porušování lidských práv.</a:t>
            </a:r>
          </a:p>
          <a:p>
            <a:pPr marL="0" indent="0">
              <a:buNone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2624975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Z DENNÍHO TISKU … </a:t>
            </a:r>
            <a:r>
              <a:rPr lang="cs-CZ" sz="1400" dirty="0" smtClean="0"/>
              <a:t>1)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3500" dirty="0" smtClean="0"/>
              <a:t>Bezstarostné dětství, jaké si užívají například jejich vrstevníci v Evropě, však většina z nich nepozná. Podle různých zdrojů totiž 40 až 60 procent etiopských dětí od útlého věku musí pracovat, aby svým rodinám v tíživých ekonomických podmínkách co nejvíce pomohly.</a:t>
            </a:r>
          </a:p>
          <a:p>
            <a:pPr marL="0" indent="0">
              <a:buNone/>
            </a:pPr>
            <a:r>
              <a:rPr lang="cs-CZ" sz="3500" dirty="0" smtClean="0">
                <a:solidFill>
                  <a:prstClr val="black"/>
                </a:solidFill>
              </a:rPr>
              <a:t>Nejviditelnější </a:t>
            </a:r>
            <a:r>
              <a:rPr lang="cs-CZ" sz="3500" dirty="0">
                <a:solidFill>
                  <a:prstClr val="black"/>
                </a:solidFill>
              </a:rPr>
              <a:t>je fenomén dětské práce na venkově, kde se s pasením dobytka či chozením pro vodu často začíná už v předškolním věku.</a:t>
            </a:r>
            <a:endParaRPr lang="cs-CZ" sz="35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873122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704856" cy="59766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l"/>
            <a:r>
              <a:rPr lang="cs-CZ" sz="3200" dirty="0" smtClean="0">
                <a:solidFill>
                  <a:prstClr val="black"/>
                </a:solidFill>
              </a:rPr>
              <a:t/>
            </a:r>
            <a:br>
              <a:rPr lang="cs-CZ" sz="3200" dirty="0" smtClean="0">
                <a:solidFill>
                  <a:prstClr val="black"/>
                </a:solidFill>
              </a:rPr>
            </a:br>
            <a:r>
              <a:rPr lang="cs-CZ" sz="3200" dirty="0" smtClean="0">
                <a:solidFill>
                  <a:prstClr val="black"/>
                </a:solidFill>
              </a:rPr>
              <a:t>Etiopská </a:t>
            </a:r>
            <a:r>
              <a:rPr lang="cs-CZ" sz="3200" dirty="0">
                <a:solidFill>
                  <a:prstClr val="black"/>
                </a:solidFill>
              </a:rPr>
              <a:t>města jsou zase plná nedorostlých pouličních čističů bot a čím dál tím častěji také nedospělých prostitutek. </a:t>
            </a:r>
            <a:br>
              <a:rPr lang="cs-CZ" sz="3200" dirty="0">
                <a:solidFill>
                  <a:prstClr val="black"/>
                </a:solidFill>
              </a:rPr>
            </a:br>
            <a:r>
              <a:rPr lang="cs-CZ" sz="3200" dirty="0">
                <a:solidFill>
                  <a:prstClr val="black"/>
                </a:solidFill>
              </a:rPr>
              <a:t>Dětská práce je v Etiopii natolik rozšířeným jevem, že jí vychází vstříc i zdejší vzdělávací systém. </a:t>
            </a:r>
            <a:br>
              <a:rPr lang="cs-CZ" sz="3200" dirty="0">
                <a:solidFill>
                  <a:prstClr val="black"/>
                </a:solidFill>
              </a:rPr>
            </a:br>
            <a:r>
              <a:rPr lang="cs-CZ" sz="3200" dirty="0">
                <a:solidFill>
                  <a:prstClr val="black"/>
                </a:solidFill>
              </a:rPr>
              <a:t>V režimu, který jim zároveň dovolí splnit si ostatní povinnosti - tj. odpracovat si na poli nebo doma, co je potřeba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br>
              <a:rPr lang="cs-CZ" sz="3200" dirty="0" smtClean="0">
                <a:solidFill>
                  <a:prstClr val="black"/>
                </a:solidFill>
              </a:rPr>
            </a:br>
            <a:r>
              <a:rPr lang="cs-CZ" sz="3200" dirty="0" smtClean="0">
                <a:solidFill>
                  <a:prstClr val="black"/>
                </a:solidFill>
              </a:rPr>
              <a:t/>
            </a:r>
            <a:br>
              <a:rPr lang="cs-CZ" sz="3200" dirty="0" smtClean="0">
                <a:solidFill>
                  <a:prstClr val="black"/>
                </a:solidFill>
              </a:rPr>
            </a:br>
            <a:r>
              <a:rPr lang="cs-CZ" sz="2800" b="1" i="1" dirty="0" smtClean="0">
                <a:solidFill>
                  <a:prstClr val="black"/>
                </a:solidFill>
              </a:rPr>
              <a:t>Úkol</a:t>
            </a:r>
            <a:r>
              <a:rPr lang="cs-CZ" sz="2800" b="1" i="1" dirty="0" smtClean="0">
                <a:solidFill>
                  <a:prstClr val="black"/>
                </a:solidFill>
              </a:rPr>
              <a:t>: </a:t>
            </a:r>
            <a:r>
              <a:rPr lang="cs-CZ" sz="2800" i="1" dirty="0" smtClean="0"/>
              <a:t>Která práva byla v příběhu porušena?</a:t>
            </a:r>
            <a:br>
              <a:rPr lang="cs-CZ" sz="2800" i="1" dirty="0" smtClean="0"/>
            </a:br>
            <a:r>
              <a:rPr lang="cs-CZ" sz="2800" i="1" dirty="0" smtClean="0"/>
              <a:t>Pracuj s učebnicí str. 70.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074835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ZÁVĚR</a:t>
            </a:r>
            <a:br>
              <a:rPr lang="cs-CZ" dirty="0" smtClean="0"/>
            </a:br>
            <a:r>
              <a:rPr lang="cs-CZ" dirty="0" smtClean="0"/>
              <a:t>Doplň chybějící část textu.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Základní lidská práva jsou práva platná pro všechny lidi bez ohledu na jejich …………………………………………………………………………… 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Na základě mezinárodních smluv o lidských právech se jednotlivé státy zavazují je ………………….... 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015" y="1600200"/>
            <a:ext cx="3504969" cy="45259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03306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1281" y="1196752"/>
            <a:ext cx="7992888" cy="184665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600" dirty="0"/>
              <a:t>JANOŠKOVÁ, D., ONDRÁČKOVÁ, M.</a:t>
            </a:r>
            <a:r>
              <a:rPr lang="cs-CZ" sz="1600" i="1" dirty="0"/>
              <a:t> Občanská výchova 7 učebnice pro základní školy a víceletá gymnázia.</a:t>
            </a:r>
            <a:r>
              <a:rPr lang="cs-CZ" sz="1600" dirty="0"/>
              <a:t> 1. vyd. Plzeň: Fraus. 2004</a:t>
            </a:r>
          </a:p>
          <a:p>
            <a:r>
              <a:rPr lang="cs-CZ" sz="1600" dirty="0"/>
              <a:t>ISBN 80-7238-325-6</a:t>
            </a:r>
          </a:p>
          <a:p>
            <a:endParaRPr lang="cs-CZ" dirty="0"/>
          </a:p>
          <a:p>
            <a:r>
              <a:rPr lang="cs-CZ" sz="1600" dirty="0"/>
              <a:t>JANOŠKOVÁ, D., ONDRÁČKOVÁ, M. </a:t>
            </a:r>
            <a:r>
              <a:rPr lang="cs-CZ" sz="1600" i="1" dirty="0"/>
              <a:t>Občanská výchova 7 příručka učitele pro základní školy a víceletá gymnázia</a:t>
            </a:r>
            <a:r>
              <a:rPr lang="cs-CZ" sz="1600" dirty="0"/>
              <a:t>. 1. vyd. Plzeň: Fraus. 2004</a:t>
            </a:r>
          </a:p>
          <a:p>
            <a:r>
              <a:rPr lang="cs-CZ" sz="1600" dirty="0"/>
              <a:t>ISBN 80-7238-326-4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2738" y="3650540"/>
            <a:ext cx="65002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http://aktualne.centrum.cz/zahranici/afrika/clanek.phtml?id=620141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641662" y="3789040"/>
            <a:ext cx="20162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1)</a:t>
            </a:r>
          </a:p>
        </p:txBody>
      </p:sp>
      <p:sp>
        <p:nvSpPr>
          <p:cNvPr id="9" name="Obdélník 8"/>
          <p:cNvSpPr/>
          <p:nvPr/>
        </p:nvSpPr>
        <p:spPr>
          <a:xfrm>
            <a:off x="629932" y="748824"/>
            <a:ext cx="780535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/>
              <a:t>ZDROJ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12466" y="3202039"/>
            <a:ext cx="797170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600" dirty="0"/>
              <a:t>obrázky jsou z aplikace Microsoft Word - licence zakoupena Základní školou Jeví</a:t>
            </a:r>
            <a:r>
              <a:rPr lang="cs-CZ" dirty="0"/>
              <a:t>čko</a:t>
            </a:r>
          </a:p>
        </p:txBody>
      </p:sp>
    </p:spTree>
    <p:extLst>
      <p:ext uri="{BB962C8B-B14F-4D97-AF65-F5344CB8AC3E}">
        <p14:creationId xmlns:p14="http://schemas.microsoft.com/office/powerpoint/2010/main" val="6336342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458</Words>
  <Application>Microsoft Office PowerPoint</Application>
  <PresentationFormat>Předvádění na obrazovce (4:3)</PresentationFormat>
  <Paragraphs>105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LIDSKÁ PRÁVA  V DOKUMENTECH</vt:lpstr>
      <vt:lpstr>JSME VŠECHNI STEJNÍ?</vt:lpstr>
      <vt:lpstr>DISKUTUJEME …</vt:lpstr>
      <vt:lpstr>LIDSKÁ PRÁVA</vt:lpstr>
      <vt:lpstr>DEN LIDSKÝCH PRÁV</vt:lpstr>
      <vt:lpstr>10. prosince 1948 přijalo  a vyhlásilo OSN Všeobecnou deklaraci lidských práv.</vt:lpstr>
      <vt:lpstr>JMENUJ NEJVÝZNAMNĚJŠÍ  LIDSKÁ PRÁVA.</vt:lpstr>
      <vt:lpstr>právo na život právo vlastnit majetek osobní svoboda </vt:lpstr>
      <vt:lpstr>VŠEOBECNÁ DEKLARACE  LIDSKÝCH PRÁV</vt:lpstr>
      <vt:lpstr>LISTINA ZÁKLADNÍCH PRÁV A SVOBOD</vt:lpstr>
      <vt:lpstr>CHARTA ZÁKLADNÍCH PRÁV EU</vt:lpstr>
      <vt:lpstr>SVOBODNÝ OBČAN</vt:lpstr>
      <vt:lpstr>Z DENNÍHO TISKU … 1)</vt:lpstr>
      <vt:lpstr> Etiopská města jsou zase plná nedorostlých pouličních čističů bot a čím dál tím častěji také nedospělých prostitutek.  Dětská práce je v Etiopii natolik rozšířeným jevem, že jí vychází vstříc i zdejší vzdělávací systém.  V režimu, který jim zároveň dovolí splnit si ostatní povinnosti - tj. odpracovat si na poli nebo doma, co je potřeba.  Úkol: Která práva byla v příběhu porušena? Pracuj s učebnicí str. 70. </vt:lpstr>
      <vt:lpstr>ZÁVĚR Doplň chybějící část textu.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Finsterlová Jiřina</dc:creator>
  <cp:lastModifiedBy>Finsterlová Jiřina</cp:lastModifiedBy>
  <cp:revision>28</cp:revision>
  <dcterms:created xsi:type="dcterms:W3CDTF">2012-06-04T15:08:41Z</dcterms:created>
  <dcterms:modified xsi:type="dcterms:W3CDTF">2012-06-05T13:03:38Z</dcterms:modified>
</cp:coreProperties>
</file>