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300" r:id="rId4"/>
    <p:sldId id="305" r:id="rId5"/>
    <p:sldId id="306" r:id="rId6"/>
    <p:sldId id="301" r:id="rId7"/>
    <p:sldId id="296" r:id="rId8"/>
    <p:sldId id="26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CC"/>
    <a:srgbClr val="FD0F0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15_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SPOJKY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661" custScaleY="72247" custLinFactY="25299" custLinFactNeighborX="614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79461" y="0"/>
          <a:ext cx="4349752" cy="4349752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60353" y="435461"/>
          <a:ext cx="5245929" cy="11231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INOVACE_ 15_ ČESKÝ JAZYK  3</a:t>
          </a:r>
          <a:endParaRPr lang="cs-CZ" sz="2500" kern="1200" dirty="0"/>
        </a:p>
      </dsp:txBody>
      <dsp:txXfrm>
        <a:off x="1915179" y="490287"/>
        <a:ext cx="5136277" cy="1013467"/>
      </dsp:txXfrm>
    </dsp:sp>
    <dsp:sp modelId="{ED2230FF-1096-48BA-B691-CB70E3195D4E}">
      <dsp:nvSpPr>
        <dsp:cNvPr id="0" name=""/>
        <dsp:cNvSpPr/>
      </dsp:nvSpPr>
      <dsp:spPr>
        <a:xfrm>
          <a:off x="1931786" y="1698970"/>
          <a:ext cx="5103063" cy="112311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    Potštejn, okres Rychnov nad Kněžnou</a:t>
          </a:r>
          <a:endParaRPr lang="cs-CZ" sz="2500" kern="1200" dirty="0"/>
        </a:p>
      </dsp:txBody>
      <dsp:txXfrm>
        <a:off x="1986612" y="1753796"/>
        <a:ext cx="4993411" cy="1013467"/>
      </dsp:txXfrm>
    </dsp:sp>
    <dsp:sp modelId="{6E27EA9C-C67C-450A-8A3C-DF1F4862AEAB}">
      <dsp:nvSpPr>
        <dsp:cNvPr id="0" name=""/>
        <dsp:cNvSpPr/>
      </dsp:nvSpPr>
      <dsp:spPr>
        <a:xfrm>
          <a:off x="3714777" y="3387008"/>
          <a:ext cx="1884732" cy="8114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SPOJKY</a:t>
          </a:r>
          <a:endParaRPr lang="cs-CZ" sz="2500" b="1" kern="1200" dirty="0"/>
        </a:p>
      </dsp:txBody>
      <dsp:txXfrm>
        <a:off x="3754387" y="3426618"/>
        <a:ext cx="1805512" cy="732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2000240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SPOJKY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25.11.2011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slovní druhy, předložky, spojky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Prohlubování znalostí o životě živočichů v lese.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určování některých slovních druhů, zejména spojek.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072330" y="285728"/>
            <a:ext cx="1382712" cy="1785937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1857356" y="428604"/>
            <a:ext cx="4429156" cy="1500198"/>
          </a:xfrm>
          <a:prstGeom prst="cloudCallout">
            <a:avLst>
              <a:gd name="adj1" fmla="val 62843"/>
              <a:gd name="adj2" fmla="val 1701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Roztřídíte do správných krabic?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428596" y="2357430"/>
            <a:ext cx="2143140" cy="1214446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2714612" y="2357430"/>
            <a:ext cx="1643074" cy="1214446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4500562" y="2285992"/>
            <a:ext cx="1785950" cy="1214446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ZÁJMENA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6429388" y="2285992"/>
            <a:ext cx="2071702" cy="1214446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PŘEDLOŽKY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643834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koníček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572132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sýček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714612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veverka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00034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medvěd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857224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píchne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214414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286248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929190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nevařím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000760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143108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715140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pláčeme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286116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357950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1785918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běháte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3857620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429256" y="5715016"/>
            <a:ext cx="1143008" cy="64294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já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DSC00137.JPG"/>
          <p:cNvPicPr>
            <a:picLocks noGrp="1" noChangeAspect="1"/>
          </p:cNvPicPr>
          <p:nvPr>
            <p:ph idx="4294967295"/>
          </p:nvPr>
        </p:nvPicPr>
        <p:blipFill>
          <a:blip r:embed="rId3" cstate="print"/>
          <a:srcRect l="3886" t="2591" r="12564" b="4145"/>
          <a:stretch>
            <a:fillRect/>
          </a:stretch>
        </p:blipFill>
        <p:spPr>
          <a:xfrm>
            <a:off x="428596" y="2143116"/>
            <a:ext cx="3071813" cy="2571750"/>
          </a:xfrm>
          <a:prstGeom prst="ellipse">
            <a:avLst/>
          </a:prstGeom>
        </p:spPr>
      </p:pic>
      <p:pic>
        <p:nvPicPr>
          <p:cNvPr id="4" name="Obrázek 3" descr="MC900192205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6" y="2643182"/>
            <a:ext cx="1713655" cy="2214578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786050" y="785794"/>
            <a:ext cx="4429156" cy="1500198"/>
          </a:xfrm>
          <a:prstGeom prst="cloudCallout">
            <a:avLst>
              <a:gd name="adj1" fmla="val 37507"/>
              <a:gd name="adj2" fmla="val 16569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Někdy potřebujeme slova a věty spojit dohromady.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DSC00009.JPG"/>
          <p:cNvPicPr>
            <a:picLocks noChangeAspect="1"/>
          </p:cNvPicPr>
          <p:nvPr/>
        </p:nvPicPr>
        <p:blipFill>
          <a:blip r:embed="rId5"/>
          <a:srcRect l="43749" t="37499" r="34376" b="36459"/>
          <a:stretch>
            <a:fillRect/>
          </a:stretch>
        </p:blipFill>
        <p:spPr>
          <a:xfrm>
            <a:off x="3643306" y="3929066"/>
            <a:ext cx="2480327" cy="2214578"/>
          </a:xfrm>
          <a:prstGeom prst="ellipse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1000100" y="4572008"/>
            <a:ext cx="2000264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otakárek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57620" y="5715016"/>
            <a:ext cx="2000264" cy="5715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bělásek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Dvaatřiceticípá hvězda 10"/>
          <p:cNvSpPr/>
          <p:nvPr/>
        </p:nvSpPr>
        <p:spPr>
          <a:xfrm>
            <a:off x="2357422" y="5143512"/>
            <a:ext cx="1428760" cy="928694"/>
          </a:xfrm>
          <a:prstGeom prst="star32">
            <a:avLst/>
          </a:prstGeom>
          <a:solidFill>
            <a:srgbClr val="FF00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2786050" y="785794"/>
            <a:ext cx="4429156" cy="1500198"/>
          </a:xfrm>
          <a:prstGeom prst="cloudCallout">
            <a:avLst>
              <a:gd name="adj1" fmla="val 37507"/>
              <a:gd name="adj2" fmla="val 165699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Dokážeš vymyslet jinou spojku k těmto slovům?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9" grpId="0" animBg="1"/>
      <p:bldP spid="10" grpId="0" animBg="1"/>
      <p:bldP spid="11" grpId="0" build="allAtOnce" animBg="1"/>
      <p:bldP spid="1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14282" y="1571612"/>
            <a:ext cx="8229600" cy="4525963"/>
          </a:xfrm>
        </p:spPr>
        <p:txBody>
          <a:bodyPr/>
          <a:lstStyle/>
          <a:p>
            <a:r>
              <a:rPr lang="cs-CZ" b="1" dirty="0" smtClean="0"/>
              <a:t>Veverky umí skákat po stromech, ______ létat nedokážou.</a:t>
            </a:r>
          </a:p>
          <a:p>
            <a:r>
              <a:rPr lang="cs-CZ" b="1" dirty="0" smtClean="0"/>
              <a:t>Medvěd, zajíc ____ jelen jsou savci.</a:t>
            </a:r>
          </a:p>
          <a:p>
            <a:r>
              <a:rPr lang="cs-CZ" b="1" dirty="0" smtClean="0"/>
              <a:t>Srnka ______ jelen mají kopýtka.</a:t>
            </a:r>
          </a:p>
          <a:p>
            <a:r>
              <a:rPr lang="cs-CZ" b="1" dirty="0" smtClean="0"/>
              <a:t>Krtek výborně hloubí chodby, ________ má hrabavé přední končetiny.</a:t>
            </a:r>
          </a:p>
          <a:p>
            <a:r>
              <a:rPr lang="cs-CZ" b="1" dirty="0" smtClean="0"/>
              <a:t>Máme rádi zvířata, _________ jsou chlupatá.</a:t>
            </a:r>
            <a:endParaRPr lang="cs-CZ" b="1" dirty="0"/>
          </a:p>
        </p:txBody>
      </p:sp>
      <p:pic>
        <p:nvPicPr>
          <p:cNvPr id="4" name="Obrázek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44" y="428604"/>
            <a:ext cx="1713655" cy="2214578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2928926" y="357166"/>
            <a:ext cx="3786214" cy="1285884"/>
          </a:xfrm>
          <a:prstGeom prst="cloudCallout">
            <a:avLst>
              <a:gd name="adj1" fmla="val 63228"/>
              <a:gd name="adj2" fmla="val 34561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Doplníš vhodné spojky do vět?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85918" y="5643578"/>
            <a:ext cx="857256" cy="50006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86050" y="5643578"/>
            <a:ext cx="1000132" cy="50006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57818" y="5572140"/>
            <a:ext cx="1357322" cy="50006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protože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29454" y="5572140"/>
            <a:ext cx="1000132" cy="50006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29058" y="5572140"/>
            <a:ext cx="1214446" cy="500066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neboť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642910" y="500042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Kuna a liška jsou lesní šelmy, protože se živí lovem drobných savců, ptáků, ale i hmyzu.  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 lese se můžeme setkat i se slepýšem. I když je podobný hadovi, je to vlastně </a:t>
            </a:r>
            <a:r>
              <a:rPr lang="cs-CZ" sz="3600" b="1" dirty="0" smtClean="0">
                <a:solidFill>
                  <a:schemeClr val="tx1"/>
                </a:solidFill>
              </a:rPr>
              <a:t>ještěrka. Jestřáb a káně si staví svá hnízda na vysokém smrku, či na borovici.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2396" y="2928934"/>
            <a:ext cx="1357322" cy="1754084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1142976" y="285728"/>
            <a:ext cx="642942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Podstatná jména podtrhni, slovesa označ vlnkou a spojky zakroužkuj.  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Mrak 33"/>
          <p:cNvSpPr/>
          <p:nvPr/>
        </p:nvSpPr>
        <p:spPr>
          <a:xfrm>
            <a:off x="357158" y="1785926"/>
            <a:ext cx="8501122" cy="34290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7000892" y="214290"/>
            <a:ext cx="1603375" cy="2071687"/>
          </a:xfrm>
          <a:prstGeom prst="rect">
            <a:avLst/>
          </a:prstGeom>
        </p:spPr>
      </p:pic>
      <p:sp>
        <p:nvSpPr>
          <p:cNvPr id="29" name="Obláček 28"/>
          <p:cNvSpPr/>
          <p:nvPr/>
        </p:nvSpPr>
        <p:spPr>
          <a:xfrm>
            <a:off x="357158" y="428604"/>
            <a:ext cx="5715040" cy="1357322"/>
          </a:xfrm>
          <a:prstGeom prst="cloudCallout">
            <a:avLst>
              <a:gd name="adj1" fmla="val 62244"/>
              <a:gd name="adj2" fmla="val 13534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Odlišíš spojky a předložky? Na mráček patří jenom spojky.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2928926" y="5500702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785786" y="5214950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2357422" y="5286388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1214414" y="5143512"/>
            <a:ext cx="1500198" cy="928694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nebo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7cípá hvězda 14"/>
          <p:cNvSpPr/>
          <p:nvPr/>
        </p:nvSpPr>
        <p:spPr>
          <a:xfrm>
            <a:off x="2928926" y="5072074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3357554" y="5000636"/>
            <a:ext cx="2143140" cy="114300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protože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4786314" y="5000636"/>
            <a:ext cx="1785950" cy="1000132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neboť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4714876" y="5786454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5357818" y="5786454"/>
            <a:ext cx="1143008" cy="71438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2143108" y="5786454"/>
            <a:ext cx="1285884" cy="642942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928662" y="5643578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7cípá hvězda 21"/>
          <p:cNvSpPr/>
          <p:nvPr/>
        </p:nvSpPr>
        <p:spPr>
          <a:xfrm>
            <a:off x="1500166" y="5786454"/>
            <a:ext cx="1143008" cy="78581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7cípá hvězda 22"/>
          <p:cNvSpPr/>
          <p:nvPr/>
        </p:nvSpPr>
        <p:spPr>
          <a:xfrm>
            <a:off x="3143240" y="5929330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až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7cípá hvězda 23"/>
          <p:cNvSpPr/>
          <p:nvPr/>
        </p:nvSpPr>
        <p:spPr>
          <a:xfrm>
            <a:off x="3857620" y="6000768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7cípá hvězda 24"/>
          <p:cNvSpPr/>
          <p:nvPr/>
        </p:nvSpPr>
        <p:spPr>
          <a:xfrm>
            <a:off x="6000760" y="5500702"/>
            <a:ext cx="1285884" cy="71438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7cípá hvězda 25"/>
          <p:cNvSpPr/>
          <p:nvPr/>
        </p:nvSpPr>
        <p:spPr>
          <a:xfrm>
            <a:off x="6215074" y="5072074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7cípá hvězda 26"/>
          <p:cNvSpPr/>
          <p:nvPr/>
        </p:nvSpPr>
        <p:spPr>
          <a:xfrm>
            <a:off x="6786578" y="5357826"/>
            <a:ext cx="1285884" cy="71438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7cípá hvězda 27"/>
          <p:cNvSpPr/>
          <p:nvPr/>
        </p:nvSpPr>
        <p:spPr>
          <a:xfrm>
            <a:off x="6643702" y="5857892"/>
            <a:ext cx="1785950" cy="78581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kdyby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7cípá hvězda 29"/>
          <p:cNvSpPr/>
          <p:nvPr/>
        </p:nvSpPr>
        <p:spPr>
          <a:xfrm>
            <a:off x="7715272" y="5429264"/>
            <a:ext cx="1143008" cy="71438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7cípá hvězda 30"/>
          <p:cNvSpPr/>
          <p:nvPr/>
        </p:nvSpPr>
        <p:spPr>
          <a:xfrm>
            <a:off x="6929454" y="5000636"/>
            <a:ext cx="914400" cy="61264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7cípá hvězda 31"/>
          <p:cNvSpPr/>
          <p:nvPr/>
        </p:nvSpPr>
        <p:spPr>
          <a:xfrm>
            <a:off x="7429520" y="5000636"/>
            <a:ext cx="1357322" cy="785818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7cípá hvězda 32"/>
          <p:cNvSpPr/>
          <p:nvPr/>
        </p:nvSpPr>
        <p:spPr>
          <a:xfrm>
            <a:off x="7715272" y="6000768"/>
            <a:ext cx="1200152" cy="571504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aby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SPOJKY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Spojují slova nebo věty.</a:t>
            </a:r>
          </a:p>
          <a:p>
            <a:endParaRPr lang="cs-CZ" b="1" dirty="0" smtClean="0"/>
          </a:p>
          <a:p>
            <a:r>
              <a:rPr lang="cs-CZ" b="1" dirty="0" smtClean="0"/>
              <a:t>Píšeme před nimi čárku.</a:t>
            </a:r>
          </a:p>
          <a:p>
            <a:endParaRPr lang="cs-CZ" b="1" dirty="0" smtClean="0"/>
          </a:p>
          <a:p>
            <a:r>
              <a:rPr lang="cs-CZ" b="1" dirty="0" smtClean="0"/>
              <a:t>Jen před spojkami </a:t>
            </a:r>
            <a:r>
              <a:rPr lang="cs-CZ" b="1" dirty="0" smtClean="0">
                <a:solidFill>
                  <a:srgbClr val="FF0000"/>
                </a:solidFill>
              </a:rPr>
              <a:t>a, i, nebo, ani </a:t>
            </a:r>
            <a:r>
              <a:rPr lang="cs-CZ" b="1" dirty="0" smtClean="0"/>
              <a:t>čárku většinou nepíšeme.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</a:t>
            </a:r>
            <a:r>
              <a:rPr lang="cs-CZ" dirty="0" smtClean="0"/>
              <a:t>MC900192205.WMF)</a:t>
            </a:r>
            <a:endParaRPr lang="cs-CZ" dirty="0" smtClean="0"/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1307</TotalTime>
  <Words>320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SPOJKY</vt:lpstr>
      <vt:lpstr>Snímek 3</vt:lpstr>
      <vt:lpstr>Snímek 4</vt:lpstr>
      <vt:lpstr>Snímek 5</vt:lpstr>
      <vt:lpstr>Snímek 6</vt:lpstr>
      <vt:lpstr>Snímek 7</vt:lpstr>
      <vt:lpstr>SPOJKY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33</cp:revision>
  <dcterms:created xsi:type="dcterms:W3CDTF">2011-07-24T08:19:55Z</dcterms:created>
  <dcterms:modified xsi:type="dcterms:W3CDTF">2012-01-25T20:35:35Z</dcterms:modified>
</cp:coreProperties>
</file>