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1" r:id="rId2"/>
    <p:sldId id="262" r:id="rId3"/>
    <p:sldId id="259" r:id="rId4"/>
    <p:sldId id="260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594" y="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C8C44AD-FC2F-4FD0-81DD-169AFABCB06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A04B52B-A146-4891-B413-8718504DF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D1FA9AB-5542-46B0-A10F-F21ECCFDEB5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D9E0735-2C52-43D2-9225-F898E797ADD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7BFFC7A-7C0A-4527-9260-889BD3DD1C1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2134D7A-0220-4F04-9FE4-3A1747DBA8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F020A-FB41-4CD9-A9EA-3E2F0BB60135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287EE-4138-4A0D-9761-B1F9668DE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7D873279-D8DB-4691-8901-AE7676B75FD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AD1C091-9315-440A-9B8B-DED743EBD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DAF2F-1B43-49FA-B3A8-D99D8DBB98F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112258-C84A-4811-AAFB-1E0F74093E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EEC8A-E81E-4634-A13B-4E342A4176E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12863-7D58-495B-93A1-157CBF0808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EEE36-9025-44BF-B09C-BFF96791851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F06E8-E598-4F9A-AE84-FDBE9A7C80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FD407-CCEA-4ADA-A5C7-A85BFF95F6C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34859-500A-4AFC-8332-76B8EE61EC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7257E-76F1-4883-960E-63684160888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EAA55-126A-4F19-A770-2BA254B13C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DD99313-E614-4542-92DF-0C08C257C35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513B34-F33D-4F7F-B05D-31FACBC6E0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A448EF-1485-42D5-ABDD-F0593051F31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1C5E6C-8BFD-44EF-879E-C838E692D1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AB6264-FB3F-4E08-90AE-1C90EA71426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36477DC8-C9AC-499D-A1F6-A44EA2426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B538144-5D3A-4A24-852C-13A6DFC32F0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D94654EA-6CF9-49E9-9C1C-40E66F7679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75" r:id="rId11"/>
  </p:sldLayoutIdLst>
  <p:transition spd="slow">
    <p:dissolve/>
  </p:transition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dirty="0" smtClean="0">
                <a:latin typeface="+mn-lt"/>
              </a:rPr>
              <a:t>Sčítání Zlomků</a:t>
            </a:r>
            <a:endParaRPr lang="cs-CZ" sz="2800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/>
          <a:lstStyle/>
          <a:p>
            <a:endParaRPr lang="cs-CZ" sz="1500" smtClean="0"/>
          </a:p>
          <a:p>
            <a:endParaRPr lang="cs-CZ" sz="1500" smtClean="0"/>
          </a:p>
          <a:p>
            <a:endParaRPr lang="cs-CZ" sz="1500" smtClean="0"/>
          </a:p>
          <a:p>
            <a:r>
              <a:rPr lang="cs-CZ" sz="1500" smtClean="0"/>
              <a:t>Základní škola Čelákovice</a:t>
            </a:r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VY_32_INOVACE_035_Sčítání zlomků</a:t>
            </a:r>
            <a:endParaRPr lang="cs-CZ">
              <a:solidFill>
                <a:schemeClr val="bg1"/>
              </a:solidFill>
              <a:latin typeface="Trebuchet MS" pitchFamily="34" charset="0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Trebuchet MS" pitchFamily="34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Trebuchet MS" pitchFamily="34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Trebuchet MS" pitchFamily="34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Trebuchet MS" pitchFamily="34" charset="0"/>
              </a:rPr>
              <a:t>: 15.10.2011</a:t>
            </a:r>
          </a:p>
          <a:p>
            <a:r>
              <a:rPr lang="cs-CZ" sz="1600" b="1">
                <a:solidFill>
                  <a:schemeClr val="tx2"/>
                </a:solidFill>
                <a:latin typeface="Trebuchet MS" pitchFamily="34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Trebuchet MS" pitchFamily="34" charset="0"/>
              </a:rPr>
              <a:t>: II. Stupeň – základní, 7. ročník</a:t>
            </a:r>
          </a:p>
          <a:p>
            <a:endParaRPr lang="cs-CZ" sz="1600">
              <a:solidFill>
                <a:schemeClr val="tx2"/>
              </a:solidFill>
              <a:latin typeface="Trebuchet MS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Trebuchet MS" pitchFamily="34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Trebuchet MS" pitchFamily="34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Trebuchet MS" pitchFamily="34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Trebuchet MS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Trebuchet MS" pitchFamily="34" charset="0"/>
              </a:rPr>
              <a:t>Téma: Sčítání zlomků</a:t>
            </a:r>
            <a:endParaRPr lang="cs-CZ" sz="1600">
              <a:solidFill>
                <a:schemeClr val="tx2"/>
              </a:solidFill>
              <a:latin typeface="Trebuchet MS" pitchFamily="34" charset="0"/>
            </a:endParaRPr>
          </a:p>
          <a:p>
            <a:endParaRPr lang="cs-CZ" sz="1600">
              <a:solidFill>
                <a:schemeClr val="tx2"/>
              </a:solidFill>
              <a:latin typeface="Trebuchet MS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Trebuchet MS" pitchFamily="34" charset="0"/>
              </a:rPr>
              <a:t>Anotace: </a:t>
            </a:r>
            <a:r>
              <a:rPr lang="cs-CZ" sz="1600">
                <a:solidFill>
                  <a:schemeClr val="tx2"/>
                </a:solidFill>
                <a:latin typeface="Trebuchet MS" pitchFamily="34" charset="0"/>
              </a:rPr>
              <a:t>základní vysvětlení sčítání zlomků. Práce na interaktivní tabuli a do sešitu. </a:t>
            </a:r>
          </a:p>
          <a:p>
            <a:endParaRPr lang="cs-CZ" sz="1600">
              <a:solidFill>
                <a:schemeClr val="tx2"/>
              </a:solidFill>
              <a:latin typeface="Trebuchet MS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Trebuchet MS" pitchFamily="34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Trebuchet MS" pitchFamily="34" charset="0"/>
              </a:rPr>
              <a:t>: prezentace, pracovní list – str. 4</a:t>
            </a:r>
          </a:p>
          <a:p>
            <a:endParaRPr lang="cs-CZ" sz="1600">
              <a:solidFill>
                <a:schemeClr val="tx2"/>
              </a:solidFill>
              <a:latin typeface="Trebuchet MS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Trebuchet MS" pitchFamily="34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Trebuchet MS" pitchFamily="34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Trebuchet MS" pitchFamily="34" charset="0"/>
              </a:rPr>
              <a:t>žák sčítá jednoduché zlomky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Sčítání zlomků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1340768"/>
            <a:ext cx="673224" cy="1129476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025650" y="334963"/>
            <a:ext cx="31877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u="sng">
                <a:latin typeface="Trebuchet MS" pitchFamily="34" charset="0"/>
              </a:rPr>
              <a:t>Sčítání zlomků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60450" y="1628775"/>
            <a:ext cx="3984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+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546193" y="1324393"/>
            <a:ext cx="579005" cy="1133067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303463" y="1597025"/>
            <a:ext cx="4254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=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-33338" y="2462213"/>
            <a:ext cx="83677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rebuchet MS" pitchFamily="34" charset="0"/>
              </a:rPr>
              <a:t>1. Najdeme nejmenší společný násobek</a:t>
            </a:r>
          </a:p>
          <a:p>
            <a:r>
              <a:rPr lang="cs-CZ" sz="3600">
                <a:latin typeface="Trebuchet MS" pitchFamily="34" charset="0"/>
              </a:rPr>
              <a:t>    jmenovatelů – v našem případě  12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2700" y="3573463"/>
            <a:ext cx="807085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2. První jmenovatel jsme rozšířili 3,</a:t>
            </a:r>
          </a:p>
          <a:p>
            <a:r>
              <a:rPr lang="cs-CZ" sz="3600">
                <a:latin typeface="Trebuchet MS" pitchFamily="34" charset="0"/>
              </a:rPr>
              <a:t>    3 rozšíříme i první čitatel, to samé </a:t>
            </a:r>
          </a:p>
          <a:p>
            <a:r>
              <a:rPr lang="cs-CZ" sz="3600">
                <a:latin typeface="Trebuchet MS" pitchFamily="34" charset="0"/>
              </a:rPr>
              <a:t>    u druhého zlomku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2700" y="5229225"/>
            <a:ext cx="82756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3. Sečteme čitatele a jmenovatel bude</a:t>
            </a:r>
          </a:p>
          <a:p>
            <a:r>
              <a:rPr lang="cs-CZ" sz="3600">
                <a:latin typeface="Trebuchet MS" pitchFamily="34" charset="0"/>
              </a:rPr>
              <a:t>    12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785208" y="1326188"/>
            <a:ext cx="833883" cy="1129476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708400" y="1628775"/>
            <a:ext cx="4254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+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150490" y="1324393"/>
            <a:ext cx="833883" cy="1129476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060950" y="1598613"/>
            <a:ext cx="4270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=</a:t>
            </a: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652120" y="1324393"/>
            <a:ext cx="833882" cy="1129476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90538" y="115888"/>
            <a:ext cx="29670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Další příklady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23850" y="1196975"/>
            <a:ext cx="5969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1.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101194" y="931294"/>
            <a:ext cx="579005" cy="1133067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800225" y="1206500"/>
            <a:ext cx="427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+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347020" y="931294"/>
            <a:ext cx="579005" cy="1129476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079750" y="1206500"/>
            <a:ext cx="427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+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563888" y="919061"/>
            <a:ext cx="833883" cy="1133067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622800" y="1206500"/>
            <a:ext cx="427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=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4005263"/>
            <a:ext cx="5969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2.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1725" y="3727450"/>
            <a:ext cx="6683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>
                <a:latin typeface="Trebuchet MS" pitchFamily="34" charset="0"/>
              </a:rPr>
              <a:t>1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684333" y="3645024"/>
            <a:ext cx="579005" cy="1133067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06650" y="3889375"/>
            <a:ext cx="427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+</a:t>
            </a: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652120" y="907380"/>
            <a:ext cx="579005" cy="1129476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959100" y="3721100"/>
            <a:ext cx="6683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>
                <a:latin typeface="Trebuchet MS" pitchFamily="34" charset="0"/>
              </a:rPr>
              <a:t>4</a:t>
            </a:r>
          </a:p>
        </p:txBody>
      </p:sp>
      <p:sp>
        <p:nvSpPr>
          <p:cNvPr id="16" name="TextovéPole 1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539133" y="3721639"/>
            <a:ext cx="579005" cy="1129476"/>
          </a:xfrm>
          <a:prstGeom prst="rect">
            <a:avLst/>
          </a:prstGeom>
          <a:blipFill rotWithShape="1">
            <a:blip r:embed="rId8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284663" y="4005263"/>
            <a:ext cx="4254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=</a:t>
            </a:r>
          </a:p>
        </p:txBody>
      </p:sp>
      <p:sp>
        <p:nvSpPr>
          <p:cNvPr id="18" name="TextovéPole 1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24681" y="3649730"/>
            <a:ext cx="833882" cy="1129476"/>
          </a:xfrm>
          <a:prstGeom prst="rect">
            <a:avLst/>
          </a:prstGeom>
          <a:blipFill rotWithShape="1">
            <a:blip r:embed="rId9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345238" y="3906838"/>
            <a:ext cx="4270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rebuchet MS" pitchFamily="34" charset="0"/>
              </a:rPr>
              <a:t>=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767513" y="3633788"/>
            <a:ext cx="6683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>
                <a:latin typeface="Trebuchet MS" pitchFamily="34" charset="0"/>
              </a:rPr>
              <a:t>6</a:t>
            </a:r>
          </a:p>
        </p:txBody>
      </p:sp>
      <p:sp>
        <p:nvSpPr>
          <p:cNvPr id="21" name="TextovéPole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380311" y="3632118"/>
            <a:ext cx="579005" cy="1133067"/>
          </a:xfrm>
          <a:prstGeom prst="rect">
            <a:avLst/>
          </a:prstGeom>
          <a:blipFill rotWithShape="1">
            <a:blip r:embed="rId10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9" grpId="0"/>
      <p:bldP spid="10" grpId="0"/>
      <p:bldP spid="11" grpId="0"/>
      <p:bldP spid="13" grpId="0"/>
      <p:bldP spid="15" grpId="0"/>
      <p:bldP spid="17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179512" y="404664"/>
            <a:ext cx="925252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2"/>
          <p:cNvSpPr txBox="1">
            <a:spLocks noChangeArrowheads="1"/>
          </p:cNvSpPr>
          <p:nvPr/>
        </p:nvSpPr>
        <p:spPr bwMode="auto">
          <a:xfrm>
            <a:off x="468313" y="1700213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Trebuchet MS" pitchFamily="34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Trebuchet MS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41</TotalTime>
  <Words>109</Words>
  <Application>Microsoft Office PowerPoint</Application>
  <PresentationFormat>On-screen Show (4:3)</PresentationFormat>
  <Paragraphs>47</Paragraphs>
  <Slides>5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5</vt:i4>
      </vt:variant>
    </vt:vector>
  </HeadingPairs>
  <TitlesOfParts>
    <vt:vector size="15" baseType="lpstr">
      <vt:lpstr>Trebuchet MS</vt:lpstr>
      <vt:lpstr>Arial</vt:lpstr>
      <vt:lpstr>Wingdings 2</vt:lpstr>
      <vt:lpstr>Wingdings</vt:lpstr>
      <vt:lpstr>Calibri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  <vt:lpstr>Snímek 4</vt:lpstr>
      <vt:lpstr>Snímek 5</vt:lpstr>
    </vt:vector>
  </TitlesOfParts>
  <Company>eMachines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zlomků</dc:title>
  <dc:creator>Valued eMachines Customer</dc:creator>
  <cp:lastModifiedBy>DUM</cp:lastModifiedBy>
  <cp:revision>13</cp:revision>
  <dcterms:created xsi:type="dcterms:W3CDTF">2011-10-15T16:51:45Z</dcterms:created>
  <dcterms:modified xsi:type="dcterms:W3CDTF">2012-03-03T17:11:13Z</dcterms:modified>
</cp:coreProperties>
</file>