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352" r:id="rId2"/>
    <p:sldId id="344" r:id="rId3"/>
    <p:sldId id="345" r:id="rId4"/>
    <p:sldId id="346" r:id="rId5"/>
    <p:sldId id="347" r:id="rId6"/>
    <p:sldId id="348" r:id="rId7"/>
    <p:sldId id="349" r:id="rId8"/>
    <p:sldId id="350" r:id="rId9"/>
    <p:sldId id="35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2507B0-2E41-4B2B-AF99-9220F18A54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9DCB95-B139-4F33-A434-0D9DCAEC0F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CC7697-4598-48C5-BFCB-312D8480E1D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880A40-469C-45A3-BF17-15B268099F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C19607-DB73-48B7-B9EF-C5117C7421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675DAA-8B1B-496F-8600-4AF90B9A743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4B49FB-60FC-429F-AF79-9BF5B55B026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505389-BAE1-4ECC-8203-1B05E3304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AD0335-1313-4B9C-8776-5E5C835C3F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1E75A-AA8C-4D29-8B21-487493E2B5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25E5D1-1B10-403E-8B00-ECE84DDD28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D4C3CBA-A79B-4DD7-95E8-11DB4B2C44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7896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082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37899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0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1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2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3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4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5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6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7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3108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3109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37910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1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2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37913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4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5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113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37917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8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9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0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1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2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3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4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</p:grpSp>
      <p:grpSp>
        <p:nvGrpSpPr>
          <p:cNvPr id="308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37926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27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  <p:grpSp>
        <p:nvGrpSpPr>
          <p:cNvPr id="3084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3085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37930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088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37932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3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4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5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6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7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8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9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37940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VY_52_INOVACE_21_ Aminokyseliny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Aminokyseliny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Sada:Chemie,2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Autor:Ing. Luděk Škrovánek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Aminokyseliny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7587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Aminoderiváty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7429500" cy="3929062"/>
          </a:xfrm>
        </p:spPr>
        <p:txBody>
          <a:bodyPr/>
          <a:lstStyle/>
          <a:p>
            <a:pPr>
              <a:buFontTx/>
              <a:buNone/>
            </a:pPr>
            <a:r>
              <a:rPr lang="cs-CZ" smtClean="0"/>
              <a:t>Skupina: </a:t>
            </a:r>
            <a:r>
              <a:rPr lang="cs-CZ" smtClean="0">
                <a:solidFill>
                  <a:srgbClr val="00B050"/>
                </a:solidFill>
              </a:rPr>
              <a:t>-NH</a:t>
            </a:r>
            <a:r>
              <a:rPr lang="cs-CZ" b="1" baseline="-25000" smtClean="0">
                <a:solidFill>
                  <a:srgbClr val="00B050"/>
                </a:solidFill>
              </a:rPr>
              <a:t>2</a:t>
            </a:r>
          </a:p>
          <a:p>
            <a:pPr>
              <a:buFontTx/>
              <a:buChar char="-"/>
            </a:pPr>
            <a:r>
              <a:rPr lang="cs-CZ" smtClean="0"/>
              <a:t>nejjednodušší dusíkaté organické sloučeniny odvozené od amoniaku (čpavku) </a:t>
            </a:r>
            <a:r>
              <a:rPr lang="cs-CZ" smtClean="0">
                <a:solidFill>
                  <a:srgbClr val="00B050"/>
                </a:solidFill>
              </a:rPr>
              <a:t>NH</a:t>
            </a:r>
            <a:r>
              <a:rPr lang="cs-CZ" b="1" baseline="-25000" smtClean="0">
                <a:solidFill>
                  <a:srgbClr val="00B050"/>
                </a:solidFill>
              </a:rPr>
              <a:t>3</a:t>
            </a:r>
          </a:p>
          <a:p>
            <a:pPr>
              <a:buFontTx/>
              <a:buChar char="-"/>
            </a:pPr>
            <a:r>
              <a:rPr lang="cs-CZ" smtClean="0"/>
              <a:t>nahrazením vodíku v amoniaku uhlovodíkovým zbytkem vzniká aminoderivát</a:t>
            </a:r>
          </a:p>
          <a:p>
            <a:pPr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Aminoderiváty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7429500" cy="3929062"/>
          </a:xfrm>
        </p:spPr>
        <p:txBody>
          <a:bodyPr/>
          <a:lstStyle/>
          <a:p>
            <a:pPr>
              <a:buFontTx/>
              <a:buNone/>
            </a:pPr>
            <a:r>
              <a:rPr lang="cs-CZ" smtClean="0"/>
              <a:t>Napiš vzorce:</a:t>
            </a:r>
          </a:p>
          <a:p>
            <a:pPr>
              <a:buFontTx/>
              <a:buNone/>
            </a:pPr>
            <a:r>
              <a:rPr lang="cs-CZ" smtClean="0">
                <a:solidFill>
                  <a:srgbClr val="C00000"/>
                </a:solidFill>
              </a:rPr>
              <a:t>Metyl</a:t>
            </a:r>
            <a:r>
              <a:rPr lang="cs-CZ" smtClean="0"/>
              <a:t>amin</a:t>
            </a: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r>
              <a:rPr lang="cs-CZ" smtClean="0">
                <a:solidFill>
                  <a:srgbClr val="C00000"/>
                </a:solidFill>
              </a:rPr>
              <a:t>Dimetyl</a:t>
            </a:r>
            <a:r>
              <a:rPr lang="cs-CZ" smtClean="0"/>
              <a:t>amin</a:t>
            </a: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r>
              <a:rPr lang="cs-CZ" smtClean="0">
                <a:solidFill>
                  <a:srgbClr val="C00000"/>
                </a:solidFill>
              </a:rPr>
              <a:t>Trimetyl</a:t>
            </a:r>
            <a:r>
              <a:rPr lang="cs-CZ" smtClean="0"/>
              <a:t>amin</a:t>
            </a:r>
          </a:p>
          <a:p>
            <a:pPr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Aminoderiváty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7429500" cy="3929062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V přírodě vznikají </a:t>
            </a:r>
            <a:r>
              <a:rPr lang="cs-CZ" smtClean="0"/>
              <a:t>rozkladem organických (živočišných tkání – maso, rybí maso) – </a:t>
            </a:r>
            <a:r>
              <a:rPr lang="cs-CZ" smtClean="0">
                <a:solidFill>
                  <a:srgbClr val="C00000"/>
                </a:solidFill>
              </a:rPr>
              <a:t>nepříjemný zápach</a:t>
            </a:r>
          </a:p>
          <a:p>
            <a:pPr>
              <a:buFontTx/>
              <a:buNone/>
            </a:pPr>
            <a:r>
              <a:rPr lang="cs-CZ" smtClean="0"/>
              <a:t>- částečně i při </a:t>
            </a:r>
            <a:r>
              <a:rPr lang="cs-CZ" u="sng" smtClean="0"/>
              <a:t>tlení</a:t>
            </a:r>
            <a:r>
              <a:rPr lang="cs-CZ" smtClean="0"/>
              <a:t> (hnilobné procesy) rostlin</a:t>
            </a:r>
          </a:p>
          <a:p>
            <a:pPr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Aminoderiváty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7429500" cy="3929062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cs-CZ" u="sng" dirty="0" smtClean="0"/>
              <a:t>Anilín</a:t>
            </a:r>
            <a:r>
              <a:rPr lang="cs-CZ" dirty="0" smtClean="0"/>
              <a:t> C</a:t>
            </a:r>
            <a:r>
              <a:rPr lang="cs-CZ" b="1" baseline="-25000" dirty="0" smtClean="0"/>
              <a:t>6</a:t>
            </a:r>
            <a:r>
              <a:rPr lang="cs-CZ" dirty="0" smtClean="0"/>
              <a:t>H</a:t>
            </a:r>
            <a:r>
              <a:rPr lang="cs-CZ" b="1" baseline="-25000" dirty="0" smtClean="0"/>
              <a:t>5</a:t>
            </a:r>
            <a:r>
              <a:rPr lang="cs-CZ" dirty="0" smtClean="0"/>
              <a:t>-NH</a:t>
            </a:r>
            <a:r>
              <a:rPr lang="cs-CZ" b="1" baseline="-25000" dirty="0" smtClean="0"/>
              <a:t>2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jedovatá, žlutá kapalina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typický (nepříjemný) zápach</a:t>
            </a:r>
          </a:p>
          <a:p>
            <a:pPr>
              <a:buFontTx/>
              <a:buChar char="-"/>
              <a:defRPr/>
            </a:pP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zásadité vlastnosti (není kyselý)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použití: výroba barviv, léčiv, plastů a </a:t>
            </a:r>
            <a:r>
              <a:rPr lang="cs-CZ" dirty="0" err="1" smtClean="0"/>
              <a:t>syntet</a:t>
            </a:r>
            <a:r>
              <a:rPr lang="cs-CZ" dirty="0" smtClean="0"/>
              <a:t>. vláken (polyamidy)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92D05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Aminokyseliny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001000" cy="3929062"/>
          </a:xfrm>
        </p:spPr>
        <p:txBody>
          <a:bodyPr/>
          <a:lstStyle/>
          <a:p>
            <a:pPr>
              <a:buFontTx/>
              <a:buChar char="-"/>
              <a:defRPr/>
            </a:pPr>
            <a:r>
              <a:rPr lang="cs-CZ" dirty="0" smtClean="0"/>
              <a:t>ve všech živých organismech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obsahují druhou charakteristickou skupinu </a:t>
            </a:r>
            <a:r>
              <a:rPr lang="cs-CZ" dirty="0" smtClean="0">
                <a:solidFill>
                  <a:srgbClr val="C00000"/>
                </a:solidFill>
              </a:rPr>
              <a:t>–NH</a:t>
            </a:r>
            <a:r>
              <a:rPr lang="cs-CZ" b="1" baseline="-25000" dirty="0" smtClean="0">
                <a:solidFill>
                  <a:srgbClr val="C00000"/>
                </a:solidFill>
              </a:rPr>
              <a:t>2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nejjednodušší je </a:t>
            </a:r>
            <a:r>
              <a:rPr lang="cs-CZ" dirty="0" smtClean="0">
                <a:solidFill>
                  <a:srgbClr val="333399"/>
                </a:solidFill>
              </a:rPr>
              <a:t>kyselina </a:t>
            </a:r>
            <a:r>
              <a:rPr lang="cs-CZ" dirty="0" err="1" smtClean="0">
                <a:solidFill>
                  <a:srgbClr val="333399"/>
                </a:solidFill>
              </a:rPr>
              <a:t>aminooctová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NH</a:t>
            </a:r>
            <a:r>
              <a:rPr lang="cs-CZ" b="1" baseline="-25000" dirty="0" smtClean="0"/>
              <a:t>2</a:t>
            </a:r>
            <a:r>
              <a:rPr lang="cs-CZ" dirty="0" smtClean="0"/>
              <a:t>CH</a:t>
            </a:r>
            <a:r>
              <a:rPr lang="cs-CZ" b="1" baseline="-25000" dirty="0" smtClean="0"/>
              <a:t>2</a:t>
            </a:r>
            <a:r>
              <a:rPr lang="cs-CZ" dirty="0" smtClean="0"/>
              <a:t>COOH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(glycin)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bezbarvá, krystalická, rozpustná ve vodě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92D05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Aminokyseliny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001000" cy="3929062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cs-CZ" u="sng" dirty="0" smtClean="0"/>
              <a:t>Alanin</a:t>
            </a:r>
            <a:r>
              <a:rPr lang="cs-CZ" dirty="0" smtClean="0"/>
              <a:t> (kyselina 2-</a:t>
            </a:r>
            <a:r>
              <a:rPr lang="cs-CZ" dirty="0" err="1" smtClean="0"/>
              <a:t>aminopropanová</a:t>
            </a:r>
            <a:r>
              <a:rPr lang="cs-CZ" dirty="0" smtClean="0"/>
              <a:t>)</a:t>
            </a:r>
          </a:p>
          <a:p>
            <a:pPr>
              <a:buFontTx/>
              <a:buNone/>
              <a:defRPr/>
            </a:pPr>
            <a:endParaRPr lang="cs-CZ" dirty="0" smtClean="0"/>
          </a:p>
          <a:p>
            <a:pPr>
              <a:buFontTx/>
              <a:buNone/>
              <a:defRPr/>
            </a:pPr>
            <a:endParaRPr lang="cs-CZ" dirty="0" smtClean="0"/>
          </a:p>
          <a:p>
            <a:pPr>
              <a:buFontTx/>
              <a:buNone/>
              <a:defRPr/>
            </a:pPr>
            <a:endParaRPr lang="cs-CZ" dirty="0" smtClean="0"/>
          </a:p>
          <a:p>
            <a:pPr>
              <a:buFontTx/>
              <a:buChar char="-"/>
              <a:defRPr/>
            </a:pPr>
            <a:r>
              <a:rPr lang="cs-CZ" dirty="0" smtClean="0"/>
              <a:t>další: </a:t>
            </a:r>
            <a:r>
              <a:rPr lang="cs-CZ" dirty="0" err="1" smtClean="0"/>
              <a:t>tyrosin</a:t>
            </a:r>
            <a:r>
              <a:rPr lang="cs-CZ" dirty="0" smtClean="0"/>
              <a:t>, valin, </a:t>
            </a:r>
            <a:r>
              <a:rPr lang="cs-CZ" dirty="0" err="1" smtClean="0"/>
              <a:t>kys</a:t>
            </a:r>
            <a:r>
              <a:rPr lang="cs-CZ" dirty="0" smtClean="0"/>
              <a:t>. </a:t>
            </a:r>
            <a:r>
              <a:rPr lang="cs-CZ" dirty="0" err="1" smtClean="0"/>
              <a:t>glutamová</a:t>
            </a:r>
            <a:r>
              <a:rPr lang="cs-CZ" dirty="0" smtClean="0"/>
              <a:t> atd.</a:t>
            </a:r>
          </a:p>
          <a:p>
            <a:pPr>
              <a:buFontTx/>
              <a:buChar char="-"/>
              <a:defRPr/>
            </a:pP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v genetice hraje roli 21 alfa-AK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92D05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Aminokyseliny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001000" cy="3929062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>
                <a:solidFill>
                  <a:srgbClr val="333399"/>
                </a:solidFill>
              </a:rPr>
              <a:t>Peptidová vazba</a:t>
            </a:r>
          </a:p>
          <a:p>
            <a:pPr>
              <a:buFontTx/>
              <a:buChar char="-"/>
            </a:pPr>
            <a:r>
              <a:rPr lang="cs-CZ" smtClean="0"/>
              <a:t>vzniká reakcí dvou AK:</a:t>
            </a:r>
          </a:p>
          <a:p>
            <a:pPr>
              <a:buFontTx/>
              <a:buChar char="-"/>
            </a:pPr>
            <a:endParaRPr lang="cs-CZ" smtClean="0"/>
          </a:p>
          <a:p>
            <a:pPr>
              <a:buFontTx/>
              <a:buChar char="-"/>
            </a:pPr>
            <a:endParaRPr lang="cs-CZ" smtClean="0"/>
          </a:p>
          <a:p>
            <a:pPr>
              <a:buFontTx/>
              <a:buChar char="-"/>
            </a:pPr>
            <a:r>
              <a:rPr lang="cs-CZ" smtClean="0"/>
              <a:t>výsledkem je </a:t>
            </a:r>
            <a:r>
              <a:rPr lang="cs-CZ" smtClean="0">
                <a:solidFill>
                  <a:srgbClr val="333399"/>
                </a:solidFill>
              </a:rPr>
              <a:t>polypeptid </a:t>
            </a:r>
            <a:r>
              <a:rPr lang="cs-CZ" smtClean="0"/>
              <a:t>(základ hormonů, bílkovin, jedů)</a:t>
            </a:r>
          </a:p>
          <a:p>
            <a:pPr>
              <a:buFontTx/>
              <a:buChar char="-"/>
            </a:pPr>
            <a:r>
              <a:rPr lang="cs-CZ" smtClean="0"/>
              <a:t>nad 100 000 jednotek AK = </a:t>
            </a:r>
            <a:r>
              <a:rPr lang="cs-CZ" smtClean="0">
                <a:solidFill>
                  <a:srgbClr val="333399"/>
                </a:solidFill>
              </a:rPr>
              <a:t>bílkovina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92D05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Aminokyseliny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001000" cy="3929062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Navazující témata:</a:t>
            </a:r>
          </a:p>
          <a:p>
            <a:pPr>
              <a:buFontTx/>
              <a:buChar char="-"/>
            </a:pPr>
            <a:r>
              <a:rPr lang="cs-CZ" smtClean="0"/>
              <a:t>nukleové kyseliny</a:t>
            </a:r>
          </a:p>
          <a:p>
            <a:pPr>
              <a:buFontTx/>
              <a:buChar char="-"/>
            </a:pPr>
            <a:r>
              <a:rPr lang="cs-CZ" smtClean="0"/>
              <a:t>dědičnost</a:t>
            </a:r>
          </a:p>
          <a:p>
            <a:pPr>
              <a:buFontTx/>
              <a:buChar char="-"/>
            </a:pPr>
            <a:r>
              <a:rPr lang="cs-CZ" smtClean="0"/>
              <a:t>bílkoviny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1094</TotalTime>
  <Words>173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Pastelové tužky</vt:lpstr>
      <vt:lpstr>Prezentace aplikace PowerPoint</vt:lpstr>
      <vt:lpstr>Aminoderiváty</vt:lpstr>
      <vt:lpstr>Aminoderiváty</vt:lpstr>
      <vt:lpstr>Aminoderiváty</vt:lpstr>
      <vt:lpstr>Aminoderiváty</vt:lpstr>
      <vt:lpstr>Aminokyseliny</vt:lpstr>
      <vt:lpstr>Aminokyseliny</vt:lpstr>
      <vt:lpstr>Aminokyseliny</vt:lpstr>
      <vt:lpstr>Aminokyseliny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Asco</cp:lastModifiedBy>
  <cp:revision>207</cp:revision>
  <dcterms:created xsi:type="dcterms:W3CDTF">2007-10-28T17:37:15Z</dcterms:created>
  <dcterms:modified xsi:type="dcterms:W3CDTF">2012-03-01T11:24:37Z</dcterms:modified>
</cp:coreProperties>
</file>