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sldIdLst>
    <p:sldId id="263" r:id="rId2"/>
    <p:sldId id="264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087147-B24A-4D50-8BE8-D0AE478AF73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AA1723-9AFD-4A89-8CA2-41EEF211A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685E8D-2EDA-4416-A211-038BECECD5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E2EB29B-D26C-4307-8AE8-95F648D93D5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02217E-90AB-4B27-994D-704B65E080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4D8E4D-EB56-486A-AE14-8EFBE73739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FE8FCE14-2F77-40EF-85FE-75D49E19DB9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64864C2-C933-4068-A078-632773EC9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35C8E-7B3E-492A-A7B2-FE482FBE83F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4B5D2-C507-427A-B69E-7C23722DF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5E7EE-E423-47D3-A373-A5D55B02139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81CD1-9A77-4251-9761-2DDA3148A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6212A-ADF8-4F1F-A398-E0CAC858C97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2D7D5-2754-4D50-9DA5-7AE0C6D0B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14B0-37B1-4F03-8182-09D6D169326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992E0-D9C0-4A81-81D5-1EEA75D04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E2728-A47E-496A-AB31-2CCD9EF7373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631A7-D89C-474D-883B-2B8D004443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F0F4C-C41E-4536-80FC-99A4EA557B4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68F92-96C8-411D-9FDA-F78DC8F12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973EB-CBDA-4891-98E8-BE8F8C0C2CC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85A35-B63B-4E2A-9CB6-5E24E194D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91590-2626-443A-87CC-A3AD144CF24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6D11D-72DB-4B4A-8B48-6757413DD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D35B7-01A0-41D1-980C-1FC265F0445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FD792-2316-4CF3-A31B-3AA64996C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696FB-6C8F-48A5-BF05-69307BCDAA9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BAF33-A0C5-4CE0-B195-69FB852D9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70FFD6-BE36-4BAD-8A99-955914C27E1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4A15474-E990-4776-98BF-9811C3F3F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5" r:id="rId2"/>
    <p:sldLayoutId id="2147483814" r:id="rId3"/>
    <p:sldLayoutId id="2147483813" r:id="rId4"/>
    <p:sldLayoutId id="2147483812" r:id="rId5"/>
    <p:sldLayoutId id="2147483811" r:id="rId6"/>
    <p:sldLayoutId id="2147483810" r:id="rId7"/>
    <p:sldLayoutId id="2147483817" r:id="rId8"/>
    <p:sldLayoutId id="2147483818" r:id="rId9"/>
    <p:sldLayoutId id="2147483809" r:id="rId10"/>
    <p:sldLayoutId id="2147483808" r:id="rId11"/>
  </p:sldLayoutIdLst>
  <p:transition spd="slow">
    <p:circle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  <a:solidFill>
            <a:schemeClr val="bg1"/>
          </a:solidFill>
        </p:spPr>
        <p:txBody>
          <a:bodyPr rtlCol="0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latin typeface="+mn-lt"/>
              </a:rPr>
              <a:t>Sčítání zlomků II.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latin typeface="Calibri" pitchFamily="34" charset="0"/>
              </a:rPr>
              <a:t>VY_32_INOVACE_036_Sčítání zlomků II</a:t>
            </a:r>
            <a:endParaRPr lang="cs-CZ">
              <a:latin typeface="Century Gothic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nimBg="1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42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18.10.2011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II. Stupeň – základní, 7. ročník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Téma: Sčítání zlomků</a:t>
            </a:r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 procvičování z minulé hodiny – práce na interaktivní tabuli. Sčítání smíšených čísel a počítání s nesoudělnými jmenovateli – tzv. křížové pravidlo. Soutěž- hledání správných výsledků 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prezentace, pracovní list 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žák sčítá zlomky a při opakování na konci hodiny pracuje samostatně při hledání správných výsledků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Sčítání zlomků II.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595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Procvičování z minulé hodiny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484313"/>
            <a:ext cx="525462" cy="5857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1.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4611" y="1270012"/>
            <a:ext cx="526106" cy="1014317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1504950"/>
            <a:ext cx="433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47197" y="1260010"/>
            <a:ext cx="753732" cy="1024319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30563" y="1511300"/>
            <a:ext cx="4318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96458" y="1246167"/>
            <a:ext cx="526106" cy="1017523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284663" y="1516063"/>
            <a:ext cx="431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67986" y="2636912"/>
            <a:ext cx="1958421" cy="1024319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33333" y="1233642"/>
            <a:ext cx="753732" cy="1014317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486400" y="1516063"/>
            <a:ext cx="433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15" name="TextovéPole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889892" y="1241561"/>
            <a:ext cx="753732" cy="1024319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643688" y="1516063"/>
            <a:ext cx="4333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17" name="TextovéPole 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076756" y="1241561"/>
            <a:ext cx="753732" cy="1014317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956550" y="1520825"/>
            <a:ext cx="4333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325813" y="2908300"/>
            <a:ext cx="4333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20" name="TextovéPole 1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07102" y="2659325"/>
            <a:ext cx="753731" cy="1014317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733925" y="2887663"/>
            <a:ext cx="4318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22" name="TextovéPole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24012" y="2659325"/>
            <a:ext cx="526106" cy="1015727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784850" y="2917825"/>
            <a:ext cx="433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273800" y="2701925"/>
            <a:ext cx="6111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latin typeface="Century Gothic" pitchFamily="34" charset="0"/>
              </a:rPr>
              <a:t>1</a:t>
            </a:r>
          </a:p>
        </p:txBody>
      </p:sp>
      <p:sp>
        <p:nvSpPr>
          <p:cNvPr id="25" name="TextovéPole 2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13703" y="2729263"/>
            <a:ext cx="526106" cy="1017523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11188" y="4076700"/>
            <a:ext cx="527050" cy="5857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2.</a:t>
            </a:r>
          </a:p>
        </p:txBody>
      </p:sp>
      <p:sp>
        <p:nvSpPr>
          <p:cNvPr id="27" name="TextovéPole 2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36902" y="3756092"/>
            <a:ext cx="753731" cy="1014317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130425" y="4076700"/>
            <a:ext cx="4333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30" name="TextovéPole 2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80513" y="3770615"/>
            <a:ext cx="753732" cy="1017523"/>
          </a:xfrm>
          <a:prstGeom prst="rect">
            <a:avLst/>
          </a:prstGeom>
          <a:blipFill rotWithShape="1">
            <a:blip r:embed="rId1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543300" y="3989388"/>
            <a:ext cx="4333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33" name="TextovéPole 3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956376" y="3860695"/>
            <a:ext cx="753731" cy="1017523"/>
          </a:xfrm>
          <a:prstGeom prst="rect">
            <a:avLst/>
          </a:prstGeom>
          <a:blipFill rotWithShape="1">
            <a:blip r:embed="rId1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611188" y="5157788"/>
            <a:ext cx="527050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3.</a:t>
            </a:r>
          </a:p>
        </p:txBody>
      </p:sp>
      <p:sp>
        <p:nvSpPr>
          <p:cNvPr id="16414" name="TextovéPole 34"/>
          <p:cNvSpPr txBox="1">
            <a:spLocks noChangeArrowheads="1"/>
          </p:cNvSpPr>
          <p:nvPr/>
        </p:nvSpPr>
        <p:spPr bwMode="auto">
          <a:xfrm>
            <a:off x="1547813" y="5157788"/>
            <a:ext cx="1841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6000">
              <a:latin typeface="Century Gothic" pitchFamily="34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1209675" y="4878388"/>
            <a:ext cx="6111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latin typeface="Century Gothic" pitchFamily="34" charset="0"/>
              </a:rPr>
              <a:t>2</a:t>
            </a:r>
          </a:p>
        </p:txBody>
      </p:sp>
      <p:sp>
        <p:nvSpPr>
          <p:cNvPr id="39" name="TextovéPole 3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10717" y="4876357"/>
            <a:ext cx="526106" cy="1017523"/>
          </a:xfrm>
          <a:prstGeom prst="rect">
            <a:avLst/>
          </a:prstGeom>
          <a:blipFill rotWithShape="1">
            <a:blip r:embed="rId1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2292350" y="5108575"/>
            <a:ext cx="4333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649538" y="4894263"/>
            <a:ext cx="611187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latin typeface="Century Gothic" pitchFamily="34" charset="0"/>
              </a:rPr>
              <a:t>5</a:t>
            </a:r>
          </a:p>
        </p:txBody>
      </p:sp>
      <p:sp>
        <p:nvSpPr>
          <p:cNvPr id="42" name="TextovéPole 4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68486" y="4817063"/>
            <a:ext cx="753732" cy="1017523"/>
          </a:xfrm>
          <a:prstGeom prst="rect">
            <a:avLst/>
          </a:prstGeom>
          <a:blipFill rotWithShape="1">
            <a:blip r:embed="rId1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4048125" y="5048250"/>
            <a:ext cx="433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44" name="TextovéPole 4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201316" y="5633126"/>
            <a:ext cx="753732" cy="1014317"/>
          </a:xfrm>
          <a:prstGeom prst="rect">
            <a:avLst/>
          </a:prstGeom>
          <a:blipFill rotWithShape="1">
            <a:blip r:embed="rId1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7650163" y="5665788"/>
            <a:ext cx="611187" cy="10160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>
                <a:latin typeface="Century Gothic" pitchFamily="34" charset="0"/>
              </a:rPr>
              <a:t>7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9" grpId="0"/>
      <p:bldP spid="11" grpId="0"/>
      <p:bldP spid="14" grpId="0"/>
      <p:bldP spid="16" grpId="0"/>
      <p:bldP spid="18" grpId="0"/>
      <p:bldP spid="19" grpId="0"/>
      <p:bldP spid="21" grpId="0"/>
      <p:bldP spid="23" grpId="0"/>
      <p:bldP spid="24" grpId="0"/>
      <p:bldP spid="26" grpId="0" animBg="1"/>
      <p:bldP spid="28" grpId="0"/>
      <p:bldP spid="31" grpId="0"/>
      <p:bldP spid="34" grpId="0" animBg="1"/>
      <p:bldP spid="37" grpId="0"/>
      <p:bldP spid="40" grpId="0"/>
      <p:bldP spid="41" grpId="0"/>
      <p:bldP spid="43" grpId="0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765175"/>
            <a:ext cx="71866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2. Způsob počítání se smíšenými čísly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55650" y="1412875"/>
            <a:ext cx="5683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entury Gothic" pitchFamily="34" charset="0"/>
              </a:rPr>
              <a:t>4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475656" y="1360678"/>
            <a:ext cx="526106" cy="102752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017713" y="1581150"/>
            <a:ext cx="4333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81275" y="1360488"/>
            <a:ext cx="5667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entury Gothic" pitchFamily="34" charset="0"/>
              </a:rPr>
              <a:t>7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75856" y="1360678"/>
            <a:ext cx="753731" cy="1014317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167188" y="1593850"/>
            <a:ext cx="4333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900113" y="2178050"/>
            <a:ext cx="1101725" cy="7461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124075" y="2166938"/>
            <a:ext cx="576263" cy="75723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27088" y="3284538"/>
            <a:ext cx="65690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1. Sečteme celky……….4+7 = 11</a:t>
            </a:r>
          </a:p>
        </p:txBody>
      </p:sp>
      <p:cxnSp>
        <p:nvCxnSpPr>
          <p:cNvPr id="19" name="Přímá spojnice se šipkou 18"/>
          <p:cNvCxnSpPr>
            <a:stCxn id="4" idx="2"/>
          </p:cNvCxnSpPr>
          <p:nvPr/>
        </p:nvCxnSpPr>
        <p:spPr>
          <a:xfrm>
            <a:off x="1738313" y="2387600"/>
            <a:ext cx="0" cy="176212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" idx="2"/>
          </p:cNvCxnSpPr>
          <p:nvPr/>
        </p:nvCxnSpPr>
        <p:spPr>
          <a:xfrm flipH="1">
            <a:off x="1835150" y="2374900"/>
            <a:ext cx="1817688" cy="177482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84213" y="4189413"/>
            <a:ext cx="42941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2. Sečteme zlomky…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04215" y="4774458"/>
            <a:ext cx="5017720" cy="798424"/>
          </a:xfrm>
          <a:prstGeom prst="rect">
            <a:avLst/>
          </a:prstGeom>
          <a:blipFill rotWithShape="1">
            <a:blip r:embed="rId5"/>
            <a:stretch>
              <a:fillRect b="-992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39750" y="5661025"/>
            <a:ext cx="75168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3. Sečteme celky a připíšeme zlomek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603750" y="1465263"/>
            <a:ext cx="9509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solidFill>
                  <a:srgbClr val="FF0000"/>
                </a:solidFill>
                <a:latin typeface="Century Gothic" pitchFamily="34" charset="0"/>
              </a:rPr>
              <a:t>12</a:t>
            </a: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54673" y="1464873"/>
            <a:ext cx="526106" cy="1017523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  <p:bldP spid="17" grpId="0"/>
      <p:bldP spid="22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55650" y="692150"/>
            <a:ext cx="71342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Zlomky s nesoudělnými jmenovateli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3568" y="1556792"/>
            <a:ext cx="526106" cy="1017523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267744" y="1556791"/>
            <a:ext cx="526106" cy="101393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94000" y="1854200"/>
            <a:ext cx="433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65150" y="3141663"/>
            <a:ext cx="81613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1. Jmenovatele vynásobíme mezi sebou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19113" y="3743325"/>
            <a:ext cx="813276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2. Čitatele určíme pomocí tzv. křížového</a:t>
            </a:r>
          </a:p>
          <a:p>
            <a:r>
              <a:rPr lang="cs-CZ" sz="3200">
                <a:latin typeface="Century Gothic" pitchFamily="34" charset="0"/>
              </a:rPr>
              <a:t>    pravidla </a:t>
            </a:r>
          </a:p>
        </p:txBody>
      </p:sp>
      <p:sp>
        <p:nvSpPr>
          <p:cNvPr id="15" name="TextovéPole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71638" y="1576649"/>
            <a:ext cx="1697516" cy="1014317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859338" y="1851025"/>
            <a:ext cx="4333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17" name="TextovéPole 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93164" y="1553400"/>
            <a:ext cx="753731" cy="1014317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108700" y="1790700"/>
            <a:ext cx="4333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=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542088" y="1554163"/>
            <a:ext cx="566737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entury Gothic" pitchFamily="34" charset="0"/>
              </a:rPr>
              <a:t>1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908796" y="1448744"/>
            <a:ext cx="753731" cy="1056764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430338" y="1684338"/>
            <a:ext cx="4333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+</a:t>
            </a:r>
          </a:p>
        </p:txBody>
      </p:sp>
      <p:sp>
        <p:nvSpPr>
          <p:cNvPr id="14" name="Šipka doprava 13"/>
          <p:cNvSpPr/>
          <p:nvPr/>
        </p:nvSpPr>
        <p:spPr>
          <a:xfrm rot="1198885">
            <a:off x="1082675" y="2093913"/>
            <a:ext cx="1211263" cy="16192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9950085">
            <a:off x="1038225" y="2039938"/>
            <a:ext cx="1317625" cy="2190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3" name="Přímá spojnice se šipkou 22"/>
          <p:cNvCxnSpPr/>
          <p:nvPr/>
        </p:nvCxnSpPr>
        <p:spPr>
          <a:xfrm flipH="1" flipV="1">
            <a:off x="1863725" y="2852738"/>
            <a:ext cx="1052513" cy="18716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6" grpId="0"/>
      <p:bldP spid="19" grpId="0"/>
      <p:bldP spid="20" grpId="0"/>
      <p:bldP spid="12" grpId="0"/>
      <p:bldP spid="14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42988" y="692150"/>
            <a:ext cx="63579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Přiřaď k sobě zadání a výsledky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1412776"/>
            <a:ext cx="2210862" cy="965392"/>
          </a:xfrm>
          <a:prstGeom prst="rect">
            <a:avLst/>
          </a:prstGeom>
          <a:blipFill rotWithShape="1">
            <a:blip r:embed="rId3"/>
            <a:stretch>
              <a:fillRect l="-9917" t="-633" b="-1075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2492896"/>
            <a:ext cx="2210862" cy="963341"/>
          </a:xfrm>
          <a:prstGeom prst="rect">
            <a:avLst/>
          </a:prstGeom>
          <a:blipFill rotWithShape="1">
            <a:blip r:embed="rId4"/>
            <a:stretch>
              <a:fillRect l="-9917" t="-633" b="-1075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18707" y="3665742"/>
            <a:ext cx="2284600" cy="966675"/>
          </a:xfrm>
          <a:prstGeom prst="rect">
            <a:avLst/>
          </a:prstGeom>
          <a:blipFill rotWithShape="1">
            <a:blip r:embed="rId5"/>
            <a:stretch>
              <a:fillRect l="-9600" b="-106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86593" y="5013176"/>
            <a:ext cx="1398140" cy="964816"/>
          </a:xfrm>
          <a:prstGeom prst="rect">
            <a:avLst/>
          </a:prstGeom>
          <a:blipFill rotWithShape="1">
            <a:blip r:embed="rId6"/>
            <a:stretch>
              <a:fillRect l="-15284" t="-629" b="-1006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48586" y="5013176"/>
            <a:ext cx="854721" cy="965905"/>
          </a:xfrm>
          <a:prstGeom prst="rect">
            <a:avLst/>
          </a:prstGeom>
          <a:blipFill rotWithShape="1">
            <a:blip r:embed="rId7"/>
            <a:stretch>
              <a:fillRect l="-24823" b="-106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22523" y="1454466"/>
            <a:ext cx="1037463" cy="962636"/>
          </a:xfrm>
          <a:prstGeom prst="rect">
            <a:avLst/>
          </a:prstGeom>
          <a:blipFill rotWithShape="1">
            <a:blip r:embed="rId8"/>
            <a:stretch>
              <a:fillRect l="-21176" t="-633" b="-1075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52120" y="1442904"/>
            <a:ext cx="1035861" cy="974882"/>
          </a:xfrm>
          <a:prstGeom prst="rect">
            <a:avLst/>
          </a:prstGeom>
          <a:blipFill rotWithShape="1">
            <a:blip r:embed="rId9"/>
            <a:stretch>
              <a:fillRect l="-20588" b="-1062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092280" y="1460271"/>
            <a:ext cx="1234633" cy="966675"/>
          </a:xfrm>
          <a:prstGeom prst="rect">
            <a:avLst/>
          </a:prstGeom>
          <a:blipFill rotWithShape="1">
            <a:blip r:embed="rId10"/>
            <a:stretch>
              <a:fillRect l="-17241" b="-113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22523" y="2780928"/>
            <a:ext cx="1253869" cy="962828"/>
          </a:xfrm>
          <a:prstGeom prst="rect">
            <a:avLst/>
          </a:prstGeom>
          <a:blipFill rotWithShape="1">
            <a:blip r:embed="rId11"/>
            <a:stretch>
              <a:fillRect l="-17561" b="-113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38475" y="2763766"/>
            <a:ext cx="1519968" cy="971613"/>
          </a:xfrm>
          <a:prstGeom prst="rect">
            <a:avLst/>
          </a:prstGeom>
          <a:blipFill rotWithShape="1">
            <a:blip r:embed="rId12"/>
            <a:stretch>
              <a:fillRect l="-14000" b="-1062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96336" y="2787679"/>
            <a:ext cx="1063112" cy="963212"/>
          </a:xfrm>
          <a:prstGeom prst="rect">
            <a:avLst/>
          </a:prstGeom>
          <a:blipFill rotWithShape="1">
            <a:blip r:embed="rId13"/>
            <a:stretch>
              <a:fillRect l="-20000" t="-633" b="-1075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51868" y="4365104"/>
            <a:ext cx="1247457" cy="962828"/>
          </a:xfrm>
          <a:prstGeom prst="rect">
            <a:avLst/>
          </a:prstGeom>
          <a:blipFill rotWithShape="1">
            <a:blip r:embed="rId14"/>
            <a:stretch>
              <a:fillRect l="-17073" b="-113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TextovéPole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86834" y="4365104"/>
            <a:ext cx="1215397" cy="966675"/>
          </a:xfrm>
          <a:prstGeom prst="rect">
            <a:avLst/>
          </a:prstGeom>
          <a:blipFill rotWithShape="1">
            <a:blip r:embed="rId15"/>
            <a:stretch>
              <a:fillRect l="-18090" b="-106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258443" y="4378003"/>
            <a:ext cx="1289135" cy="959365"/>
          </a:xfrm>
          <a:prstGeom prst="rect">
            <a:avLst/>
          </a:prstGeom>
          <a:blipFill rotWithShape="1">
            <a:blip r:embed="rId16"/>
            <a:stretch>
              <a:fillRect l="-17062" t="-633" b="-1075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614863" y="5997575"/>
            <a:ext cx="3681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Gothic" pitchFamily="34" charset="0"/>
              </a:rPr>
              <a:t>Řešení :  1 h, 2 i, 3 d, 4 a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54050" y="476250"/>
            <a:ext cx="9251950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755650" y="1628775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152</TotalTime>
  <Words>163</Words>
  <Application>Microsoft Office PowerPoint</Application>
  <PresentationFormat>On-screen Show (4:3)</PresentationFormat>
  <Paragraphs>68</Paragraphs>
  <Slides>7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Century Gothic</vt:lpstr>
      <vt:lpstr>Arial</vt:lpstr>
      <vt:lpstr>Wingdings 2</vt:lpstr>
      <vt:lpstr>Calibri</vt:lpstr>
      <vt:lpstr>Austin</vt:lpstr>
      <vt:lpstr>Austin</vt:lpstr>
      <vt:lpstr>Austin</vt:lpstr>
      <vt:lpstr>Austin</vt:lpstr>
      <vt:lpstr>Sčítání zlomků II.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zlomků II.</dc:title>
  <dc:creator>Valued eMachines Customer</dc:creator>
  <cp:lastModifiedBy>DUM</cp:lastModifiedBy>
  <cp:revision>25</cp:revision>
  <dcterms:created xsi:type="dcterms:W3CDTF">2011-10-18T12:55:40Z</dcterms:created>
  <dcterms:modified xsi:type="dcterms:W3CDTF">2012-03-03T17:16:15Z</dcterms:modified>
</cp:coreProperties>
</file>