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8" r:id="rId2"/>
    <p:sldId id="269" r:id="rId3"/>
    <p:sldId id="256" r:id="rId4"/>
    <p:sldId id="258" r:id="rId5"/>
    <p:sldId id="260" r:id="rId6"/>
    <p:sldId id="265" r:id="rId7"/>
    <p:sldId id="264" r:id="rId8"/>
    <p:sldId id="263" r:id="rId9"/>
    <p:sldId id="261" r:id="rId10"/>
    <p:sldId id="262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49" autoAdjust="0"/>
    <p:restoredTop sz="94660"/>
  </p:normalViewPr>
  <p:slideViewPr>
    <p:cSldViewPr>
      <p:cViewPr varScale="1">
        <p:scale>
          <a:sx n="70" d="100"/>
          <a:sy n="70" d="100"/>
        </p:scale>
        <p:origin x="-53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61F81-6BA4-4E2E-BF61-751DA44F919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B1D6-A8E2-4E83-B1C9-C06D096906D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61F81-6BA4-4E2E-BF61-751DA44F919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B1D6-A8E2-4E83-B1C9-C06D096906D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61F81-6BA4-4E2E-BF61-751DA44F919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B1D6-A8E2-4E83-B1C9-C06D096906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61F81-6BA4-4E2E-BF61-751DA44F919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B1D6-A8E2-4E83-B1C9-C06D096906D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61F81-6BA4-4E2E-BF61-751DA44F919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B1D6-A8E2-4E83-B1C9-C06D096906D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61F81-6BA4-4E2E-BF61-751DA44F919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B1D6-A8E2-4E83-B1C9-C06D096906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61F81-6BA4-4E2E-BF61-751DA44F919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B1D6-A8E2-4E83-B1C9-C06D096906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61F81-6BA4-4E2E-BF61-751DA44F919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B1D6-A8E2-4E83-B1C9-C06D096906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61F81-6BA4-4E2E-BF61-751DA44F919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B1D6-A8E2-4E83-B1C9-C06D096906D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61F81-6BA4-4E2E-BF61-751DA44F919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B1D6-A8E2-4E83-B1C9-C06D096906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61F81-6BA4-4E2E-BF61-751DA44F919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B1D6-A8E2-4E83-B1C9-C06D096906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761F81-6BA4-4E2E-BF61-751DA44F919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8A9B1D6-A8E2-4E83-B1C9-C06D096906D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Franti&#353;ek_Ladislav_&#268;elakovsk&#253;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předloh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609600"/>
            <a:ext cx="8001000" cy="2763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603" name="Text Box 3"/>
          <p:cNvSpPr txBox="1">
            <a:spLocks noChangeArrowheads="1"/>
          </p:cNvSpPr>
          <p:nvPr/>
        </p:nvSpPr>
        <p:spPr bwMode="auto">
          <a:xfrm>
            <a:off x="3352800" y="1524000"/>
            <a:ext cx="5219442" cy="415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100" dirty="0" smtClean="0"/>
              <a:t>VY_32_INOVACE_14_Literatura 19. století</a:t>
            </a:r>
            <a:endParaRPr lang="cs-CZ" sz="2100" dirty="0"/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3276600" y="1905000"/>
            <a:ext cx="2246128" cy="415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100" dirty="0" smtClean="0"/>
              <a:t>Národní obrození</a:t>
            </a:r>
            <a:endParaRPr lang="cs-CZ" sz="2100" dirty="0"/>
          </a:p>
        </p:txBody>
      </p:sp>
      <p:pic>
        <p:nvPicPr>
          <p:cNvPr id="2560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487680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6" name="Podnadpis 2"/>
          <p:cNvSpPr>
            <a:spLocks/>
          </p:cNvSpPr>
          <p:nvPr/>
        </p:nvSpPr>
        <p:spPr bwMode="auto">
          <a:xfrm>
            <a:off x="1447800" y="4343400"/>
            <a:ext cx="6400800" cy="1754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 eaLnBrk="0" hangingPunct="0">
              <a:spcBef>
                <a:spcPct val="20000"/>
              </a:spcBef>
            </a:pPr>
            <a:r>
              <a:rPr lang="cs-CZ" sz="2000" dirty="0" smtClean="0"/>
              <a:t>František Ladislav Čelakovský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78577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1778244"/>
              </p:ext>
            </p:extLst>
          </p:nvPr>
        </p:nvGraphicFramePr>
        <p:xfrm>
          <a:off x="1547813" y="1412875"/>
          <a:ext cx="6096000" cy="165737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 listopad 2011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8.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Žáci pracují s textem, zaměří se na rozbor básně a významy slov.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93866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19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869160"/>
            <a:ext cx="7848871" cy="1143000"/>
          </a:xfr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fontScale="90000"/>
          </a:bodyPr>
          <a:lstStyle/>
          <a:p>
            <a:r>
              <a:rPr lang="cs-CZ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František Ladislav Čelakovský </a:t>
            </a:r>
            <a:br>
              <a:rPr lang="cs-CZ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36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(1799 – 1852</a:t>
            </a:r>
            <a:r>
              <a:rPr lang="cs-CZ" sz="3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)</a:t>
            </a:r>
            <a:endParaRPr lang="cs-CZ" sz="36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F:\OBRAZKY\250px-Jan_Vilímek_-_František_Ladislav_Čelakovský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76672"/>
            <a:ext cx="3024336" cy="4113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3840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14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9" y="5157192"/>
            <a:ext cx="7262192" cy="936104"/>
          </a:xfr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r>
              <a:rPr lang="cs-CZ" sz="36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F. L. </a:t>
            </a:r>
            <a:r>
              <a:rPr lang="cs-CZ" sz="36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Čelakovský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27584" y="731520"/>
            <a:ext cx="7632848" cy="4209648"/>
          </a:xfrm>
          <a:noFill/>
        </p:spPr>
        <p:txBody>
          <a:bodyPr>
            <a:normAutofit lnSpcReduction="10000"/>
          </a:bodyPr>
          <a:lstStyle/>
          <a:p>
            <a:r>
              <a:rPr lang="cs-CZ" sz="2800" dirty="0"/>
              <a:t>Český básník, novinář a sběratel lidových písní, pohádek, přísloví. </a:t>
            </a:r>
            <a:endParaRPr lang="cs-CZ" sz="2800" dirty="0" smtClean="0"/>
          </a:p>
          <a:p>
            <a:r>
              <a:rPr lang="cs-CZ" sz="2800" dirty="0" smtClean="0"/>
              <a:t>Pocházel </a:t>
            </a:r>
            <a:r>
              <a:rPr lang="cs-CZ" sz="2800" dirty="0"/>
              <a:t>z jihočeských </a:t>
            </a:r>
            <a:r>
              <a:rPr lang="cs-CZ" sz="2800" dirty="0" smtClean="0"/>
              <a:t>Strakonic. </a:t>
            </a:r>
          </a:p>
          <a:p>
            <a:r>
              <a:rPr lang="cs-CZ" sz="2800" dirty="0" smtClean="0"/>
              <a:t>Byl </a:t>
            </a:r>
            <a:r>
              <a:rPr lang="cs-CZ" sz="2800" dirty="0"/>
              <a:t>vyloučen ze studia, protože četl Husovy </a:t>
            </a:r>
            <a:r>
              <a:rPr lang="cs-CZ" sz="2800" dirty="0" smtClean="0"/>
              <a:t>knihy. </a:t>
            </a:r>
          </a:p>
          <a:p>
            <a:r>
              <a:rPr lang="cs-CZ" sz="2800" b="1" dirty="0" smtClean="0"/>
              <a:t>Tvorba</a:t>
            </a:r>
            <a:r>
              <a:rPr lang="cs-CZ" sz="2800" b="1" dirty="0"/>
              <a:t>: </a:t>
            </a:r>
            <a:r>
              <a:rPr lang="cs-CZ" sz="2800" dirty="0"/>
              <a:t>Hodně se věnoval ústní lidové slovesnosti. </a:t>
            </a:r>
          </a:p>
          <a:p>
            <a:pPr lvl="2"/>
            <a:r>
              <a:rPr lang="cs-CZ" sz="2600" b="1" dirty="0" smtClean="0"/>
              <a:t>Ohlas </a:t>
            </a:r>
            <a:r>
              <a:rPr lang="cs-CZ" sz="2600" b="1" dirty="0"/>
              <a:t>písní ruských</a:t>
            </a:r>
            <a:r>
              <a:rPr lang="cs-CZ" sz="2600" dirty="0"/>
              <a:t> (1829</a:t>
            </a:r>
            <a:r>
              <a:rPr lang="cs-CZ" sz="2600" dirty="0" smtClean="0"/>
              <a:t>)</a:t>
            </a:r>
            <a:endParaRPr lang="cs-CZ" sz="2600" dirty="0"/>
          </a:p>
          <a:p>
            <a:pPr lvl="2"/>
            <a:r>
              <a:rPr lang="cs-CZ" sz="2600" b="1" dirty="0"/>
              <a:t>Ohlas písní českých</a:t>
            </a:r>
            <a:r>
              <a:rPr lang="cs-CZ" sz="2600" dirty="0"/>
              <a:t> (1839</a:t>
            </a:r>
            <a:r>
              <a:rPr lang="cs-CZ" sz="2600" dirty="0" smtClean="0"/>
              <a:t>)</a:t>
            </a:r>
          </a:p>
          <a:p>
            <a:pPr lvl="1"/>
            <a:endParaRPr lang="cs-CZ" dirty="0"/>
          </a:p>
          <a:p>
            <a:pPr lvl="1"/>
            <a:endParaRPr lang="cs-CZ" dirty="0" smtClean="0"/>
          </a:p>
          <a:p>
            <a:pPr lvl="1"/>
            <a:endParaRPr lang="cs-CZ" dirty="0"/>
          </a:p>
          <a:p>
            <a:pPr marL="457200" lvl="1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1051520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Do básně doplňte tato slova:  </a:t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i="1" dirty="0"/>
              <a:t>suše, </a:t>
            </a:r>
            <a:endParaRPr lang="cs-CZ" sz="3200" i="1" dirty="0" smtClean="0"/>
          </a:p>
          <a:p>
            <a:r>
              <a:rPr lang="cs-CZ" sz="3200" i="1" dirty="0" smtClean="0"/>
              <a:t>chudý</a:t>
            </a:r>
            <a:r>
              <a:rPr lang="cs-CZ" sz="3200" i="1" dirty="0"/>
              <a:t>, </a:t>
            </a:r>
            <a:endParaRPr lang="cs-CZ" sz="3200" i="1" dirty="0" smtClean="0"/>
          </a:p>
          <a:p>
            <a:r>
              <a:rPr lang="cs-CZ" sz="3200" i="1" dirty="0" err="1" smtClean="0"/>
              <a:t>sejdem</a:t>
            </a:r>
            <a:r>
              <a:rPr lang="cs-CZ" sz="3200" i="1" dirty="0"/>
              <a:t>, </a:t>
            </a:r>
            <a:endParaRPr lang="cs-CZ" sz="3200" i="1" dirty="0" smtClean="0"/>
          </a:p>
          <a:p>
            <a:r>
              <a:rPr lang="cs-CZ" sz="3200" i="1" dirty="0" smtClean="0"/>
              <a:t>člověk,</a:t>
            </a:r>
          </a:p>
          <a:p>
            <a:r>
              <a:rPr lang="cs-CZ" sz="3200" i="1" dirty="0" smtClean="0"/>
              <a:t>zvrhne</a:t>
            </a:r>
            <a:r>
              <a:rPr lang="cs-CZ" sz="3200" i="1" dirty="0"/>
              <a:t>, </a:t>
            </a:r>
            <a:endParaRPr lang="cs-CZ" sz="3200" dirty="0"/>
          </a:p>
          <a:p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cs-CZ" sz="3200" i="1" dirty="0"/>
              <a:t>jiné, </a:t>
            </a:r>
            <a:endParaRPr lang="cs-CZ" sz="3200" i="1" dirty="0" smtClean="0"/>
          </a:p>
          <a:p>
            <a:r>
              <a:rPr lang="cs-CZ" sz="3200" i="1" dirty="0" smtClean="0"/>
              <a:t>smutek</a:t>
            </a:r>
            <a:r>
              <a:rPr lang="cs-CZ" sz="3200" i="1" dirty="0"/>
              <a:t>, </a:t>
            </a:r>
            <a:endParaRPr lang="cs-CZ" sz="3200" i="1" dirty="0" smtClean="0"/>
          </a:p>
          <a:p>
            <a:r>
              <a:rPr lang="cs-CZ" sz="3200" i="1" dirty="0" smtClean="0"/>
              <a:t>noha</a:t>
            </a:r>
            <a:r>
              <a:rPr lang="cs-CZ" sz="3200" i="1" dirty="0"/>
              <a:t>, </a:t>
            </a:r>
            <a:endParaRPr lang="cs-CZ" sz="3200" i="1" dirty="0" smtClean="0"/>
          </a:p>
          <a:p>
            <a:r>
              <a:rPr lang="cs-CZ" sz="3200" i="1" dirty="0" smtClean="0"/>
              <a:t>boty</a:t>
            </a:r>
            <a:r>
              <a:rPr lang="cs-CZ" sz="3200" i="1" dirty="0"/>
              <a:t>, </a:t>
            </a:r>
            <a:endParaRPr lang="cs-CZ" sz="3200" i="1" dirty="0" smtClean="0"/>
          </a:p>
          <a:p>
            <a:r>
              <a:rPr lang="cs-CZ" sz="3200" i="1" dirty="0" smtClean="0"/>
              <a:t>hospodě</a:t>
            </a:r>
            <a:r>
              <a:rPr lang="cs-CZ" sz="3200" i="1" dirty="0"/>
              <a:t>,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041984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5445224"/>
            <a:ext cx="6955175" cy="1008112"/>
          </a:xfr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BÁSEŇ  </a:t>
            </a:r>
            <a:br>
              <a:rPr lang="cs-CZ" sz="3600" dirty="0" smtClean="0"/>
            </a:br>
            <a:r>
              <a:rPr lang="cs-CZ" sz="36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Pocestný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476672"/>
            <a:ext cx="4094167" cy="5760640"/>
          </a:xfrm>
          <a:noFill/>
        </p:spPr>
        <p:txBody>
          <a:bodyPr numCol="1">
            <a:noAutofit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400" dirty="0" smtClean="0"/>
              <a:t>Je to chůze po tom světě – 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400" dirty="0" smtClean="0"/>
              <a:t>kam se </a:t>
            </a:r>
            <a:r>
              <a:rPr lang="cs-CZ" sz="2400" b="1" u="sng" dirty="0" smtClean="0"/>
              <a:t>noha</a:t>
            </a:r>
            <a:r>
              <a:rPr lang="cs-CZ" sz="2400" dirty="0" smtClean="0"/>
              <a:t> šine: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400" dirty="0" smtClean="0"/>
              <a:t>sotva přejdeš jedny hory,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400" dirty="0" smtClean="0"/>
              <a:t>hned se najdou </a:t>
            </a:r>
            <a:r>
              <a:rPr lang="cs-CZ" sz="2400" b="1" u="sng" dirty="0" smtClean="0"/>
              <a:t>jiné</a:t>
            </a:r>
            <a:r>
              <a:rPr lang="cs-CZ" sz="2400" dirty="0" smtClean="0"/>
              <a:t>.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cs-CZ" sz="2400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400" dirty="0" smtClean="0"/>
              <a:t>Je to život na tom světě – 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400" dirty="0" smtClean="0"/>
              <a:t>že by </a:t>
            </a:r>
            <a:r>
              <a:rPr lang="cs-CZ" sz="2400" b="1" u="sng" dirty="0" smtClean="0"/>
              <a:t>člověk</a:t>
            </a:r>
            <a:r>
              <a:rPr lang="cs-CZ" sz="2400" dirty="0" smtClean="0"/>
              <a:t> utek;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400" dirty="0" smtClean="0"/>
              <a:t>ještě nezažil jsi jeden,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400" dirty="0" smtClean="0"/>
              <a:t>máš tu druhý </a:t>
            </a:r>
            <a:r>
              <a:rPr lang="cs-CZ" sz="2400" b="1" u="sng" dirty="0" smtClean="0"/>
              <a:t>smutek</a:t>
            </a:r>
            <a:r>
              <a:rPr lang="cs-CZ" sz="2400" dirty="0" smtClean="0"/>
              <a:t>.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cs-CZ" sz="2400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400" dirty="0" smtClean="0"/>
              <a:t>Což je pánům! Ti na voze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400" dirty="0" smtClean="0"/>
              <a:t>sedí pěkně v </a:t>
            </a:r>
            <a:r>
              <a:rPr lang="cs-CZ" sz="2400" b="1" u="sng" dirty="0" smtClean="0"/>
              <a:t>suše</a:t>
            </a:r>
            <a:r>
              <a:rPr lang="cs-CZ" sz="2400" dirty="0" smtClean="0"/>
              <a:t>,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400" dirty="0" smtClean="0"/>
              <a:t>ale </a:t>
            </a:r>
            <a:r>
              <a:rPr lang="cs-CZ" sz="2400" b="1" u="sng" dirty="0" smtClean="0"/>
              <a:t>chudý</a:t>
            </a:r>
            <a:r>
              <a:rPr lang="cs-CZ" sz="2400" dirty="0" smtClean="0"/>
              <a:t>, ten za nimi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400" dirty="0" smtClean="0"/>
              <a:t>v dešti, blátě kluše.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476672"/>
            <a:ext cx="4247328" cy="4896544"/>
          </a:xfrm>
        </p:spPr>
        <p:txBody>
          <a:bodyPr>
            <a:normAutofit fontScale="92500"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dirty="0"/>
              <a:t>Ej, co já dbám na té cestě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/>
              <a:t>na psoty a sloty,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/>
              <a:t>jen když já mám zdravé nohy,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/>
              <a:t>k tomu dobré </a:t>
            </a:r>
            <a:r>
              <a:rPr lang="cs-CZ" sz="2400" b="1" u="sng" dirty="0"/>
              <a:t>boty</a:t>
            </a:r>
            <a:r>
              <a:rPr lang="cs-CZ" sz="2400" dirty="0"/>
              <a:t>.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/>
              <a:t>Však na pány v skrytém voze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/>
              <a:t>taky někdo trhne: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/>
              <a:t>jednou se jim kolo zláme,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/>
              <a:t>jindy vůz se </a:t>
            </a:r>
            <a:r>
              <a:rPr lang="cs-CZ" sz="2400" b="1" u="sng" dirty="0"/>
              <a:t>zvrhne</a:t>
            </a:r>
            <a:r>
              <a:rPr lang="cs-CZ" sz="2400" dirty="0"/>
              <a:t>.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/>
              <a:t>A krom toho – až své pouti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err="1"/>
              <a:t>přejedem</a:t>
            </a:r>
            <a:r>
              <a:rPr lang="cs-CZ" sz="2400" dirty="0"/>
              <a:t> a </a:t>
            </a:r>
            <a:r>
              <a:rPr lang="cs-CZ" sz="2400" dirty="0" err="1"/>
              <a:t>přejdem</a:t>
            </a:r>
            <a:r>
              <a:rPr lang="cs-CZ" sz="2400" dirty="0"/>
              <a:t>,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/>
              <a:t>v jedné </a:t>
            </a:r>
            <a:r>
              <a:rPr lang="cs-CZ" sz="2400" b="1" u="sng" dirty="0"/>
              <a:t>hospodě</a:t>
            </a:r>
            <a:r>
              <a:rPr lang="cs-CZ" sz="2400" dirty="0"/>
              <a:t> na nocleh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/>
              <a:t>pán </a:t>
            </a:r>
            <a:r>
              <a:rPr lang="cs-CZ" sz="2400" dirty="0" err="1"/>
              <a:t>nepán</a:t>
            </a:r>
            <a:r>
              <a:rPr lang="cs-CZ" sz="2400" dirty="0"/>
              <a:t> se </a:t>
            </a:r>
            <a:r>
              <a:rPr lang="cs-CZ" sz="2400" b="1" u="sng" dirty="0" err="1"/>
              <a:t>sejdem</a:t>
            </a:r>
            <a:r>
              <a:rPr lang="cs-CZ" sz="2400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0128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2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7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2" dur="5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5157192"/>
            <a:ext cx="6512511" cy="1080120"/>
          </a:xfrm>
          <a:noFill/>
          <a:ln>
            <a:noFill/>
          </a:ln>
          <a:effectLst/>
        </p:spPr>
        <p:txBody>
          <a:bodyPr>
            <a:noAutofit/>
          </a:bodyPr>
          <a:lstStyle/>
          <a:p>
            <a:r>
              <a:rPr lang="cs-CZ" sz="3600" dirty="0" smtClean="0"/>
              <a:t>Čeho si v básních všímáme?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476672"/>
            <a:ext cx="7704856" cy="4824536"/>
          </a:xfrm>
          <a:noFill/>
        </p:spPr>
        <p:txBody>
          <a:bodyPr numCol="1">
            <a:normAutofit fontScale="85000" lnSpcReduction="10000"/>
          </a:bodyPr>
          <a:lstStyle/>
          <a:p>
            <a:pPr lvl="0"/>
            <a:r>
              <a:rPr lang="cs-CZ" sz="2800" dirty="0" smtClean="0"/>
              <a:t>Báseň </a:t>
            </a:r>
            <a:r>
              <a:rPr lang="cs-CZ" sz="2800" dirty="0"/>
              <a:t>(název) </a:t>
            </a:r>
            <a:r>
              <a:rPr lang="cs-CZ" sz="2800" dirty="0" smtClean="0"/>
              <a:t>………… </a:t>
            </a:r>
            <a:r>
              <a:rPr lang="cs-CZ" sz="2800" dirty="0"/>
              <a:t>je ze sbírky </a:t>
            </a:r>
            <a:r>
              <a:rPr lang="cs-CZ" sz="2800" dirty="0" smtClean="0"/>
              <a:t>………… </a:t>
            </a:r>
            <a:r>
              <a:rPr lang="cs-CZ" sz="2800" dirty="0"/>
              <a:t>autora </a:t>
            </a:r>
            <a:r>
              <a:rPr lang="cs-CZ" sz="2800" dirty="0" smtClean="0"/>
              <a:t>………</a:t>
            </a:r>
            <a:endParaRPr lang="cs-CZ" sz="2800" dirty="0"/>
          </a:p>
          <a:p>
            <a:pPr lvl="0"/>
            <a:r>
              <a:rPr lang="cs-CZ" sz="2800" dirty="0"/>
              <a:t>Báseň je:	</a:t>
            </a:r>
            <a:r>
              <a:rPr lang="cs-CZ" sz="2800" b="1" dirty="0"/>
              <a:t>epická</a:t>
            </a:r>
            <a:r>
              <a:rPr lang="cs-CZ" sz="2800" dirty="0"/>
              <a:t> </a:t>
            </a:r>
            <a:r>
              <a:rPr lang="cs-CZ" sz="2800" dirty="0" smtClean="0"/>
              <a:t>	</a:t>
            </a:r>
            <a:r>
              <a:rPr lang="cs-CZ" sz="2800" b="1" dirty="0" smtClean="0"/>
              <a:t>lyrická</a:t>
            </a:r>
            <a:r>
              <a:rPr lang="cs-CZ" sz="2800" dirty="0" smtClean="0"/>
              <a:t>	</a:t>
            </a:r>
            <a:r>
              <a:rPr lang="cs-CZ" sz="2800" b="1" dirty="0" smtClean="0"/>
              <a:t>lyrickoepická</a:t>
            </a:r>
            <a:r>
              <a:rPr lang="cs-CZ" sz="2800" dirty="0" smtClean="0"/>
              <a:t> </a:t>
            </a:r>
            <a:endParaRPr lang="cs-CZ" sz="2800" dirty="0"/>
          </a:p>
          <a:p>
            <a:pPr lvl="0"/>
            <a:r>
              <a:rPr lang="cs-CZ" sz="2800" dirty="0" smtClean="0"/>
              <a:t>K</a:t>
            </a:r>
            <a:r>
              <a:rPr lang="cs-CZ" sz="2800" dirty="0"/>
              <a:t> hlavním motivům básně patří ……………………………</a:t>
            </a:r>
          </a:p>
          <a:p>
            <a:pPr lvl="0"/>
            <a:r>
              <a:rPr lang="cs-CZ" sz="2800" dirty="0"/>
              <a:t>Báseň (patří – nepatří) k nonsensové poezii.</a:t>
            </a:r>
          </a:p>
          <a:p>
            <a:pPr lvl="0"/>
            <a:r>
              <a:rPr lang="cs-CZ" sz="2800" dirty="0"/>
              <a:t>Báseň (je – není) rozdělena na sloky, všechny sloky (mají – nemají) stejný počet veršů.</a:t>
            </a:r>
          </a:p>
          <a:p>
            <a:pPr lvl="0"/>
            <a:r>
              <a:rPr lang="cs-CZ" sz="2800" dirty="0"/>
              <a:t>Báseň má celkem </a:t>
            </a:r>
            <a:r>
              <a:rPr lang="cs-CZ" sz="2800" dirty="0" smtClean="0"/>
              <a:t>……… </a:t>
            </a:r>
            <a:r>
              <a:rPr lang="cs-CZ" sz="2800" dirty="0"/>
              <a:t>veršů, které jsou rozděleny do </a:t>
            </a:r>
            <a:r>
              <a:rPr lang="cs-CZ" sz="2800" dirty="0" smtClean="0"/>
              <a:t>…… </a:t>
            </a:r>
            <a:r>
              <a:rPr lang="cs-CZ" sz="2800" dirty="0"/>
              <a:t>slok</a:t>
            </a:r>
            <a:r>
              <a:rPr lang="cs-CZ" sz="2800" dirty="0" smtClean="0"/>
              <a:t>.</a:t>
            </a:r>
            <a:endParaRPr lang="cs-CZ" sz="2800" dirty="0"/>
          </a:p>
          <a:p>
            <a:pPr lvl="0"/>
            <a:r>
              <a:rPr lang="cs-CZ" sz="2800" dirty="0"/>
              <a:t>V básni (jsou – nejsou) rýmy. Např. </a:t>
            </a:r>
            <a:r>
              <a:rPr lang="cs-CZ" sz="2800" dirty="0" smtClean="0"/>
              <a:t>…………………………</a:t>
            </a:r>
            <a:endParaRPr lang="cs-CZ" sz="2800" dirty="0"/>
          </a:p>
          <a:p>
            <a:pPr lvl="0"/>
            <a:r>
              <a:rPr lang="cs-CZ" sz="2800" dirty="0"/>
              <a:t>Rým je ………………………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463456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5085184"/>
            <a:ext cx="7406209" cy="1152128"/>
          </a:xfrm>
        </p:spPr>
        <p:txBody>
          <a:bodyPr>
            <a:noAutofit/>
          </a:bodyPr>
          <a:lstStyle/>
          <a:p>
            <a:r>
              <a:rPr lang="cs-CZ" sz="2800" dirty="0" smtClean="0"/>
              <a:t>Je autorem 1. české balady  </a:t>
            </a:r>
            <a:br>
              <a:rPr lang="cs-CZ" sz="2800" dirty="0" smtClean="0"/>
            </a:br>
            <a:r>
              <a:rPr lang="cs-CZ" sz="28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Toman a lesní panna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476672"/>
            <a:ext cx="8208912" cy="4536504"/>
          </a:xfrm>
          <a:noFill/>
        </p:spPr>
        <p:txBody>
          <a:bodyPr numCol="3"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/>
              <a:t>Večer před svatým Janem </a:t>
            </a:r>
          </a:p>
          <a:p>
            <a:pPr marL="0" indent="0">
              <a:buNone/>
            </a:pPr>
            <a:r>
              <a:rPr lang="cs-CZ" dirty="0"/>
              <a:t>mluví sestra s Tomanem: </a:t>
            </a:r>
          </a:p>
          <a:p>
            <a:pPr marL="0" indent="0">
              <a:buNone/>
            </a:pPr>
            <a:r>
              <a:rPr lang="cs-CZ" dirty="0"/>
              <a:t>Kam pojedeš, bratře milý, </a:t>
            </a:r>
          </a:p>
          <a:p>
            <a:pPr marL="0" indent="0">
              <a:buNone/>
            </a:pPr>
            <a:r>
              <a:rPr lang="cs-CZ" dirty="0"/>
              <a:t>v této pozdní na noc chvíli </a:t>
            </a:r>
          </a:p>
          <a:p>
            <a:pPr marL="0" indent="0">
              <a:buNone/>
            </a:pPr>
            <a:r>
              <a:rPr lang="cs-CZ" dirty="0"/>
              <a:t>na koníčku sedlaném, </a:t>
            </a:r>
          </a:p>
          <a:p>
            <a:pPr marL="0" indent="0">
              <a:buNone/>
            </a:pPr>
            <a:r>
              <a:rPr lang="cs-CZ" dirty="0"/>
              <a:t>čistě vyšperkovaném?“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„Do </a:t>
            </a:r>
            <a:r>
              <a:rPr lang="cs-CZ" dirty="0" err="1"/>
              <a:t>Podhájí</a:t>
            </a:r>
            <a:r>
              <a:rPr lang="cs-CZ" dirty="0"/>
              <a:t> k myslivci </a:t>
            </a:r>
          </a:p>
          <a:p>
            <a:pPr marL="0" indent="0">
              <a:buNone/>
            </a:pPr>
            <a:r>
              <a:rPr lang="cs-CZ" dirty="0"/>
              <a:t>musím ke své děvčici; </a:t>
            </a:r>
          </a:p>
          <a:p>
            <a:pPr marL="0" indent="0">
              <a:buNone/>
            </a:pPr>
            <a:r>
              <a:rPr lang="cs-CZ" dirty="0"/>
              <a:t>znenadání nemám stání, </a:t>
            </a:r>
          </a:p>
          <a:p>
            <a:pPr marL="0" indent="0">
              <a:buNone/>
            </a:pPr>
            <a:r>
              <a:rPr lang="cs-CZ" dirty="0"/>
              <a:t>zas mě čekej o svítání. </a:t>
            </a:r>
          </a:p>
          <a:p>
            <a:pPr marL="0" indent="0">
              <a:buNone/>
            </a:pPr>
            <a:r>
              <a:rPr lang="cs-CZ" dirty="0"/>
              <a:t>Dej sestřičko, dej novou </a:t>
            </a:r>
          </a:p>
          <a:p>
            <a:pPr marL="0" indent="0">
              <a:buNone/>
            </a:pPr>
            <a:r>
              <a:rPr lang="cs-CZ" dirty="0" err="1"/>
              <a:t>košiličku</a:t>
            </a:r>
            <a:r>
              <a:rPr lang="cs-CZ" dirty="0"/>
              <a:t> kmentovou,</a:t>
            </a:r>
          </a:p>
          <a:p>
            <a:pPr marL="0" indent="0">
              <a:buNone/>
            </a:pPr>
            <a:r>
              <a:rPr lang="cs-CZ" dirty="0"/>
              <a:t>kamizolku růžovou.“</a:t>
            </a:r>
          </a:p>
          <a:p>
            <a:pPr marL="0" indent="0">
              <a:buNone/>
            </a:pPr>
            <a:r>
              <a:rPr lang="cs-CZ" dirty="0"/>
              <a:t> 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Jiskra </a:t>
            </a:r>
            <a:r>
              <a:rPr lang="cs-CZ" dirty="0"/>
              <a:t>padla pod koníčkem, </a:t>
            </a:r>
          </a:p>
          <a:p>
            <a:pPr marL="0" indent="0">
              <a:buNone/>
            </a:pPr>
            <a:r>
              <a:rPr lang="cs-CZ" dirty="0"/>
              <a:t>sestra volá za bratříčkem:</a:t>
            </a:r>
          </a:p>
          <a:p>
            <a:pPr marL="0" indent="0">
              <a:buNone/>
            </a:pPr>
            <a:r>
              <a:rPr lang="cs-CZ" dirty="0"/>
              <a:t>„Slyš, Tománku, radu mou, </a:t>
            </a:r>
          </a:p>
          <a:p>
            <a:pPr marL="0" indent="0">
              <a:buNone/>
            </a:pPr>
            <a:r>
              <a:rPr lang="cs-CZ" dirty="0"/>
              <a:t>nedávej se doubravou: </a:t>
            </a:r>
          </a:p>
          <a:p>
            <a:pPr marL="0" indent="0">
              <a:buNone/>
            </a:pPr>
            <a:r>
              <a:rPr lang="cs-CZ" dirty="0" err="1"/>
              <a:t>objed</a:t>
            </a:r>
            <a:r>
              <a:rPr lang="cs-CZ" dirty="0"/>
              <a:t>' dolem k Svaté hoře, </a:t>
            </a:r>
          </a:p>
          <a:p>
            <a:pPr marL="0" indent="0">
              <a:buNone/>
            </a:pPr>
            <a:r>
              <a:rPr lang="cs-CZ" dirty="0"/>
              <a:t>ať nemám po tobě hoře, </a:t>
            </a:r>
          </a:p>
          <a:p>
            <a:pPr marL="0" indent="0">
              <a:buNone/>
            </a:pPr>
            <a:r>
              <a:rPr lang="cs-CZ" dirty="0"/>
              <a:t>dej se </a:t>
            </a:r>
            <a:r>
              <a:rPr lang="cs-CZ" dirty="0" err="1"/>
              <a:t>raděj</a:t>
            </a:r>
            <a:r>
              <a:rPr lang="cs-CZ" dirty="0"/>
              <a:t> v zápolí,</a:t>
            </a:r>
          </a:p>
          <a:p>
            <a:pPr marL="0" indent="0">
              <a:buNone/>
            </a:pPr>
            <a:r>
              <a:rPr lang="cs-CZ" dirty="0"/>
              <a:t>ať mě srdce nebolí.“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Nejel Toman doubravou, </a:t>
            </a:r>
          </a:p>
          <a:p>
            <a:pPr marL="0" indent="0">
              <a:buNone/>
            </a:pPr>
            <a:r>
              <a:rPr lang="cs-CZ" dirty="0"/>
              <a:t>dal se cestičkou pravou; </a:t>
            </a:r>
          </a:p>
          <a:p>
            <a:pPr marL="0" indent="0">
              <a:buNone/>
            </a:pPr>
            <a:r>
              <a:rPr lang="cs-CZ" dirty="0"/>
              <a:t>a v </a:t>
            </a:r>
            <a:r>
              <a:rPr lang="cs-CZ" dirty="0" err="1"/>
              <a:t>Podhájí</a:t>
            </a:r>
            <a:r>
              <a:rPr lang="cs-CZ" dirty="0"/>
              <a:t> u myslivce </a:t>
            </a:r>
          </a:p>
          <a:p>
            <a:pPr marL="0" indent="0">
              <a:buNone/>
            </a:pPr>
            <a:r>
              <a:rPr lang="cs-CZ" dirty="0"/>
              <a:t>nový domek jedna svíce, </a:t>
            </a:r>
          </a:p>
          <a:p>
            <a:pPr marL="0" indent="0">
              <a:buNone/>
            </a:pPr>
            <a:r>
              <a:rPr lang="cs-CZ" dirty="0"/>
              <a:t>hostí mnoho pospolu, </a:t>
            </a:r>
          </a:p>
          <a:p>
            <a:pPr marL="0" indent="0">
              <a:buNone/>
            </a:pPr>
            <a:r>
              <a:rPr lang="cs-CZ" dirty="0"/>
              <a:t>jizba plna hovoru.</a:t>
            </a:r>
          </a:p>
          <a:p>
            <a:pPr marL="0" indent="0">
              <a:buNone/>
            </a:pPr>
            <a:r>
              <a:rPr lang="cs-CZ" dirty="0"/>
              <a:t> </a:t>
            </a:r>
            <a:r>
              <a:rPr lang="cs-CZ" dirty="0" smtClean="0"/>
              <a:t>Smutkem </a:t>
            </a:r>
            <a:r>
              <a:rPr lang="cs-CZ" dirty="0"/>
              <a:t>Toman obklopen </a:t>
            </a:r>
          </a:p>
          <a:p>
            <a:pPr marL="0" indent="0">
              <a:buNone/>
            </a:pPr>
            <a:r>
              <a:rPr lang="cs-CZ" dirty="0"/>
              <a:t>patří s koně do oken: </a:t>
            </a:r>
          </a:p>
          <a:p>
            <a:pPr marL="0" indent="0">
              <a:buNone/>
            </a:pPr>
            <a:r>
              <a:rPr lang="cs-CZ" dirty="0"/>
              <a:t>děvče láskou jen rozplývá, </a:t>
            </a:r>
          </a:p>
          <a:p>
            <a:pPr marL="0" indent="0">
              <a:buNone/>
            </a:pPr>
            <a:r>
              <a:rPr lang="cs-CZ" dirty="0"/>
              <a:t>na ženicha se usmívá; </a:t>
            </a:r>
          </a:p>
          <a:p>
            <a:pPr marL="0" indent="0">
              <a:buNone/>
            </a:pPr>
            <a:r>
              <a:rPr lang="cs-CZ" dirty="0"/>
              <a:t>otec jedná námluvy, </a:t>
            </a:r>
          </a:p>
          <a:p>
            <a:pPr marL="0" indent="0">
              <a:buNone/>
            </a:pPr>
            <a:r>
              <a:rPr lang="cs-CZ" dirty="0"/>
              <a:t>matka hledí obsluhy. </a:t>
            </a:r>
          </a:p>
          <a:p>
            <a:pPr marL="0" indent="0">
              <a:buNone/>
            </a:pPr>
            <a:r>
              <a:rPr lang="cs-CZ" dirty="0"/>
              <a:t>Jedli, pili, rozprávěli, </a:t>
            </a:r>
          </a:p>
          <a:p>
            <a:pPr marL="0" indent="0">
              <a:buNone/>
            </a:pPr>
            <a:r>
              <a:rPr lang="cs-CZ" dirty="0"/>
              <a:t>dobrou vůli spolu měli, </a:t>
            </a:r>
          </a:p>
          <a:p>
            <a:pPr marL="0" indent="0">
              <a:buNone/>
            </a:pPr>
            <a:r>
              <a:rPr lang="cs-CZ" dirty="0"/>
              <a:t>žádný na to nic nedbal, </a:t>
            </a:r>
          </a:p>
          <a:p>
            <a:pPr marL="0" indent="0">
              <a:buNone/>
            </a:pPr>
            <a:r>
              <a:rPr lang="cs-CZ" dirty="0"/>
              <a:t>kůň že venku zařehtal, </a:t>
            </a:r>
          </a:p>
          <a:p>
            <a:pPr marL="0" indent="0">
              <a:buNone/>
            </a:pPr>
            <a:r>
              <a:rPr lang="cs-CZ" dirty="0"/>
              <a:t>a mládenec zavzdychal.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04637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300" dirty="0">
                <a:ln w="11430" cmpd="sng">
                  <a:solidFill>
                    <a:srgbClr val="4F81BD">
                      <a:tint val="10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4F81BD">
                        <a:tint val="83000"/>
                        <a:shade val="100000"/>
                        <a:satMod val="200000"/>
                      </a:srgbClr>
                    </a:gs>
                    <a:gs pos="75000">
                      <a:srgbClr val="4F81BD">
                        <a:tint val="100000"/>
                        <a:shade val="50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45500">
                    <a:srgbClr val="4F81BD">
                      <a:satMod val="220000"/>
                      <a:alpha val="35000"/>
                    </a:srgbClr>
                  </a:glow>
                </a:effectLst>
              </a:rPr>
              <a:t>Otázky k textu: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noFill/>
        </p:spPr>
        <p:txBody>
          <a:bodyPr>
            <a:normAutofit/>
          </a:bodyPr>
          <a:lstStyle/>
          <a:p>
            <a:r>
              <a:rPr lang="cs-CZ" dirty="0" smtClean="0"/>
              <a:t>Co je to balada? </a:t>
            </a:r>
          </a:p>
          <a:p>
            <a:r>
              <a:rPr lang="cs-CZ" dirty="0" smtClean="0"/>
              <a:t>Vypráví báseň příběh?</a:t>
            </a:r>
          </a:p>
          <a:p>
            <a:r>
              <a:rPr lang="cs-CZ" dirty="0" smtClean="0"/>
              <a:t>Kdo je hlavní postavou?</a:t>
            </a:r>
          </a:p>
          <a:p>
            <a:r>
              <a:rPr lang="cs-CZ" dirty="0" smtClean="0"/>
              <a:t>Kam se vydává v tajemné svatojánské noci?</a:t>
            </a:r>
          </a:p>
          <a:p>
            <a:r>
              <a:rPr lang="cs-CZ" dirty="0" smtClean="0"/>
              <a:t>Jak je Toman přijat u své dívky?</a:t>
            </a:r>
          </a:p>
          <a:p>
            <a:r>
              <a:rPr lang="cs-CZ" dirty="0" smtClean="0"/>
              <a:t>S kým se po cestě zpátky setkává?</a:t>
            </a:r>
          </a:p>
          <a:p>
            <a:r>
              <a:rPr lang="cs-CZ" dirty="0" smtClean="0"/>
              <a:t>Ke kterému literárnímu žánru byste toto dílo přiřadili?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95846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Vysvětlete tato slova:</a:t>
            </a:r>
            <a:endParaRPr lang="cs-CZ" sz="40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noFill/>
        </p:spPr>
        <p:txBody>
          <a:bodyPr/>
          <a:lstStyle/>
          <a:p>
            <a:r>
              <a:rPr lang="cs-CZ" dirty="0" smtClean="0"/>
              <a:t>Děvčice</a:t>
            </a:r>
          </a:p>
          <a:p>
            <a:r>
              <a:rPr lang="cs-CZ" dirty="0" err="1" smtClean="0"/>
              <a:t>Košilička</a:t>
            </a:r>
            <a:r>
              <a:rPr lang="cs-CZ" dirty="0" smtClean="0"/>
              <a:t> kmentová</a:t>
            </a:r>
          </a:p>
          <a:p>
            <a:r>
              <a:rPr lang="cs-CZ" dirty="0" smtClean="0"/>
              <a:t>Kamizolka</a:t>
            </a:r>
          </a:p>
          <a:p>
            <a:r>
              <a:rPr lang="cs-CZ" dirty="0" smtClean="0"/>
              <a:t>Zápolí</a:t>
            </a:r>
          </a:p>
          <a:p>
            <a:r>
              <a:rPr lang="cs-CZ" dirty="0" smtClean="0"/>
              <a:t>Snoubená</a:t>
            </a:r>
          </a:p>
          <a:p>
            <a:r>
              <a:rPr lang="cs-CZ" dirty="0" err="1" smtClean="0"/>
              <a:t>Rozstane</a:t>
            </a:r>
            <a:r>
              <a:rPr lang="cs-CZ" dirty="0" smtClean="0"/>
              <a:t> se</a:t>
            </a:r>
          </a:p>
          <a:p>
            <a:r>
              <a:rPr lang="cs-CZ" dirty="0" err="1" smtClean="0"/>
              <a:t>Oudy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71986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Použité zdroje:</a:t>
            </a:r>
            <a:endParaRPr lang="cs-CZ" sz="40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noFill/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SOUKAL</a:t>
            </a:r>
            <a:r>
              <a:rPr lang="cs-CZ" dirty="0"/>
              <a:t>, J. </a:t>
            </a:r>
            <a:r>
              <a:rPr lang="cs-CZ" i="1" dirty="0"/>
              <a:t>Čítanka 6 (literární výchova pro 6. ročník základní školy a pro odpovídající ročník víceletých gymnázií). </a:t>
            </a:r>
            <a:r>
              <a:rPr lang="cs-CZ" dirty="0"/>
              <a:t>Praha: SPN, 2000.</a:t>
            </a:r>
          </a:p>
          <a:p>
            <a:r>
              <a:rPr lang="cs-CZ" dirty="0">
                <a:hlinkClick r:id="rId2"/>
              </a:rPr>
              <a:t>http://cs.wikipedia.org/wiki/</a:t>
            </a:r>
            <a:r>
              <a:rPr lang="cs-CZ" dirty="0" err="1">
                <a:hlinkClick r:id="rId2"/>
              </a:rPr>
              <a:t>František_Ladislav_Čelakovský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86321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101</TotalTime>
  <Words>371</Words>
  <Application>Microsoft Office PowerPoint</Application>
  <PresentationFormat>Předvádění na obrazovce (4:3)</PresentationFormat>
  <Paragraphs>130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František Ladislav Čelakovský  (1799 – 1852)</vt:lpstr>
      <vt:lpstr>F. L. Čelakovský </vt:lpstr>
      <vt:lpstr>Do básně doplňte tato slova:   </vt:lpstr>
      <vt:lpstr>BÁSEŇ   Pocestný</vt:lpstr>
      <vt:lpstr>Čeho si v básních všímáme?</vt:lpstr>
      <vt:lpstr>Je autorem 1. české balady   Toman a lesní panna</vt:lpstr>
      <vt:lpstr>Otázky k textu:</vt:lpstr>
      <vt:lpstr>Vysvětlete tato slova:</vt:lpstr>
      <vt:lpstr>Použité 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František Ladislav Čelakovský</dc:title>
  <dc:creator>Jajinka</dc:creator>
  <cp:lastModifiedBy>kazimrd</cp:lastModifiedBy>
  <cp:revision>20</cp:revision>
  <dcterms:created xsi:type="dcterms:W3CDTF">2011-09-07T19:00:23Z</dcterms:created>
  <dcterms:modified xsi:type="dcterms:W3CDTF">2012-06-05T05:41:41Z</dcterms:modified>
</cp:coreProperties>
</file>