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84" r:id="rId2"/>
    <p:sldId id="260" r:id="rId3"/>
    <p:sldId id="293" r:id="rId4"/>
    <p:sldId id="285" r:id="rId5"/>
    <p:sldId id="261" r:id="rId6"/>
    <p:sldId id="263" r:id="rId7"/>
    <p:sldId id="274" r:id="rId8"/>
    <p:sldId id="264" r:id="rId9"/>
    <p:sldId id="291" r:id="rId10"/>
    <p:sldId id="276" r:id="rId11"/>
    <p:sldId id="277" r:id="rId12"/>
    <p:sldId id="278" r:id="rId13"/>
    <p:sldId id="279" r:id="rId14"/>
    <p:sldId id="281" r:id="rId15"/>
    <p:sldId id="282" r:id="rId16"/>
    <p:sldId id="280" r:id="rId17"/>
    <p:sldId id="265" r:id="rId18"/>
    <p:sldId id="288" r:id="rId19"/>
    <p:sldId id="266" r:id="rId20"/>
    <p:sldId id="286" r:id="rId21"/>
    <p:sldId id="287" r:id="rId22"/>
    <p:sldId id="292" r:id="rId23"/>
    <p:sldId id="269" r:id="rId24"/>
    <p:sldId id="289" r:id="rId25"/>
    <p:sldId id="283" r:id="rId26"/>
    <p:sldId id="294" r:id="rId27"/>
    <p:sldId id="25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4D0DDDBC-1722-4AF5-BB7B-E7DA8B373872}">
          <p14:sldIdLst>
            <p14:sldId id="284"/>
            <p14:sldId id="260"/>
            <p14:sldId id="293"/>
            <p14:sldId id="285"/>
            <p14:sldId id="261"/>
            <p14:sldId id="263"/>
            <p14:sldId id="274"/>
            <p14:sldId id="264"/>
            <p14:sldId id="291"/>
            <p14:sldId id="276"/>
            <p14:sldId id="277"/>
            <p14:sldId id="278"/>
            <p14:sldId id="279"/>
            <p14:sldId id="281"/>
            <p14:sldId id="282"/>
          </p14:sldIdLst>
        </p14:section>
        <p14:section name="Oddíl bez názvu" id="{5100AFF2-0DA0-4B16-BAD8-D34FB8AABA42}">
          <p14:sldIdLst>
            <p14:sldId id="280"/>
            <p14:sldId id="265"/>
            <p14:sldId id="288"/>
            <p14:sldId id="266"/>
            <p14:sldId id="286"/>
            <p14:sldId id="287"/>
            <p14:sldId id="292"/>
            <p14:sldId id="269"/>
            <p14:sldId id="289"/>
            <p14:sldId id="283"/>
            <p14:sldId id="294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AAAAD5-A9A8-40DC-8710-B1480B284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4366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B8C36D-6B3F-4EB7-80E8-06989EFA5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0680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en.wikipedia.org/wiki/File:Caving2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Alabama_cave_2005-04-24.km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ausse_de_Sauveterre_doline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Karst_Dent-de-Crolle-8.jp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cs.wikipedia.org/wiki/Soubor:NPR_V%C3%BDv%C4%9Bry_Punkvy.jpg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552" y="1556792"/>
            <a:ext cx="7885112" cy="5040313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VY_32_INOVACE_20_Př9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Přírodopis 9. ročník, Hydrosféra - podzemní voda a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krasové jevy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k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 objasnění geologického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působení podzemní vody, vzniku krasových jevů,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k zápisu do sešitů,  procvičení učiva.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13. 3. 2012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536" y="260648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xmlns="" val="204788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1115616" y="332656"/>
            <a:ext cx="7025903" cy="4065860"/>
          </a:xfrm>
        </p:spPr>
        <p:txBody>
          <a:bodyPr/>
          <a:lstStyle/>
          <a:p>
            <a:pPr algn="ctr" eaLnBrk="1" hangingPunct="1"/>
            <a:r>
              <a:rPr lang="cs-CZ" sz="4800" dirty="0" smtClean="0">
                <a:latin typeface="Palatino Linotype" pitchFamily="18" charset="0"/>
              </a:rPr>
              <a:t>HYDROSFÉRA </a:t>
            </a:r>
            <a:br>
              <a:rPr lang="cs-CZ" sz="4800" dirty="0" smtClean="0">
                <a:latin typeface="Palatino Linotype" pitchFamily="18" charset="0"/>
              </a:rPr>
            </a:br>
            <a:r>
              <a:rPr lang="cs-CZ" sz="4800" dirty="0">
                <a:latin typeface="Palatino Linotype" pitchFamily="18" charset="0"/>
              </a:rPr>
              <a:t/>
            </a:r>
            <a:br>
              <a:rPr lang="cs-CZ" sz="4800" dirty="0">
                <a:latin typeface="Palatino Linotype" pitchFamily="18" charset="0"/>
              </a:rPr>
            </a:br>
            <a:r>
              <a:rPr lang="cs-CZ" sz="4800" b="1" dirty="0" smtClean="0">
                <a:latin typeface="Palatino Linotype" pitchFamily="18" charset="0"/>
              </a:rPr>
              <a:t>PODZEMNÍ VODA </a:t>
            </a:r>
            <a:r>
              <a:rPr lang="cs-CZ" sz="4800" b="1" dirty="0" smtClean="0">
                <a:latin typeface="Palatino Linotype" pitchFamily="18" charset="0"/>
              </a:rPr>
              <a:t>      A</a:t>
            </a:r>
            <a:r>
              <a:rPr lang="cs-CZ" sz="4800" b="1" dirty="0" smtClean="0">
                <a:latin typeface="Palatino Linotype" pitchFamily="18" charset="0"/>
              </a:rPr>
              <a:t/>
            </a:r>
            <a:br>
              <a:rPr lang="cs-CZ" sz="4800" b="1" dirty="0" smtClean="0">
                <a:latin typeface="Palatino Linotype" pitchFamily="18" charset="0"/>
              </a:rPr>
            </a:br>
            <a:r>
              <a:rPr lang="cs-CZ" sz="4800" b="1" dirty="0" smtClean="0">
                <a:latin typeface="Palatino Linotype" pitchFamily="18" charset="0"/>
              </a:rPr>
              <a:t> KRASOVÉ JEVY</a:t>
            </a:r>
          </a:p>
        </p:txBody>
      </p:sp>
      <p:sp>
        <p:nvSpPr>
          <p:cNvPr id="10243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2267745" y="4581128"/>
            <a:ext cx="4752528" cy="1512168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marL="18288" indent="0" algn="ctr" eaLnBrk="1" hangingPunct="1">
              <a:lnSpc>
                <a:spcPct val="90000"/>
              </a:lnSpc>
              <a:buNone/>
            </a:pPr>
            <a:endParaRPr lang="cs-CZ" sz="2800" b="1" dirty="0" smtClean="0"/>
          </a:p>
          <a:p>
            <a:pPr marL="18288" indent="0" algn="ctr" eaLnBrk="1" hangingPunct="1">
              <a:lnSpc>
                <a:spcPct val="90000"/>
              </a:lnSpc>
              <a:buNone/>
            </a:pPr>
            <a:r>
              <a:rPr lang="cs-CZ" sz="2800" b="1" dirty="0" smtClean="0"/>
              <a:t>Přírodopis  9. ročník</a:t>
            </a:r>
          </a:p>
          <a:p>
            <a:pPr marL="18288" indent="0" algn="ctr" eaLnBrk="1" hangingPunct="1">
              <a:lnSpc>
                <a:spcPct val="90000"/>
              </a:lnSpc>
              <a:buNone/>
            </a:pPr>
            <a:r>
              <a:rPr lang="cs-CZ" sz="2800" b="1" dirty="0" smtClean="0"/>
              <a:t>13. 3. 2012</a:t>
            </a:r>
          </a:p>
          <a:p>
            <a:pPr eaLnBrk="1" hangingPunct="1">
              <a:lnSpc>
                <a:spcPct val="90000"/>
              </a:lnSpc>
            </a:pPr>
            <a:endParaRPr lang="cs-CZ" b="1" dirty="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endParaRPr lang="cs-CZ" b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2530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5766"/>
            <a:ext cx="8157592" cy="115212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Vysvětlivky k pomocným symbolům: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1260310" y="4149080"/>
            <a:ext cx="903287" cy="90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38900" y="2340905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00989" y="3024981"/>
            <a:ext cx="41767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zápisu do sešitů.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32306" y="4437112"/>
            <a:ext cx="43926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přemýšlení, řešení problému.</a:t>
            </a:r>
          </a:p>
        </p:txBody>
      </p:sp>
    </p:spTree>
    <p:extLst>
      <p:ext uri="{BB962C8B-B14F-4D97-AF65-F5344CB8AC3E}">
        <p14:creationId xmlns:p14="http://schemas.microsoft.com/office/powerpoint/2010/main" xmlns="" val="184750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332656"/>
            <a:ext cx="7543800" cy="914400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cs-CZ" dirty="0" smtClean="0"/>
              <a:t>Podzemní voda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268760"/>
            <a:ext cx="828092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vzniká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vsakováním srážkové vody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rozpouští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minerály a 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horniny, čistí se a </a:t>
            </a:r>
            <a:r>
              <a:rPr lang="cs-CZ" sz="3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filtruje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h</a:t>
            </a:r>
            <a:r>
              <a:rPr lang="cs-CZ" sz="3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romadí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se nejvíce v sedimentech, puklinách a pórech 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                      nad 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nepropustnými horninami</a:t>
            </a:r>
            <a:endParaRPr lang="cs-CZ" sz="3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571500" indent="-571500">
              <a:buFont typeface="Wingdings" pitchFamily="2" charset="2"/>
              <a:buChar char="§"/>
            </a:pPr>
            <a:r>
              <a:rPr lang="cs-CZ" sz="3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vyvěrá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na povrch ve formě pramenů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, bažin, </a:t>
            </a:r>
            <a:r>
              <a:rPr lang="cs-CZ" sz="3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gejzírů, 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vřídel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</a:t>
            </a: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ěhem roku její hladina </a:t>
            </a:r>
            <a:r>
              <a:rPr lang="cs-CZ" sz="3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kolísá</a:t>
            </a:r>
            <a:endParaRPr lang="cs-CZ" sz="3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376864" y="188640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42033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3568" y="333375"/>
            <a:ext cx="7848872" cy="914400"/>
          </a:xfrm>
          <a:solidFill>
            <a:schemeClr val="accent2"/>
          </a:solidFill>
        </p:spPr>
        <p:txBody>
          <a:bodyPr/>
          <a:lstStyle/>
          <a:p>
            <a:pPr algn="ctr" eaLnBrk="1" hangingPunct="1"/>
            <a:r>
              <a:rPr lang="cs-CZ" dirty="0"/>
              <a:t>Krasové jevy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11560" y="1340768"/>
            <a:ext cx="8136904" cy="5184328"/>
          </a:xfrm>
        </p:spPr>
        <p:txBody>
          <a:bodyPr>
            <a:normAutofit fontScale="77500" lnSpcReduction="20000"/>
          </a:bodyPr>
          <a:lstStyle/>
          <a:p>
            <a:pPr algn="just" eaLnBrk="1" hangingPunct="1">
              <a:buFont typeface="Wingdings" pitchFamily="2" charset="2"/>
              <a:buChar char="§"/>
              <a:defRPr/>
            </a:pPr>
            <a:endParaRPr lang="cs-CZ" sz="4600" b="1" dirty="0" smtClean="0">
              <a:latin typeface="+mj-lt"/>
              <a:ea typeface="+mj-ea"/>
              <a:cs typeface="+mj-cs"/>
            </a:endParaRPr>
          </a:p>
          <a:p>
            <a:pPr algn="just" eaLnBrk="1" hangingPunct="1">
              <a:buFont typeface="Wingdings" pitchFamily="2" charset="2"/>
              <a:buChar char="§"/>
              <a:defRPr/>
            </a:pPr>
            <a:r>
              <a:rPr lang="cs-CZ" sz="46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Kras </a:t>
            </a:r>
            <a:r>
              <a:rPr lang="cs-CZ" sz="4600" dirty="0">
                <a:latin typeface="+mj-lt"/>
                <a:ea typeface="+mj-ea"/>
                <a:cs typeface="+mj-cs"/>
              </a:rPr>
              <a:t>je geologické označení </a:t>
            </a:r>
            <a:r>
              <a:rPr lang="cs-CZ" sz="4600" dirty="0" smtClean="0">
                <a:latin typeface="+mj-lt"/>
                <a:ea typeface="+mj-ea"/>
                <a:cs typeface="+mj-cs"/>
              </a:rPr>
              <a:t>                                     pro </a:t>
            </a:r>
            <a:r>
              <a:rPr lang="cs-CZ" sz="4600" dirty="0" smtClean="0">
                <a:latin typeface="+mj-lt"/>
                <a:ea typeface="+mj-ea"/>
                <a:cs typeface="+mj-cs"/>
              </a:rPr>
              <a:t>vápencové </a:t>
            </a:r>
            <a:r>
              <a:rPr lang="cs-CZ" sz="4600" dirty="0">
                <a:latin typeface="+mj-lt"/>
                <a:ea typeface="+mj-ea"/>
                <a:cs typeface="+mj-cs"/>
              </a:rPr>
              <a:t>či dolomitové </a:t>
            </a:r>
            <a:r>
              <a:rPr lang="cs-CZ" sz="4600" dirty="0" smtClean="0">
                <a:latin typeface="+mj-lt"/>
                <a:ea typeface="+mj-ea"/>
                <a:cs typeface="+mj-cs"/>
              </a:rPr>
              <a:t>oblasti</a:t>
            </a:r>
            <a:r>
              <a:rPr lang="cs-CZ" sz="4600" dirty="0">
                <a:latin typeface="+mj-lt"/>
                <a:ea typeface="+mj-ea"/>
                <a:cs typeface="+mj-cs"/>
              </a:rPr>
              <a:t>.</a:t>
            </a:r>
            <a:r>
              <a:rPr lang="cs-CZ" sz="4600" dirty="0" smtClean="0">
                <a:latin typeface="+mj-lt"/>
                <a:ea typeface="+mj-ea"/>
                <a:cs typeface="+mj-cs"/>
              </a:rPr>
              <a:t> </a:t>
            </a:r>
            <a:endParaRPr lang="cs-CZ" sz="4600" dirty="0">
              <a:latin typeface="+mj-lt"/>
              <a:ea typeface="+mj-ea"/>
              <a:cs typeface="+mj-cs"/>
            </a:endParaRP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sz="4600" dirty="0" smtClean="0">
                <a:latin typeface="+mj-lt"/>
                <a:ea typeface="+mj-ea"/>
                <a:cs typeface="+mj-cs"/>
              </a:rPr>
              <a:t>Krasové </a:t>
            </a:r>
            <a:r>
              <a:rPr lang="cs-CZ" sz="4600" dirty="0">
                <a:latin typeface="+mj-lt"/>
                <a:ea typeface="+mj-ea"/>
                <a:cs typeface="+mj-cs"/>
              </a:rPr>
              <a:t>oblasti jsou </a:t>
            </a:r>
            <a:r>
              <a:rPr lang="cs-CZ" sz="4600" dirty="0" smtClean="0">
                <a:latin typeface="+mj-lt"/>
                <a:ea typeface="+mj-ea"/>
                <a:cs typeface="+mj-cs"/>
              </a:rPr>
              <a:t>přetvářeny působením </a:t>
            </a:r>
            <a:r>
              <a:rPr lang="cs-CZ" sz="46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povrchové a podzemní </a:t>
            </a:r>
            <a:r>
              <a:rPr lang="cs-CZ" sz="46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vody s obsahem CO</a:t>
            </a:r>
            <a:r>
              <a:rPr lang="cs-CZ" sz="4600" baseline="-250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2</a:t>
            </a:r>
            <a:r>
              <a:rPr lang="cs-CZ" sz="46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.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sz="4600" dirty="0" smtClean="0">
                <a:latin typeface="+mj-lt"/>
                <a:ea typeface="+mj-ea"/>
                <a:cs typeface="+mj-cs"/>
              </a:rPr>
              <a:t>Působí </a:t>
            </a:r>
            <a:r>
              <a:rPr lang="cs-CZ" sz="4600" dirty="0">
                <a:latin typeface="+mj-lt"/>
                <a:ea typeface="+mj-ea"/>
                <a:cs typeface="+mj-cs"/>
              </a:rPr>
              <a:t>zde </a:t>
            </a:r>
            <a:r>
              <a:rPr lang="cs-CZ" sz="46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chemické i mechanické zvětrávání.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4600" dirty="0"/>
              <a:t>Rozpouštěním minerálů </a:t>
            </a:r>
            <a:r>
              <a:rPr lang="cs-CZ" sz="4600" dirty="0" smtClean="0"/>
              <a:t>voda vytváří </a:t>
            </a:r>
            <a:r>
              <a:rPr lang="cs-CZ" sz="4600" dirty="0">
                <a:solidFill>
                  <a:srgbClr val="FFC000"/>
                </a:solidFill>
              </a:rPr>
              <a:t>jeskyně</a:t>
            </a:r>
            <a:r>
              <a:rPr lang="cs-CZ" sz="4600" dirty="0"/>
              <a:t>, jinde minerály </a:t>
            </a:r>
            <a:r>
              <a:rPr lang="cs-CZ" sz="4600" dirty="0" smtClean="0"/>
              <a:t>ukládá.</a:t>
            </a:r>
            <a:endParaRPr lang="cs-CZ" sz="4900" dirty="0">
              <a:latin typeface="+mj-lt"/>
              <a:ea typeface="+mj-ea"/>
              <a:cs typeface="+mj-cs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524328" y="404664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729642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268760"/>
            <a:ext cx="8640960" cy="532859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sz="3200" dirty="0">
                <a:latin typeface="+mj-lt"/>
                <a:ea typeface="+mj-ea"/>
                <a:cs typeface="+mj-cs"/>
              </a:rPr>
              <a:t>s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rážky rozpouštějí vzdušný</a:t>
            </a:r>
            <a:r>
              <a:rPr lang="cs-CZ" sz="3200" dirty="0" smtClean="0"/>
              <a:t> CO</a:t>
            </a:r>
            <a:r>
              <a:rPr lang="cs-CZ" sz="3200" baseline="-25000" dirty="0" smtClean="0"/>
              <a:t>2 </a:t>
            </a:r>
            <a:r>
              <a:rPr lang="cs-CZ" sz="3200" dirty="0" smtClean="0"/>
              <a:t>,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vzniká </a:t>
            </a:r>
            <a:r>
              <a:rPr lang="cs-CZ" sz="3200" dirty="0">
                <a:latin typeface="+mj-lt"/>
                <a:ea typeface="+mj-ea"/>
                <a:cs typeface="+mj-cs"/>
              </a:rPr>
              <a:t>slabá kyselina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uhličitá: 	     </a:t>
            </a:r>
          </a:p>
          <a:p>
            <a:pPr marL="18288" indent="0">
              <a:lnSpc>
                <a:spcPct val="90000"/>
              </a:lnSpc>
              <a:buNone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3200" dirty="0">
                <a:latin typeface="+mj-lt"/>
                <a:ea typeface="+mj-ea"/>
                <a:cs typeface="+mj-cs"/>
              </a:rPr>
              <a:t>	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32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H</a:t>
            </a:r>
            <a:r>
              <a:rPr lang="cs-CZ" sz="3200" baseline="-250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2</a:t>
            </a:r>
            <a:r>
              <a:rPr lang="cs-CZ" sz="32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O + CO</a:t>
            </a:r>
            <a:r>
              <a:rPr lang="cs-CZ" sz="3200" baseline="-250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2</a:t>
            </a:r>
            <a:r>
              <a:rPr lang="cs-CZ" sz="32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                 H</a:t>
            </a:r>
            <a:r>
              <a:rPr lang="cs-CZ" sz="3200" baseline="-250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2</a:t>
            </a:r>
            <a:r>
              <a:rPr lang="cs-CZ" sz="32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CO</a:t>
            </a:r>
            <a:r>
              <a:rPr lang="cs-CZ" sz="3200" baseline="-250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3</a:t>
            </a:r>
            <a:r>
              <a:rPr lang="cs-CZ" sz="32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kyselina </a:t>
            </a:r>
            <a:r>
              <a:rPr lang="cs-CZ" sz="3200" dirty="0">
                <a:latin typeface="+mj-lt"/>
                <a:ea typeface="+mj-ea"/>
                <a:cs typeface="+mj-cs"/>
              </a:rPr>
              <a:t>rozpouští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vápenec, přičemž vzniká hydrogenuhličitan vápenatý: </a:t>
            </a:r>
            <a:endParaRPr lang="cs-CZ" sz="3200" dirty="0">
              <a:solidFill>
                <a:schemeClr val="tx2">
                  <a:lumMod val="90000"/>
                </a:schemeClr>
              </a:solidFill>
              <a:latin typeface="+mj-lt"/>
              <a:ea typeface="+mj-ea"/>
              <a:cs typeface="+mj-cs"/>
            </a:endParaRPr>
          </a:p>
          <a:p>
            <a:pPr marL="18288" indent="0">
              <a:lnSpc>
                <a:spcPct val="90000"/>
              </a:lnSpc>
              <a:buNone/>
            </a:pPr>
            <a:r>
              <a:rPr lang="cs-CZ" sz="3200" dirty="0" smtClean="0">
                <a:solidFill>
                  <a:schemeClr val="tx2">
                    <a:lumMod val="90000"/>
                  </a:schemeClr>
                </a:solidFill>
                <a:latin typeface="+mj-lt"/>
                <a:ea typeface="+mj-ea"/>
                <a:cs typeface="+mj-cs"/>
              </a:rPr>
              <a:t>   </a:t>
            </a:r>
            <a:r>
              <a:rPr lang="cs-CZ" sz="3200" dirty="0">
                <a:solidFill>
                  <a:schemeClr val="tx2">
                    <a:lumMod val="90000"/>
                  </a:schemeClr>
                </a:solidFill>
                <a:latin typeface="+mj-lt"/>
                <a:ea typeface="+mj-ea"/>
                <a:cs typeface="+mj-cs"/>
              </a:rPr>
              <a:t>	</a:t>
            </a:r>
            <a:r>
              <a:rPr lang="cs-CZ" sz="32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H</a:t>
            </a:r>
            <a:r>
              <a:rPr lang="cs-CZ" sz="3200" baseline="-250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2</a:t>
            </a:r>
            <a:r>
              <a:rPr lang="cs-CZ" sz="32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CO</a:t>
            </a:r>
            <a:r>
              <a:rPr lang="cs-CZ" sz="3200" baseline="-250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3</a:t>
            </a:r>
            <a:r>
              <a:rPr lang="cs-CZ" sz="32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 + CaCO</a:t>
            </a:r>
            <a:r>
              <a:rPr lang="cs-CZ" sz="3200" baseline="-250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3</a:t>
            </a:r>
            <a:r>
              <a:rPr lang="cs-CZ" sz="32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            Ca(HCO</a:t>
            </a:r>
            <a:r>
              <a:rPr lang="cs-CZ" sz="3200" baseline="-250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3</a:t>
            </a:r>
            <a:r>
              <a:rPr lang="cs-CZ" sz="32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)</a:t>
            </a:r>
            <a:r>
              <a:rPr lang="cs-CZ" sz="3200" baseline="-25000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2</a:t>
            </a:r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odpařováním vody a </a:t>
            </a:r>
            <a:r>
              <a:rPr lang="cs-CZ" sz="3200" dirty="0" smtClean="0"/>
              <a:t>CO</a:t>
            </a:r>
            <a:r>
              <a:rPr lang="cs-CZ" sz="3200" baseline="-25000" dirty="0" smtClean="0"/>
              <a:t>2 </a:t>
            </a:r>
            <a:r>
              <a:rPr lang="cs-CZ" sz="3200" dirty="0">
                <a:latin typeface="+mj-lt"/>
                <a:ea typeface="+mj-ea"/>
                <a:cs typeface="+mj-cs"/>
              </a:rPr>
              <a:t>opět vykrystalizuje kalcit:</a:t>
            </a:r>
          </a:p>
          <a:p>
            <a:pPr marL="18288" indent="0">
              <a:lnSpc>
                <a:spcPct val="90000"/>
              </a:lnSpc>
              <a:buNone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	</a:t>
            </a:r>
            <a:r>
              <a:rPr lang="cs-CZ" sz="3200" dirty="0" smtClean="0">
                <a:solidFill>
                  <a:srgbClr val="FFC000"/>
                </a:solidFill>
              </a:rPr>
              <a:t>Ca(HCO</a:t>
            </a:r>
            <a:r>
              <a:rPr lang="cs-CZ" sz="3200" baseline="-25000" dirty="0" smtClean="0">
                <a:solidFill>
                  <a:srgbClr val="FFC000"/>
                </a:solidFill>
              </a:rPr>
              <a:t>3</a:t>
            </a:r>
            <a:r>
              <a:rPr lang="cs-CZ" sz="3200" dirty="0" smtClean="0">
                <a:solidFill>
                  <a:srgbClr val="FFC000"/>
                </a:solidFill>
              </a:rPr>
              <a:t>)</a:t>
            </a:r>
            <a:r>
              <a:rPr lang="cs-CZ" sz="3200" baseline="-25000" dirty="0" smtClean="0">
                <a:solidFill>
                  <a:srgbClr val="FFC000"/>
                </a:solidFill>
              </a:rPr>
              <a:t>2		</a:t>
            </a:r>
            <a:r>
              <a:rPr lang="cs-CZ" sz="3200" dirty="0" smtClean="0">
                <a:solidFill>
                  <a:srgbClr val="FFC000"/>
                </a:solidFill>
              </a:rPr>
              <a:t>CaCO</a:t>
            </a:r>
            <a:r>
              <a:rPr lang="cs-CZ" sz="3200" baseline="-25000" dirty="0" smtClean="0">
                <a:solidFill>
                  <a:srgbClr val="FFC000"/>
                </a:solidFill>
              </a:rPr>
              <a:t>3</a:t>
            </a:r>
            <a:r>
              <a:rPr lang="cs-CZ" sz="3200" dirty="0" smtClean="0">
                <a:solidFill>
                  <a:srgbClr val="FFC000"/>
                </a:solidFill>
              </a:rPr>
              <a:t> +</a:t>
            </a:r>
            <a:r>
              <a:rPr lang="cs-CZ" sz="3200" dirty="0">
                <a:solidFill>
                  <a:srgbClr val="FFC000"/>
                </a:solidFill>
              </a:rPr>
              <a:t> H</a:t>
            </a:r>
            <a:r>
              <a:rPr lang="cs-CZ" sz="3200" baseline="-25000" dirty="0">
                <a:solidFill>
                  <a:srgbClr val="FFC000"/>
                </a:solidFill>
              </a:rPr>
              <a:t>2</a:t>
            </a:r>
            <a:r>
              <a:rPr lang="cs-CZ" sz="3200" dirty="0">
                <a:solidFill>
                  <a:srgbClr val="FFC000"/>
                </a:solidFill>
              </a:rPr>
              <a:t>O + CO</a:t>
            </a:r>
            <a:r>
              <a:rPr lang="cs-CZ" sz="3200" baseline="-25000" dirty="0">
                <a:solidFill>
                  <a:srgbClr val="FFC000"/>
                </a:solidFill>
              </a:rPr>
              <a:t>2</a:t>
            </a:r>
          </a:p>
          <a:p>
            <a:pPr marL="18288" indent="0">
              <a:lnSpc>
                <a:spcPct val="90000"/>
              </a:lnSpc>
              <a:buNone/>
            </a:pPr>
            <a:endParaRPr lang="cs-CZ" sz="3200" dirty="0">
              <a:latin typeface="+mj-lt"/>
              <a:ea typeface="+mj-ea"/>
              <a:cs typeface="+mj-cs"/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188640"/>
            <a:ext cx="7543800" cy="914400"/>
          </a:xfrm>
          <a:solidFill>
            <a:schemeClr val="accent2"/>
          </a:solidFill>
        </p:spPr>
        <p:txBody>
          <a:bodyPr/>
          <a:lstStyle/>
          <a:p>
            <a:pPr algn="ctr" eaLnBrk="1" hangingPunct="1"/>
            <a:r>
              <a:rPr lang="cs-CZ" dirty="0"/>
              <a:t>Chemické zvětrávání</a:t>
            </a:r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2916238" y="45085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7" name="Line 10"/>
          <p:cNvSpPr>
            <a:spLocks noChangeShapeType="1"/>
          </p:cNvSpPr>
          <p:nvPr/>
        </p:nvSpPr>
        <p:spPr bwMode="auto">
          <a:xfrm>
            <a:off x="3707606" y="2564904"/>
            <a:ext cx="10080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8" name="Line 13"/>
          <p:cNvSpPr>
            <a:spLocks noChangeShapeType="1"/>
          </p:cNvSpPr>
          <p:nvPr/>
        </p:nvSpPr>
        <p:spPr bwMode="auto">
          <a:xfrm>
            <a:off x="4343409" y="4149080"/>
            <a:ext cx="93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9" name="Line 15"/>
          <p:cNvSpPr>
            <a:spLocks noChangeShapeType="1"/>
          </p:cNvSpPr>
          <p:nvPr/>
        </p:nvSpPr>
        <p:spPr bwMode="auto">
          <a:xfrm>
            <a:off x="4211638" y="5805488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Line 13"/>
          <p:cNvSpPr>
            <a:spLocks noChangeShapeType="1"/>
          </p:cNvSpPr>
          <p:nvPr/>
        </p:nvSpPr>
        <p:spPr bwMode="auto">
          <a:xfrm>
            <a:off x="3707606" y="5661248"/>
            <a:ext cx="93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596336" y="188640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46843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777875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algn="ctr" eaLnBrk="1" hangingPunct="1"/>
            <a:r>
              <a:rPr lang="cs-CZ" b="1" dirty="0" smtClean="0">
                <a:effectLst/>
              </a:rPr>
              <a:t>Co se děje v podzemí ?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07280" y="1825716"/>
            <a:ext cx="2376488" cy="4354513"/>
          </a:xfrm>
        </p:spPr>
        <p:txBody>
          <a:bodyPr>
            <a:normAutofit fontScale="92500"/>
          </a:bodyPr>
          <a:lstStyle/>
          <a:p>
            <a:pPr marL="18288" indent="0">
              <a:lnSpc>
                <a:spcPct val="90000"/>
              </a:lnSpc>
              <a:spcBef>
                <a:spcPct val="0"/>
              </a:spcBef>
              <a:buNone/>
            </a:pPr>
            <a:r>
              <a:rPr lang="cs-CZ" sz="3500" b="1" dirty="0" smtClean="0">
                <a:latin typeface="+mj-lt"/>
                <a:ea typeface="+mj-ea"/>
                <a:cs typeface="+mj-cs"/>
              </a:rPr>
              <a:t>Po poklesu </a:t>
            </a:r>
            <a:r>
              <a:rPr lang="cs-CZ" sz="3500" b="1" dirty="0">
                <a:latin typeface="+mj-lt"/>
                <a:ea typeface="+mj-ea"/>
                <a:cs typeface="+mj-cs"/>
              </a:rPr>
              <a:t>hladiny spodní vody  vzniknou prostory, které jsou vyplněny </a:t>
            </a:r>
            <a:r>
              <a:rPr lang="cs-CZ" sz="3500" b="1" dirty="0" smtClean="0">
                <a:latin typeface="+mj-lt"/>
                <a:ea typeface="+mj-ea"/>
                <a:cs typeface="+mj-cs"/>
              </a:rPr>
              <a:t>vzduchem</a:t>
            </a:r>
            <a:r>
              <a:rPr lang="cs-CZ" sz="3500" b="1" dirty="0">
                <a:latin typeface="+mj-lt"/>
                <a:ea typeface="+mj-ea"/>
                <a:cs typeface="+mj-cs"/>
              </a:rPr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dirty="0" smtClean="0">
              <a:latin typeface="Comic Sans MS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483768" y="6170820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white"/>
                </a:solidFill>
              </a:rPr>
              <a:t>Foto autorky vlastní</a:t>
            </a:r>
          </a:p>
        </p:txBody>
      </p:sp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0194" y="1823563"/>
            <a:ext cx="6656387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AutoShape 6"/>
          <p:cNvSpPr>
            <a:spLocks noChangeArrowheads="1"/>
          </p:cNvSpPr>
          <p:nvPr/>
        </p:nvSpPr>
        <p:spPr bwMode="auto">
          <a:xfrm rot="6986128">
            <a:off x="7603077" y="1715131"/>
            <a:ext cx="976312" cy="485775"/>
          </a:xfrm>
          <a:prstGeom prst="chevron">
            <a:avLst>
              <a:gd name="adj" fmla="val 50245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568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701" name="Rectangle 13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91513" cy="29384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err="1">
                <a:solidFill>
                  <a:srgbClr val="FFC000"/>
                </a:solidFill>
              </a:rPr>
              <a:t>Hydrogenuhličitan</a:t>
            </a:r>
            <a:r>
              <a:rPr lang="cs-CZ" sz="3200" dirty="0">
                <a:solidFill>
                  <a:srgbClr val="FFC000"/>
                </a:solidFill>
              </a:rPr>
              <a:t> vápenatý </a:t>
            </a:r>
            <a:r>
              <a:rPr lang="cs-CZ" sz="3200" dirty="0"/>
              <a:t>rozpuštěný </a:t>
            </a:r>
            <a:r>
              <a:rPr lang="cs-CZ" sz="3200" dirty="0" smtClean="0"/>
              <a:t>                  ve </a:t>
            </a:r>
            <a:r>
              <a:rPr lang="cs-CZ" sz="3200" dirty="0"/>
              <a:t>vodě   se při odpařování vody mění </a:t>
            </a:r>
            <a:r>
              <a:rPr lang="cs-CZ" sz="3200" dirty="0" smtClean="0"/>
              <a:t>                         v </a:t>
            </a:r>
            <a:r>
              <a:rPr lang="cs-CZ" sz="3200" dirty="0">
                <a:solidFill>
                  <a:srgbClr val="FFC000"/>
                </a:solidFill>
              </a:rPr>
              <a:t>uhličitan vápenatý</a:t>
            </a:r>
            <a:r>
              <a:rPr lang="cs-CZ" sz="3200" dirty="0"/>
              <a:t>, který se na stěnách jeskyní usazuje ve formě </a:t>
            </a:r>
            <a:r>
              <a:rPr lang="cs-CZ" sz="3200" dirty="0">
                <a:solidFill>
                  <a:srgbClr val="FFC000"/>
                </a:solidFill>
              </a:rPr>
              <a:t>sintru, kalcitových </a:t>
            </a:r>
            <a:r>
              <a:rPr lang="cs-CZ" sz="3200" dirty="0" err="1">
                <a:solidFill>
                  <a:srgbClr val="FFC000"/>
                </a:solidFill>
              </a:rPr>
              <a:t>náteků</a:t>
            </a:r>
            <a:r>
              <a:rPr lang="cs-CZ" sz="3200" dirty="0">
                <a:solidFill>
                  <a:srgbClr val="FFC000"/>
                </a:solidFill>
              </a:rPr>
              <a:t> </a:t>
            </a:r>
            <a:r>
              <a:rPr lang="cs-CZ" sz="3200" dirty="0"/>
              <a:t>nebo </a:t>
            </a:r>
            <a:r>
              <a:rPr lang="cs-CZ" sz="3200" dirty="0">
                <a:solidFill>
                  <a:srgbClr val="FFC000"/>
                </a:solidFill>
              </a:rPr>
              <a:t>krystalků aragonitu</a:t>
            </a:r>
            <a:r>
              <a:rPr lang="cs-CZ" sz="3200" dirty="0"/>
              <a:t>.</a:t>
            </a:r>
          </a:p>
        </p:txBody>
      </p:sp>
      <p:sp>
        <p:nvSpPr>
          <p:cNvPr id="14339" name="Rectangle 21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3429000"/>
            <a:ext cx="3268561" cy="2941638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marL="18288" indent="0">
              <a:spcBef>
                <a:spcPct val="0"/>
              </a:spcBef>
              <a:buNone/>
              <a:defRPr/>
            </a:pPr>
            <a:r>
              <a:rPr lang="cs-CZ" sz="2800" dirty="0" smtClean="0">
                <a:latin typeface="+mj-lt"/>
                <a:ea typeface="+mj-ea"/>
                <a:cs typeface="+mj-cs"/>
              </a:rPr>
              <a:t>V </a:t>
            </a:r>
            <a:r>
              <a:rPr lang="cs-CZ" sz="2800" dirty="0" err="1">
                <a:latin typeface="+mj-lt"/>
                <a:ea typeface="+mj-ea"/>
                <a:cs typeface="+mj-cs"/>
              </a:rPr>
              <a:t>Bozkovském</a:t>
            </a:r>
            <a:r>
              <a:rPr lang="cs-CZ" sz="2800" dirty="0">
                <a:latin typeface="+mj-lt"/>
                <a:ea typeface="+mj-ea"/>
                <a:cs typeface="+mj-cs"/>
              </a:rPr>
              <a:t> podzemním jezírku je ve vodě rozpuštěný hydrogenuhličitan vápenatý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860032" y="6488668"/>
            <a:ext cx="37444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autorky vlastní</a:t>
            </a:r>
            <a:endParaRPr lang="cs-CZ" sz="12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368698" y="3222736"/>
            <a:ext cx="4727083" cy="3635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41" name="AutoShape 22"/>
          <p:cNvSpPr>
            <a:spLocks noChangeArrowheads="1"/>
          </p:cNvSpPr>
          <p:nvPr/>
        </p:nvSpPr>
        <p:spPr bwMode="auto">
          <a:xfrm>
            <a:off x="3707904" y="6141392"/>
            <a:ext cx="976312" cy="485775"/>
          </a:xfrm>
          <a:prstGeom prst="chevron">
            <a:avLst>
              <a:gd name="adj" fmla="val 50245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89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8850" y="476672"/>
            <a:ext cx="784887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 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jeskyních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se z 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prosakující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vody tvoří 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krápníková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výzdoba: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stalaktity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	– visí ze stropu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stalagmity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– rostou vzhůru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cs-CZ" sz="3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talagnáty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– vznikly </a:t>
            </a:r>
            <a:r>
              <a:rPr lang="cs-CZ" sz="3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spojením           			   předchozích</a:t>
            </a: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</a:t>
            </a:r>
            <a:r>
              <a:rPr lang="cs-CZ" sz="3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rčka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– zárodečné formy stalaktitu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</a:t>
            </a:r>
            <a:r>
              <a:rPr lang="cs-CZ" sz="3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ávoje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– ploché útvary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524328" y="476672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9275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9"/>
            <a:ext cx="8229600" cy="1138138"/>
          </a:xfrm>
        </p:spPr>
        <p:txBody>
          <a:bodyPr/>
          <a:lstStyle/>
          <a:p>
            <a:pPr algn="ctr" eaLnBrk="1" hangingPunct="1"/>
            <a:r>
              <a:rPr lang="cs-CZ" sz="3200" dirty="0" smtClean="0">
                <a:effectLst/>
              </a:rPr>
              <a:t>Zárodečným útvarem stalaktitu je </a:t>
            </a:r>
            <a:br>
              <a:rPr lang="cs-CZ" sz="3200" dirty="0" smtClean="0">
                <a:effectLst/>
              </a:rPr>
            </a:br>
            <a:r>
              <a:rPr lang="cs-CZ" sz="3200" dirty="0" smtClean="0">
                <a:effectLst/>
              </a:rPr>
              <a:t>duté </a:t>
            </a:r>
            <a:r>
              <a:rPr lang="cs-CZ" sz="3200" dirty="0" smtClean="0">
                <a:solidFill>
                  <a:srgbClr val="FFC000"/>
                </a:solidFill>
                <a:effectLst/>
              </a:rPr>
              <a:t>brčko</a:t>
            </a:r>
            <a:r>
              <a:rPr lang="cs-CZ" sz="3200" dirty="0" smtClean="0">
                <a:effectLst/>
              </a:rPr>
              <a:t> – </a:t>
            </a:r>
            <a:r>
              <a:rPr lang="cs-CZ" sz="3200" dirty="0" err="1" smtClean="0">
                <a:effectLst/>
              </a:rPr>
              <a:t>Bozkovské</a:t>
            </a:r>
            <a:r>
              <a:rPr lang="cs-CZ" sz="3200" dirty="0" smtClean="0">
                <a:effectLst/>
              </a:rPr>
              <a:t> dolomitové jeskyně</a:t>
            </a:r>
          </a:p>
        </p:txBody>
      </p:sp>
      <p:sp>
        <p:nvSpPr>
          <p:cNvPr id="2" name="Obdélník 1"/>
          <p:cNvSpPr/>
          <p:nvPr/>
        </p:nvSpPr>
        <p:spPr>
          <a:xfrm>
            <a:off x="323528" y="6237312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white"/>
                </a:solidFill>
              </a:rPr>
              <a:t>Foto autorky vlastní</a:t>
            </a:r>
          </a:p>
        </p:txBody>
      </p:sp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051720" y="1545402"/>
            <a:ext cx="7092280" cy="536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AutoShape 6"/>
          <p:cNvSpPr>
            <a:spLocks noChangeArrowheads="1"/>
          </p:cNvSpPr>
          <p:nvPr/>
        </p:nvSpPr>
        <p:spPr bwMode="auto">
          <a:xfrm>
            <a:off x="3419872" y="3737538"/>
            <a:ext cx="719138" cy="341313"/>
          </a:xfrm>
          <a:prstGeom prst="chevron">
            <a:avLst>
              <a:gd name="adj" fmla="val 52674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AutoShape 7"/>
          <p:cNvSpPr>
            <a:spLocks noChangeArrowheads="1"/>
          </p:cNvSpPr>
          <p:nvPr/>
        </p:nvSpPr>
        <p:spPr bwMode="auto">
          <a:xfrm rot="5400000">
            <a:off x="6991027" y="2738165"/>
            <a:ext cx="976312" cy="485775"/>
          </a:xfrm>
          <a:prstGeom prst="chevron">
            <a:avLst>
              <a:gd name="adj" fmla="val 50245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081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type="title"/>
          </p:nvPr>
        </p:nvSpPr>
        <p:spPr>
          <a:xfrm>
            <a:off x="5835650" y="404664"/>
            <a:ext cx="2962672" cy="3855069"/>
          </a:xfrm>
        </p:spPr>
        <p:txBody>
          <a:bodyPr/>
          <a:lstStyle/>
          <a:p>
            <a:r>
              <a:rPr lang="cs-CZ" sz="3200" dirty="0" err="1">
                <a:solidFill>
                  <a:srgbClr val="FFC000"/>
                </a:solidFill>
                <a:effectLst/>
              </a:rPr>
              <a:t>Heliktit</a:t>
            </a:r>
            <a:r>
              <a:rPr lang="cs-CZ" sz="3200" dirty="0">
                <a:solidFill>
                  <a:srgbClr val="FFC000"/>
                </a:solidFill>
                <a:effectLst/>
              </a:rPr>
              <a:t> </a:t>
            </a:r>
            <a:r>
              <a:rPr lang="cs-CZ" sz="3200" dirty="0">
                <a:effectLst/>
              </a:rPr>
              <a:t>je brčko, jehož růst se řídí kapilárními silami, ne zemskou přitažlivostí </a:t>
            </a:r>
          </a:p>
        </p:txBody>
      </p:sp>
      <p:sp>
        <p:nvSpPr>
          <p:cNvPr id="2" name="Obdélník 1"/>
          <p:cNvSpPr/>
          <p:nvPr/>
        </p:nvSpPr>
        <p:spPr>
          <a:xfrm>
            <a:off x="6732240" y="6374626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white"/>
                </a:solidFill>
              </a:rPr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24128" y="4941168"/>
            <a:ext cx="2880320" cy="138499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Bílá myška, </a:t>
            </a:r>
            <a:r>
              <a:rPr lang="cs-CZ" sz="2800" dirty="0" err="1" smtClean="0"/>
              <a:t>Bozkovské</a:t>
            </a:r>
            <a:r>
              <a:rPr lang="cs-CZ" sz="2800" dirty="0" smtClean="0"/>
              <a:t> jeskyně</a:t>
            </a:r>
            <a:endParaRPr lang="cs-CZ" sz="2800" dirty="0"/>
          </a:p>
        </p:txBody>
      </p:sp>
      <p:pic>
        <p:nvPicPr>
          <p:cNvPr id="4115" name="Picture 19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0" y="-23699"/>
            <a:ext cx="5220072" cy="6907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02" name="AutoShape 8"/>
          <p:cNvSpPr>
            <a:spLocks noChangeArrowheads="1"/>
          </p:cNvSpPr>
          <p:nvPr/>
        </p:nvSpPr>
        <p:spPr bwMode="auto">
          <a:xfrm rot="534067">
            <a:off x="912208" y="554609"/>
            <a:ext cx="647700" cy="342900"/>
          </a:xfrm>
          <a:prstGeom prst="chevron">
            <a:avLst>
              <a:gd name="adj" fmla="val 47222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AutoShape 7"/>
          <p:cNvSpPr>
            <a:spLocks noChangeArrowheads="1"/>
          </p:cNvSpPr>
          <p:nvPr/>
        </p:nvSpPr>
        <p:spPr bwMode="auto">
          <a:xfrm rot="10800000">
            <a:off x="3131840" y="1571916"/>
            <a:ext cx="976312" cy="485775"/>
          </a:xfrm>
          <a:prstGeom prst="chevron">
            <a:avLst>
              <a:gd name="adj" fmla="val 50245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92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9" name="Picture 1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9910" y="1614731"/>
            <a:ext cx="6928354" cy="5240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3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217696"/>
            <a:ext cx="8229600" cy="1267088"/>
          </a:xfrm>
        </p:spPr>
        <p:txBody>
          <a:bodyPr/>
          <a:lstStyle/>
          <a:p>
            <a:pPr algn="ctr" eaLnBrk="1" hangingPunct="1"/>
            <a:r>
              <a:rPr lang="cs-CZ" sz="3200" dirty="0">
                <a:effectLst/>
              </a:rPr>
              <a:t>Po ucpání otvoru v brčku stéká voda po jeho povrchu a vzniká </a:t>
            </a:r>
            <a:r>
              <a:rPr lang="cs-CZ" sz="3200" dirty="0">
                <a:solidFill>
                  <a:srgbClr val="FFC000"/>
                </a:solidFill>
                <a:effectLst/>
              </a:rPr>
              <a:t>stalaktit</a:t>
            </a:r>
          </a:p>
        </p:txBody>
      </p:sp>
      <p:sp>
        <p:nvSpPr>
          <p:cNvPr id="5124" name="AutoShape 6"/>
          <p:cNvSpPr>
            <a:spLocks noChangeArrowheads="1"/>
          </p:cNvSpPr>
          <p:nvPr/>
        </p:nvSpPr>
        <p:spPr bwMode="auto">
          <a:xfrm rot="9560032">
            <a:off x="4482293" y="5097820"/>
            <a:ext cx="976312" cy="485775"/>
          </a:xfrm>
          <a:prstGeom prst="chevron">
            <a:avLst>
              <a:gd name="adj" fmla="val 50245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308304" y="6165304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white"/>
                </a:solidFill>
              </a:rPr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362360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5"/>
          <p:cNvSpPr>
            <a:spLocks noGrp="1" noChangeArrowheads="1"/>
          </p:cNvSpPr>
          <p:nvPr>
            <p:ph type="title"/>
          </p:nvPr>
        </p:nvSpPr>
        <p:spPr>
          <a:xfrm>
            <a:off x="539552" y="116632"/>
            <a:ext cx="8424936" cy="1440160"/>
          </a:xfrm>
        </p:spPr>
        <p:txBody>
          <a:bodyPr/>
          <a:lstStyle/>
          <a:p>
            <a:pPr algn="ctr" eaLnBrk="1" hangingPunct="1"/>
            <a:r>
              <a:rPr lang="cs-CZ" sz="3200" dirty="0" smtClean="0">
                <a:effectLst/>
              </a:rPr>
              <a:t>Komín na perníkové chaloupce je příkladem </a:t>
            </a:r>
            <a:r>
              <a:rPr lang="cs-CZ" sz="3200" b="1" dirty="0" smtClean="0">
                <a:solidFill>
                  <a:srgbClr val="FFC000"/>
                </a:solidFill>
                <a:effectLst/>
              </a:rPr>
              <a:t>stalagmitu </a:t>
            </a:r>
            <a:r>
              <a:rPr lang="cs-CZ" sz="3200" b="1" dirty="0" smtClean="0">
                <a:effectLst/>
              </a:rPr>
              <a:t>– </a:t>
            </a:r>
            <a:r>
              <a:rPr lang="cs-CZ" sz="3200" b="1" dirty="0" err="1" smtClean="0">
                <a:effectLst/>
              </a:rPr>
              <a:t>Bozkovské</a:t>
            </a:r>
            <a:r>
              <a:rPr lang="cs-CZ" sz="3200" b="1" dirty="0" smtClean="0">
                <a:effectLst/>
              </a:rPr>
              <a:t> jeskyně</a:t>
            </a:r>
          </a:p>
        </p:txBody>
      </p:sp>
      <p:sp>
        <p:nvSpPr>
          <p:cNvPr id="2" name="Obdélník 1"/>
          <p:cNvSpPr/>
          <p:nvPr/>
        </p:nvSpPr>
        <p:spPr>
          <a:xfrm>
            <a:off x="323528" y="6165304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white"/>
                </a:solidFill>
              </a:rPr>
              <a:t>Foto autorky vlastní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123728" y="1537491"/>
            <a:ext cx="7020780" cy="5320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580" name="AutoShape 18"/>
          <p:cNvSpPr>
            <a:spLocks noChangeArrowheads="1"/>
          </p:cNvSpPr>
          <p:nvPr/>
        </p:nvSpPr>
        <p:spPr bwMode="auto">
          <a:xfrm rot="10063010">
            <a:off x="5836634" y="2349613"/>
            <a:ext cx="976313" cy="485775"/>
          </a:xfrm>
          <a:prstGeom prst="chevron">
            <a:avLst>
              <a:gd name="adj" fmla="val 50245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5104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10"/>
          <p:cNvSpPr>
            <a:spLocks noGrp="1" noChangeArrowheads="1"/>
          </p:cNvSpPr>
          <p:nvPr>
            <p:ph type="title"/>
          </p:nvPr>
        </p:nvSpPr>
        <p:spPr>
          <a:xfrm>
            <a:off x="6444208" y="274637"/>
            <a:ext cx="2448272" cy="3730427"/>
          </a:xfrm>
        </p:spPr>
        <p:txBody>
          <a:bodyPr/>
          <a:lstStyle/>
          <a:p>
            <a:r>
              <a:rPr lang="cs-CZ" sz="3200" dirty="0">
                <a:effectLst/>
              </a:rPr>
              <a:t>Setká-li se shora </a:t>
            </a:r>
            <a:r>
              <a:rPr lang="cs-CZ" sz="3200" dirty="0" smtClean="0">
                <a:effectLst/>
              </a:rPr>
              <a:t>                   a </a:t>
            </a:r>
            <a:r>
              <a:rPr lang="cs-CZ" sz="3200" dirty="0">
                <a:effectLst/>
              </a:rPr>
              <a:t>zdola rostoucí krápník, vznikne </a:t>
            </a:r>
            <a:r>
              <a:rPr lang="cs-CZ" sz="3200" dirty="0">
                <a:solidFill>
                  <a:srgbClr val="FFC000"/>
                </a:solidFill>
                <a:effectLst/>
              </a:rPr>
              <a:t>stalagnát</a:t>
            </a:r>
          </a:p>
        </p:txBody>
      </p:sp>
      <p:sp>
        <p:nvSpPr>
          <p:cNvPr id="7172" name="Rectangle 11"/>
          <p:cNvSpPr>
            <a:spLocks noGrp="1" noChangeArrowheads="1"/>
          </p:cNvSpPr>
          <p:nvPr>
            <p:ph type="body" sz="half" idx="2"/>
          </p:nvPr>
        </p:nvSpPr>
        <p:spPr>
          <a:xfrm>
            <a:off x="6444208" y="4634854"/>
            <a:ext cx="2520280" cy="1602457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marL="384048" lvl="1" indent="0">
              <a:spcBef>
                <a:spcPct val="0"/>
              </a:spcBef>
              <a:buNone/>
            </a:pPr>
            <a:r>
              <a:rPr lang="cs-CZ" sz="2800" dirty="0" smtClean="0">
                <a:latin typeface="Comic Sans MS" pitchFamily="66" charset="0"/>
              </a:rPr>
              <a:t>  </a:t>
            </a:r>
            <a:r>
              <a:rPr lang="cs-CZ" sz="2800" dirty="0">
                <a:latin typeface="+mj-lt"/>
                <a:ea typeface="+mj-ea"/>
                <a:cs typeface="+mj-cs"/>
              </a:rPr>
              <a:t>Raketa </a:t>
            </a:r>
            <a:r>
              <a:rPr lang="cs-CZ" sz="2800" dirty="0" smtClean="0">
                <a:latin typeface="+mj-lt"/>
                <a:ea typeface="+mj-ea"/>
                <a:cs typeface="+mj-cs"/>
              </a:rPr>
              <a:t>–</a:t>
            </a:r>
            <a:r>
              <a:rPr lang="cs-CZ" sz="2800" dirty="0" err="1" smtClean="0">
                <a:latin typeface="+mj-lt"/>
                <a:ea typeface="+mj-ea"/>
                <a:cs typeface="+mj-cs"/>
              </a:rPr>
              <a:t>Bozkovské</a:t>
            </a:r>
            <a:r>
              <a:rPr lang="cs-CZ" sz="2800" dirty="0" smtClean="0">
                <a:latin typeface="+mj-lt"/>
                <a:ea typeface="+mj-ea"/>
                <a:cs typeface="+mj-cs"/>
              </a:rPr>
              <a:t> jeskyně</a:t>
            </a:r>
            <a:endParaRPr lang="cs-CZ" sz="2800" dirty="0">
              <a:latin typeface="+mj-lt"/>
              <a:ea typeface="+mj-ea"/>
              <a:cs typeface="+mj-cs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660232" y="6381328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white"/>
                </a:solidFill>
              </a:rPr>
              <a:t>Foto autorky vlastní</a:t>
            </a:r>
          </a:p>
        </p:txBody>
      </p:sp>
      <p:pic>
        <p:nvPicPr>
          <p:cNvPr id="7188" name="Picture 2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0" y="532525"/>
            <a:ext cx="6228184" cy="6109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3" name="AutoShape 12"/>
          <p:cNvSpPr>
            <a:spLocks noChangeArrowheads="1"/>
          </p:cNvSpPr>
          <p:nvPr/>
        </p:nvSpPr>
        <p:spPr bwMode="auto">
          <a:xfrm rot="10800000">
            <a:off x="3995936" y="4149080"/>
            <a:ext cx="976313" cy="485775"/>
          </a:xfrm>
          <a:prstGeom prst="chevron">
            <a:avLst>
              <a:gd name="adj" fmla="val 50245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711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188639"/>
            <a:ext cx="8280920" cy="1002595"/>
          </a:xfrm>
        </p:spPr>
        <p:txBody>
          <a:bodyPr/>
          <a:lstStyle/>
          <a:p>
            <a:pPr algn="ctr" eaLnBrk="1" hangingPunct="1"/>
            <a:r>
              <a:rPr lang="cs-CZ" sz="3200" dirty="0" smtClean="0">
                <a:effectLst/>
              </a:rPr>
              <a:t>Dalšími tvary jsou </a:t>
            </a:r>
            <a:r>
              <a:rPr lang="cs-CZ" sz="3200" dirty="0" smtClean="0">
                <a:solidFill>
                  <a:srgbClr val="FFC000"/>
                </a:solidFill>
                <a:effectLst/>
              </a:rPr>
              <a:t>závoje</a:t>
            </a:r>
            <a:r>
              <a:rPr lang="cs-CZ" sz="3200" dirty="0" smtClean="0">
                <a:effectLst/>
              </a:rPr>
              <a:t>, nebo třeba </a:t>
            </a:r>
            <a:br>
              <a:rPr lang="cs-CZ" sz="3200" dirty="0" smtClean="0">
                <a:effectLst/>
              </a:rPr>
            </a:br>
            <a:r>
              <a:rPr lang="cs-CZ" sz="3200" dirty="0" smtClean="0">
                <a:effectLst/>
              </a:rPr>
              <a:t>sloní uši – </a:t>
            </a:r>
            <a:r>
              <a:rPr lang="cs-CZ" sz="3200" dirty="0" err="1" smtClean="0">
                <a:effectLst/>
              </a:rPr>
              <a:t>Bozkovské</a:t>
            </a:r>
            <a:r>
              <a:rPr lang="cs-CZ" sz="3200" dirty="0" smtClean="0">
                <a:effectLst/>
              </a:rPr>
              <a:t> jeskyně</a:t>
            </a:r>
            <a:endParaRPr lang="cs-CZ" sz="3200" dirty="0">
              <a:effectLst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1052736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white"/>
                </a:solidFill>
              </a:rPr>
              <a:t>Foto autorky vlastní</a:t>
            </a:r>
          </a:p>
        </p:txBody>
      </p:sp>
      <p:pic>
        <p:nvPicPr>
          <p:cNvPr id="8229" name="Picture 37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39314" y="1326468"/>
            <a:ext cx="4188669" cy="5531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31" name="Picture 3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641322" y="1326468"/>
            <a:ext cx="4179148" cy="551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7" name="AutoShape 7"/>
          <p:cNvSpPr>
            <a:spLocks noChangeArrowheads="1"/>
          </p:cNvSpPr>
          <p:nvPr/>
        </p:nvSpPr>
        <p:spPr bwMode="auto">
          <a:xfrm rot="6885377">
            <a:off x="6885094" y="3343119"/>
            <a:ext cx="976313" cy="485775"/>
          </a:xfrm>
          <a:prstGeom prst="chevron">
            <a:avLst>
              <a:gd name="adj" fmla="val 50245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02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4"/>
          <p:cNvSpPr>
            <a:spLocks noGrp="1" noChangeArrowheads="1"/>
          </p:cNvSpPr>
          <p:nvPr>
            <p:ph type="title"/>
          </p:nvPr>
        </p:nvSpPr>
        <p:spPr>
          <a:xfrm>
            <a:off x="957129" y="260648"/>
            <a:ext cx="7992888" cy="914400"/>
          </a:xfrm>
        </p:spPr>
        <p:txBody>
          <a:bodyPr/>
          <a:lstStyle/>
          <a:p>
            <a:pPr algn="ctr"/>
            <a:r>
              <a:rPr lang="cs-CZ" sz="3200" dirty="0" smtClean="0">
                <a:effectLst/>
              </a:rPr>
              <a:t>Jakým útvarem jsou tyto Prušácké přilbice z  </a:t>
            </a:r>
            <a:r>
              <a:rPr lang="cs-CZ" sz="3200" dirty="0" err="1" smtClean="0">
                <a:effectLst/>
              </a:rPr>
              <a:t>Bozkovské</a:t>
            </a:r>
            <a:r>
              <a:rPr lang="cs-CZ" sz="3200" dirty="0" smtClean="0">
                <a:effectLst/>
              </a:rPr>
              <a:t> </a:t>
            </a:r>
            <a:r>
              <a:rPr lang="cs-CZ" sz="3200" dirty="0">
                <a:effectLst/>
              </a:rPr>
              <a:t>jeskyně?</a:t>
            </a:r>
          </a:p>
        </p:txBody>
      </p:sp>
      <p:sp>
        <p:nvSpPr>
          <p:cNvPr id="2" name="Obdélník 1"/>
          <p:cNvSpPr/>
          <p:nvPr/>
        </p:nvSpPr>
        <p:spPr>
          <a:xfrm>
            <a:off x="179512" y="6453336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white"/>
                </a:solidFill>
              </a:rPr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18267" y="2343291"/>
            <a:ext cx="2232248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stalagmity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62188" y="1220314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6" name="Picture 2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602769" y="1484784"/>
            <a:ext cx="6541231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48" name="AutoShape 6"/>
          <p:cNvSpPr>
            <a:spLocks noChangeArrowheads="1"/>
          </p:cNvSpPr>
          <p:nvPr/>
        </p:nvSpPr>
        <p:spPr bwMode="auto">
          <a:xfrm rot="7594061">
            <a:off x="5385228" y="1965046"/>
            <a:ext cx="976312" cy="485775"/>
          </a:xfrm>
          <a:prstGeom prst="chevron">
            <a:avLst>
              <a:gd name="adj" fmla="val 50245"/>
            </a:avLst>
          </a:prstGeom>
          <a:solidFill>
            <a:schemeClr val="tx2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32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0"/>
          <p:cNvSpPr>
            <a:spLocks noGrp="1" noChangeArrowheads="1"/>
          </p:cNvSpPr>
          <p:nvPr>
            <p:ph type="title"/>
          </p:nvPr>
        </p:nvSpPr>
        <p:spPr>
          <a:xfrm>
            <a:off x="421964" y="74885"/>
            <a:ext cx="8229600" cy="2016224"/>
          </a:xfrm>
          <a:noFill/>
        </p:spPr>
        <p:txBody>
          <a:bodyPr>
            <a:normAutofit/>
          </a:bodyPr>
          <a:lstStyle/>
          <a:p>
            <a:pPr algn="ctr" eaLnBrk="1" hangingPunct="1"/>
            <a:r>
              <a:rPr lang="cs-CZ" sz="3600" dirty="0" smtClean="0">
                <a:effectLst/>
              </a:rPr>
              <a:t>Při </a:t>
            </a:r>
            <a:r>
              <a:rPr lang="cs-CZ" sz="3600" dirty="0">
                <a:effectLst/>
              </a:rPr>
              <a:t>stékání vody ze stěn a stropů jeskyně může</a:t>
            </a:r>
            <a:r>
              <a:rPr lang="cs-CZ" sz="3600" dirty="0">
                <a:solidFill>
                  <a:srgbClr val="FFC000"/>
                </a:solidFill>
                <a:effectLst/>
              </a:rPr>
              <a:t> CaCO</a:t>
            </a:r>
            <a:r>
              <a:rPr lang="cs-CZ" sz="3600" baseline="-25000" dirty="0">
                <a:solidFill>
                  <a:srgbClr val="FFC000"/>
                </a:solidFill>
                <a:effectLst/>
              </a:rPr>
              <a:t>3</a:t>
            </a:r>
            <a:r>
              <a:rPr lang="cs-CZ" sz="3600" dirty="0">
                <a:solidFill>
                  <a:srgbClr val="FFC000"/>
                </a:solidFill>
                <a:effectLst/>
              </a:rPr>
              <a:t>  </a:t>
            </a:r>
            <a:r>
              <a:rPr lang="cs-CZ" sz="3600" dirty="0">
                <a:effectLst/>
              </a:rPr>
              <a:t>vytvářet takovéto </a:t>
            </a:r>
            <a:r>
              <a:rPr lang="cs-CZ" sz="3600" dirty="0">
                <a:solidFill>
                  <a:srgbClr val="FFC000"/>
                </a:solidFill>
                <a:effectLst/>
              </a:rPr>
              <a:t>sintrové</a:t>
            </a:r>
            <a:r>
              <a:rPr lang="cs-CZ" sz="3600" dirty="0">
                <a:effectLst/>
              </a:rPr>
              <a:t> </a:t>
            </a:r>
            <a:r>
              <a:rPr lang="cs-CZ" sz="3600" dirty="0" smtClean="0">
                <a:effectLst/>
              </a:rPr>
              <a:t>vrstvy</a:t>
            </a:r>
            <a:endParaRPr lang="cs-CZ" sz="3600" dirty="0">
              <a:effectLst/>
            </a:endParaRP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-3708920" y="2955245"/>
            <a:ext cx="8184020" cy="172849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dirty="0" smtClean="0"/>
              <a:t>  </a:t>
            </a:r>
            <a:endParaRPr lang="cs-CZ" sz="2800" dirty="0" smtClean="0">
              <a:solidFill>
                <a:srgbClr val="FFC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096330" y="6309320"/>
            <a:ext cx="15552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660232" y="4221088"/>
            <a:ext cx="2232248" cy="181588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Bůček – </a:t>
            </a:r>
            <a:r>
              <a:rPr lang="cs-CZ" sz="2800" dirty="0" err="1" smtClean="0"/>
              <a:t>Bozkovské</a:t>
            </a:r>
            <a:r>
              <a:rPr lang="cs-CZ" sz="2800" dirty="0" smtClean="0"/>
              <a:t> dolomitové jeskyně</a:t>
            </a:r>
            <a:endParaRPr lang="cs-CZ" sz="2800" dirty="0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84" y="2169905"/>
            <a:ext cx="6233120" cy="4734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9" name="AutoShape 8"/>
          <p:cNvSpPr>
            <a:spLocks noChangeArrowheads="1"/>
          </p:cNvSpPr>
          <p:nvPr/>
        </p:nvSpPr>
        <p:spPr bwMode="auto">
          <a:xfrm rot="7675211">
            <a:off x="4287420" y="3083798"/>
            <a:ext cx="976313" cy="485775"/>
          </a:xfrm>
          <a:prstGeom prst="chevron">
            <a:avLst>
              <a:gd name="adj" fmla="val 50245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219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6296672"/>
            <a:ext cx="63367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white"/>
                </a:solidFill>
              </a:rPr>
              <a:t>BUNNEL, DAVE. </a:t>
            </a:r>
            <a:r>
              <a:rPr lang="cs-CZ" sz="1200" dirty="0">
                <a:solidFill>
                  <a:prstClr val="white"/>
                </a:solidFill>
              </a:rPr>
              <a:t>[cit. 2012-03-13</a:t>
            </a:r>
            <a:r>
              <a:rPr lang="cs-CZ" sz="1200" dirty="0" smtClean="0">
                <a:solidFill>
                  <a:prstClr val="white"/>
                </a:solidFill>
              </a:rPr>
              <a:t>]. Dostupné </a:t>
            </a:r>
            <a:r>
              <a:rPr lang="cs-CZ" sz="1200" dirty="0">
                <a:solidFill>
                  <a:prstClr val="white"/>
                </a:solidFill>
              </a:rPr>
              <a:t>pod licencí </a:t>
            </a:r>
            <a:r>
              <a:rPr lang="cs-CZ" sz="1200" dirty="0" err="1">
                <a:solidFill>
                  <a:prstClr val="white"/>
                </a:solidFill>
              </a:rPr>
              <a:t>Creative</a:t>
            </a:r>
            <a:r>
              <a:rPr lang="cs-CZ" sz="1200" dirty="0">
                <a:solidFill>
                  <a:prstClr val="white"/>
                </a:solidFill>
              </a:rPr>
              <a:t> </a:t>
            </a:r>
            <a:r>
              <a:rPr lang="cs-CZ" sz="1200" dirty="0" err="1">
                <a:solidFill>
                  <a:prstClr val="white"/>
                </a:solidFill>
              </a:rPr>
              <a:t>Commons</a:t>
            </a:r>
            <a:r>
              <a:rPr lang="cs-CZ" sz="1200" dirty="0">
                <a:solidFill>
                  <a:prstClr val="white"/>
                </a:solidFill>
              </a:rPr>
              <a:t> na www:</a:t>
            </a:r>
          </a:p>
          <a:p>
            <a:pPr lvl="0"/>
            <a:r>
              <a:rPr lang="cs-CZ" sz="1200" dirty="0">
                <a:hlinkClick r:id="rId2"/>
              </a:rPr>
              <a:t>http://en.wikipedia.org/wiki/File:Caving2.jpg</a:t>
            </a:r>
            <a:endParaRPr lang="cs-CZ" sz="1200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32656"/>
            <a:ext cx="8208912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latin typeface="+mj-lt"/>
                <a:ea typeface="+mj-ea"/>
                <a:cs typeface="+mj-cs"/>
              </a:rPr>
              <a:t>Výzkumem 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a mapováním jeskyní </a:t>
            </a:r>
            <a:r>
              <a:rPr lang="cs-CZ" sz="3600" dirty="0">
                <a:latin typeface="+mj-lt"/>
                <a:ea typeface="+mj-ea"/>
                <a:cs typeface="+mj-cs"/>
              </a:rPr>
              <a:t>se zabývá věda - </a:t>
            </a:r>
            <a:r>
              <a:rPr lang="cs-CZ" sz="36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speleologie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403648" y="1532985"/>
            <a:ext cx="6336704" cy="4748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768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899592" y="195076"/>
            <a:ext cx="7330008" cy="922114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algn="ctr" eaLnBrk="1" hangingPunct="1"/>
            <a:r>
              <a:rPr lang="cs-CZ" sz="4800" b="1" dirty="0">
                <a:effectLst/>
              </a:rPr>
              <a:t>Jak se mění krajina?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528" y="1412777"/>
            <a:ext cx="4392488" cy="3096343"/>
          </a:xfrm>
        </p:spPr>
        <p:txBody>
          <a:bodyPr>
            <a:normAutofit fontScale="92500"/>
          </a:bodyPr>
          <a:lstStyle/>
          <a:p>
            <a:pPr marL="273050" indent="-184150" eaLnBrk="1" hangingPunct="1">
              <a:buFontTx/>
              <a:buNone/>
            </a:pPr>
            <a:r>
              <a:rPr lang="cs-CZ" sz="3200" b="1" dirty="0" smtClean="0">
                <a:latin typeface="+mj-lt"/>
              </a:rPr>
              <a:t>  </a:t>
            </a:r>
            <a:r>
              <a:rPr lang="cs-CZ" sz="3200" dirty="0" smtClean="0">
                <a:effectLst/>
                <a:latin typeface="+mj-lt"/>
              </a:rPr>
              <a:t>Hroucením stěn </a:t>
            </a:r>
            <a:r>
              <a:rPr lang="cs-CZ" sz="3200" dirty="0" smtClean="0">
                <a:effectLst/>
                <a:latin typeface="+mj-lt"/>
              </a:rPr>
              <a:t>                   a </a:t>
            </a:r>
            <a:r>
              <a:rPr lang="cs-CZ" sz="3200" dirty="0" smtClean="0">
                <a:effectLst/>
                <a:latin typeface="+mj-lt"/>
              </a:rPr>
              <a:t>stropů jeskyní vznikají </a:t>
            </a:r>
            <a:r>
              <a:rPr lang="cs-CZ" sz="3200" dirty="0" smtClean="0">
                <a:solidFill>
                  <a:srgbClr val="FFC000"/>
                </a:solidFill>
                <a:effectLst/>
                <a:latin typeface="+mj-lt"/>
              </a:rPr>
              <a:t>závrty</a:t>
            </a:r>
            <a:r>
              <a:rPr lang="cs-CZ" sz="3200" dirty="0" smtClean="0">
                <a:effectLst/>
                <a:latin typeface="+mj-lt"/>
              </a:rPr>
              <a:t>, </a:t>
            </a:r>
            <a:r>
              <a:rPr lang="cs-CZ" sz="3200" dirty="0" smtClean="0">
                <a:solidFill>
                  <a:srgbClr val="FFC000"/>
                </a:solidFill>
                <a:effectLst/>
                <a:latin typeface="+mj-lt"/>
              </a:rPr>
              <a:t>komíny</a:t>
            </a:r>
            <a:r>
              <a:rPr lang="cs-CZ" sz="3200" dirty="0">
                <a:effectLst/>
                <a:latin typeface="+mj-lt"/>
              </a:rPr>
              <a:t> </a:t>
            </a:r>
            <a:r>
              <a:rPr lang="cs-CZ" sz="3200" dirty="0" smtClean="0">
                <a:effectLst/>
                <a:latin typeface="+mj-lt"/>
              </a:rPr>
              <a:t>a </a:t>
            </a:r>
            <a:r>
              <a:rPr lang="cs-CZ" sz="3200" dirty="0" smtClean="0">
                <a:solidFill>
                  <a:srgbClr val="FFC000"/>
                </a:solidFill>
                <a:effectLst/>
                <a:latin typeface="+mj-lt"/>
              </a:rPr>
              <a:t>propasti</a:t>
            </a:r>
            <a:r>
              <a:rPr lang="cs-CZ" sz="3200" dirty="0" smtClean="0">
                <a:effectLst/>
                <a:latin typeface="+mj-lt"/>
              </a:rPr>
              <a:t>, </a:t>
            </a:r>
            <a:r>
              <a:rPr lang="cs-CZ" sz="3200" dirty="0" smtClean="0">
                <a:latin typeface="+mj-lt"/>
              </a:rPr>
              <a:t>přímou erozní činností vody </a:t>
            </a:r>
            <a:r>
              <a:rPr lang="cs-CZ" sz="3200" dirty="0" smtClean="0">
                <a:solidFill>
                  <a:srgbClr val="FFC000"/>
                </a:solidFill>
                <a:latin typeface="+mj-lt"/>
              </a:rPr>
              <a:t>kaňony</a:t>
            </a:r>
            <a:r>
              <a:rPr lang="cs-CZ" sz="3200" dirty="0" smtClean="0">
                <a:latin typeface="+mj-lt"/>
              </a:rPr>
              <a:t>, </a:t>
            </a:r>
            <a:r>
              <a:rPr lang="cs-CZ" sz="3200" dirty="0" smtClean="0">
                <a:solidFill>
                  <a:srgbClr val="FFC000"/>
                </a:solidFill>
                <a:latin typeface="+mj-lt"/>
              </a:rPr>
              <a:t>škrapy</a:t>
            </a:r>
            <a:r>
              <a:rPr lang="cs-CZ" sz="2800" dirty="0" smtClean="0">
                <a:latin typeface="+mj-lt"/>
              </a:rPr>
              <a:t>. </a:t>
            </a:r>
            <a:endParaRPr lang="cs-CZ" sz="2800" b="1" dirty="0" smtClean="0">
              <a:latin typeface="Comic Sans MS" pitchFamily="66" charset="0"/>
            </a:endParaRPr>
          </a:p>
        </p:txBody>
      </p:sp>
      <p:sp>
        <p:nvSpPr>
          <p:cNvPr id="15365" name="AutoShape 7"/>
          <p:cNvSpPr>
            <a:spLocks noChangeArrowheads="1"/>
          </p:cNvSpPr>
          <p:nvPr/>
        </p:nvSpPr>
        <p:spPr bwMode="auto">
          <a:xfrm rot="10800000">
            <a:off x="5436096" y="6372225"/>
            <a:ext cx="1079500" cy="485775"/>
          </a:xfrm>
          <a:prstGeom prst="chevron">
            <a:avLst>
              <a:gd name="adj" fmla="val 55556"/>
            </a:avLst>
          </a:prstGeom>
          <a:solidFill>
            <a:srgbClr val="FC4C3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857750" y="1117190"/>
            <a:ext cx="4286250" cy="5715000"/>
          </a:xfrm>
          <a:prstGeom prst="rect">
            <a:avLst/>
          </a:prstGeom>
          <a:noFill/>
          <a:ln w="5715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4016" y="5956726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1200" dirty="0" smtClean="0">
                <a:solidFill>
                  <a:prstClr val="white"/>
                </a:solidFill>
              </a:rPr>
              <a:t>MACKPHERSON, KY. </a:t>
            </a:r>
            <a:r>
              <a:rPr lang="cs-CZ" sz="1200" dirty="0">
                <a:solidFill>
                  <a:prstClr val="white"/>
                </a:solidFill>
              </a:rPr>
              <a:t>[cit. 2012-03-13]. Dostupné pod licencí </a:t>
            </a:r>
            <a:r>
              <a:rPr lang="cs-CZ" sz="1200" dirty="0" err="1">
                <a:solidFill>
                  <a:prstClr val="white"/>
                </a:solidFill>
              </a:rPr>
              <a:t>Creative</a:t>
            </a:r>
            <a:r>
              <a:rPr lang="cs-CZ" sz="1200" dirty="0">
                <a:solidFill>
                  <a:prstClr val="white"/>
                </a:solidFill>
              </a:rPr>
              <a:t> </a:t>
            </a:r>
            <a:r>
              <a:rPr lang="cs-CZ" sz="1200" dirty="0" err="1">
                <a:solidFill>
                  <a:prstClr val="white"/>
                </a:solidFill>
              </a:rPr>
              <a:t>Commons</a:t>
            </a:r>
            <a:r>
              <a:rPr lang="cs-CZ" sz="1200" dirty="0">
                <a:solidFill>
                  <a:prstClr val="white"/>
                </a:solidFill>
              </a:rPr>
              <a:t> na www:</a:t>
            </a:r>
          </a:p>
          <a:p>
            <a:pPr lvl="0"/>
            <a:r>
              <a:rPr lang="cs-CZ" sz="1200" dirty="0">
                <a:hlinkClick r:id="rId3"/>
              </a:rPr>
              <a:t>http://en.wikipedia.org/wiki/File:Alabama_cave_2005-04-24.km.jpg</a:t>
            </a:r>
            <a:endParaRPr lang="cs-CZ" sz="1200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5058762"/>
            <a:ext cx="3168352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Alabama - USA</a:t>
            </a:r>
            <a:endParaRPr lang="cs-CZ" sz="28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663631" y="-51619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67789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74138" y="1179537"/>
            <a:ext cx="7620000" cy="505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62000" y="6237312"/>
            <a:ext cx="762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MYRABELLA, [cit. 2012-03-13],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</a:t>
            </a:r>
          </a:p>
          <a:p>
            <a:r>
              <a:rPr lang="cs-CZ" sz="1200" dirty="0">
                <a:hlinkClick r:id="rId3"/>
              </a:rPr>
              <a:t>http://en.wikipedia.org/wiki/File:Causse_de_Sauveterre_doline.jpg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2000" y="404664"/>
            <a:ext cx="7632138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+mj-lt"/>
                <a:ea typeface="+mj-ea"/>
                <a:cs typeface="+mj-cs"/>
              </a:rPr>
              <a:t>Nálevkovitý závrt – kras, Francie</a:t>
            </a:r>
          </a:p>
        </p:txBody>
      </p:sp>
    </p:spTree>
    <p:extLst>
      <p:ext uri="{BB962C8B-B14F-4D97-AF65-F5344CB8AC3E}">
        <p14:creationId xmlns:p14="http://schemas.microsoft.com/office/powerpoint/2010/main" xmlns="" val="251240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62000" y="1093438"/>
            <a:ext cx="7620000" cy="517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62000" y="6237312"/>
            <a:ext cx="7620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MACKENZIE, IAN .[cit. </a:t>
            </a:r>
            <a:r>
              <a:rPr lang="cs-CZ" sz="1200" dirty="0"/>
              <a:t>2012-03-13], 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http://en.wikipedia.org/wiki/File:Karst_Dent-de-Crolle-8.jpg</a:t>
            </a:r>
            <a:endParaRPr lang="cs-CZ" sz="1200" dirty="0"/>
          </a:p>
        </p:txBody>
      </p:sp>
      <p:sp>
        <p:nvSpPr>
          <p:cNvPr id="3" name="Obdélník 2"/>
          <p:cNvSpPr/>
          <p:nvPr/>
        </p:nvSpPr>
        <p:spPr>
          <a:xfrm>
            <a:off x="762000" y="260648"/>
            <a:ext cx="7620000" cy="707886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lvl="0"/>
            <a:r>
              <a:rPr lang="cs-CZ" sz="3600" dirty="0" smtClean="0">
                <a:solidFill>
                  <a:prstClr val="white"/>
                </a:solidFill>
              </a:rPr>
              <a:t>Povrchové </a:t>
            </a:r>
            <a:r>
              <a:rPr lang="cs-CZ" sz="4000" dirty="0" smtClean="0">
                <a:solidFill>
                  <a:prstClr val="white"/>
                </a:solidFill>
              </a:rPr>
              <a:t>škrapy – </a:t>
            </a:r>
            <a:r>
              <a:rPr lang="cs-CZ" sz="4000" dirty="0">
                <a:solidFill>
                  <a:prstClr val="white"/>
                </a:solidFill>
              </a:rPr>
              <a:t>kras, Francie</a:t>
            </a:r>
          </a:p>
        </p:txBody>
      </p:sp>
    </p:spTree>
    <p:extLst>
      <p:ext uri="{BB962C8B-B14F-4D97-AF65-F5344CB8AC3E}">
        <p14:creationId xmlns:p14="http://schemas.microsoft.com/office/powerpoint/2010/main" xmlns="" val="317145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403648" y="1164033"/>
            <a:ext cx="7346490" cy="5509095"/>
          </a:xfrm>
          <a:prstGeom prst="rect">
            <a:avLst/>
          </a:prstGeom>
          <a:noFill/>
          <a:ln w="5715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9" y="404663"/>
            <a:ext cx="7346490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Kaňon řeky </a:t>
            </a:r>
            <a:r>
              <a:rPr lang="cs-CZ" sz="3600" dirty="0" err="1" smtClean="0"/>
              <a:t>Cetiny</a:t>
            </a:r>
            <a:r>
              <a:rPr lang="cs-CZ" sz="3600" dirty="0" smtClean="0"/>
              <a:t> - Chorvatsko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8899" y="616151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autorky vlastní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4987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475656" y="1412776"/>
            <a:ext cx="6096000" cy="3657600"/>
          </a:xfrm>
        </p:spPr>
        <p:txBody>
          <a:bodyPr>
            <a:normAutofit/>
          </a:bodyPr>
          <a:lstStyle/>
          <a:p>
            <a:pPr marL="18288" indent="0" algn="ctr" eaLnBrk="1" hangingPunct="1">
              <a:buNone/>
              <a:defRPr/>
            </a:pPr>
            <a:r>
              <a:rPr lang="cs-CZ" sz="3600" dirty="0" smtClean="0">
                <a:effectLst/>
                <a:latin typeface="+mj-lt"/>
              </a:rPr>
              <a:t>Vodní toky se mohou </a:t>
            </a:r>
            <a:r>
              <a:rPr lang="cs-CZ" sz="3600" dirty="0" smtClean="0">
                <a:effectLst/>
                <a:latin typeface="+mj-lt"/>
              </a:rPr>
              <a:t>                        v </a:t>
            </a:r>
            <a:r>
              <a:rPr lang="cs-CZ" sz="3600" dirty="0" smtClean="0">
                <a:effectLst/>
                <a:latin typeface="+mj-lt"/>
              </a:rPr>
              <a:t>krasu </a:t>
            </a:r>
            <a:r>
              <a:rPr lang="cs-CZ" sz="3600" dirty="0" smtClean="0">
                <a:solidFill>
                  <a:srgbClr val="FFC000"/>
                </a:solidFill>
                <a:effectLst/>
                <a:latin typeface="+mj-lt"/>
              </a:rPr>
              <a:t>propadat</a:t>
            </a:r>
            <a:r>
              <a:rPr lang="cs-CZ" sz="3600" dirty="0" smtClean="0">
                <a:effectLst/>
                <a:latin typeface="+mj-lt"/>
              </a:rPr>
              <a:t> </a:t>
            </a:r>
            <a:r>
              <a:rPr lang="cs-CZ" sz="3600" dirty="0" smtClean="0">
                <a:effectLst/>
                <a:latin typeface="+mj-lt"/>
              </a:rPr>
              <a:t>                            do </a:t>
            </a:r>
            <a:r>
              <a:rPr lang="cs-CZ" sz="3600" dirty="0" smtClean="0">
                <a:effectLst/>
                <a:latin typeface="+mj-lt"/>
              </a:rPr>
              <a:t>podzemních dutin </a:t>
            </a:r>
            <a:r>
              <a:rPr lang="cs-CZ" sz="3600" dirty="0" smtClean="0">
                <a:effectLst/>
                <a:latin typeface="+mj-lt"/>
              </a:rPr>
              <a:t>                   či </a:t>
            </a:r>
            <a:r>
              <a:rPr lang="cs-CZ" sz="3600" dirty="0" smtClean="0">
                <a:effectLst/>
                <a:latin typeface="+mj-lt"/>
              </a:rPr>
              <a:t>závrtů. </a:t>
            </a:r>
            <a:r>
              <a:rPr lang="cs-CZ" sz="3600" dirty="0" smtClean="0">
                <a:effectLst/>
                <a:latin typeface="+mj-lt"/>
              </a:rPr>
              <a:t>                                               Jinde </a:t>
            </a:r>
            <a:r>
              <a:rPr lang="cs-CZ" sz="3600" dirty="0" smtClean="0">
                <a:effectLst/>
                <a:latin typeface="+mj-lt"/>
              </a:rPr>
              <a:t>vytékají </a:t>
            </a:r>
            <a:r>
              <a:rPr lang="cs-CZ" sz="3600" dirty="0" smtClean="0">
                <a:effectLst/>
                <a:latin typeface="+mj-lt"/>
              </a:rPr>
              <a:t>                                     na </a:t>
            </a:r>
            <a:r>
              <a:rPr lang="cs-CZ" sz="3600" dirty="0" smtClean="0">
                <a:effectLst/>
                <a:latin typeface="+mj-lt"/>
              </a:rPr>
              <a:t>povrch jako </a:t>
            </a:r>
            <a:r>
              <a:rPr lang="cs-CZ" sz="3600" dirty="0" smtClean="0">
                <a:solidFill>
                  <a:srgbClr val="FFC000"/>
                </a:solidFill>
                <a:effectLst/>
                <a:latin typeface="+mj-lt"/>
              </a:rPr>
              <a:t>vyvěračky</a:t>
            </a:r>
            <a:r>
              <a:rPr lang="cs-CZ" sz="3600" dirty="0" smtClean="0">
                <a:effectLst/>
                <a:latin typeface="+mj-lt"/>
              </a:rPr>
              <a:t>. 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63688" y="332656"/>
            <a:ext cx="5708104" cy="9144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algn="ctr" eaLnBrk="1" hangingPunct="1"/>
            <a:r>
              <a:rPr lang="cs-CZ" sz="4000" dirty="0" smtClean="0">
                <a:effectLst/>
              </a:rPr>
              <a:t>Vodní toky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596336" y="188640"/>
            <a:ext cx="13716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890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66869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white"/>
                </a:solidFill>
              </a:rPr>
              <a:t>PRAZAK. </a:t>
            </a:r>
            <a:r>
              <a:rPr lang="cs-CZ" sz="1200" dirty="0">
                <a:solidFill>
                  <a:prstClr val="white"/>
                </a:solidFill>
              </a:rPr>
              <a:t>[cit. 2012-03-13], dostupné pod licencí </a:t>
            </a:r>
            <a:r>
              <a:rPr lang="cs-CZ" sz="1200" dirty="0" err="1">
                <a:solidFill>
                  <a:prstClr val="white"/>
                </a:solidFill>
              </a:rPr>
              <a:t>Creative</a:t>
            </a:r>
            <a:r>
              <a:rPr lang="cs-CZ" sz="1200" dirty="0">
                <a:solidFill>
                  <a:prstClr val="white"/>
                </a:solidFill>
              </a:rPr>
              <a:t> </a:t>
            </a:r>
            <a:r>
              <a:rPr lang="cs-CZ" sz="1200" dirty="0" err="1">
                <a:solidFill>
                  <a:prstClr val="white"/>
                </a:solidFill>
              </a:rPr>
              <a:t>Commons</a:t>
            </a:r>
            <a:r>
              <a:rPr lang="cs-CZ" sz="1200" dirty="0">
                <a:solidFill>
                  <a:prstClr val="white"/>
                </a:solidFill>
              </a:rPr>
              <a:t> na www:</a:t>
            </a:r>
          </a:p>
          <a:p>
            <a:pPr lvl="0"/>
            <a:r>
              <a:rPr lang="cs-CZ" sz="1200" dirty="0">
                <a:solidFill>
                  <a:prstClr val="white"/>
                </a:solidFill>
                <a:hlinkClick r:id="rId2"/>
              </a:rPr>
              <a:t>http://cs.wikipedia.org/wiki/Soubor:NPR_V%C3%BDv%C4%9Bry_Punkvy.jpg</a:t>
            </a:r>
            <a:endParaRPr lang="cs-CZ" sz="1200" dirty="0">
              <a:solidFill>
                <a:prstClr val="white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22821" y="1176551"/>
            <a:ext cx="7620000" cy="5076825"/>
          </a:xfrm>
          <a:prstGeom prst="rect">
            <a:avLst/>
          </a:prstGeom>
          <a:noFill/>
          <a:ln w="5715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3" y="116632"/>
            <a:ext cx="7764015" cy="1200329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Vývěr ponorné říčky Punkvy – Moravský kras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77261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67544" y="1196975"/>
            <a:ext cx="7762056" cy="5400675"/>
          </a:xfrm>
        </p:spPr>
        <p:txBody>
          <a:bodyPr>
            <a:normAutofit/>
          </a:bodyPr>
          <a:lstStyle/>
          <a:p>
            <a:pPr marL="761238" indent="-742950" eaLnBrk="1" hangingPunct="1">
              <a:buFont typeface="+mj-lt"/>
              <a:buAutoNum type="arabicParenR"/>
            </a:pPr>
            <a:endParaRPr lang="cs-CZ" sz="3600" b="1" dirty="0" smtClean="0">
              <a:latin typeface="+mj-lt"/>
            </a:endParaRPr>
          </a:p>
          <a:p>
            <a:pPr marL="18288" indent="0" eaLnBrk="1" hangingPunct="1">
              <a:buNone/>
            </a:pPr>
            <a:r>
              <a:rPr lang="cs-CZ" sz="3200" dirty="0" smtClean="0">
                <a:effectLst/>
                <a:latin typeface="+mj-lt"/>
              </a:rPr>
              <a:t>1) Kde v ČR jsou krasové oblasti?</a:t>
            </a:r>
          </a:p>
          <a:p>
            <a:pPr marL="18288" indent="0" eaLnBrk="1" hangingPunct="1">
              <a:buNone/>
            </a:pPr>
            <a:r>
              <a:rPr lang="cs-CZ" sz="3600" b="1" dirty="0" smtClean="0">
                <a:latin typeface="+mj-lt"/>
              </a:rPr>
              <a:t> </a:t>
            </a:r>
          </a:p>
          <a:p>
            <a:pPr marL="18288" indent="0" eaLnBrk="1" hangingPunct="1">
              <a:buNone/>
            </a:pPr>
            <a:r>
              <a:rPr lang="cs-CZ" sz="3600" b="1" dirty="0" smtClean="0">
                <a:latin typeface="+mj-lt"/>
              </a:rPr>
              <a:t> </a:t>
            </a:r>
            <a:r>
              <a:rPr lang="cs-CZ" sz="3200" dirty="0" smtClean="0">
                <a:effectLst/>
                <a:latin typeface="+mj-lt"/>
              </a:rPr>
              <a:t>2) Jak tyto masy hornin vznikly?</a:t>
            </a:r>
          </a:p>
          <a:p>
            <a:pPr marL="761238" indent="-742950" eaLnBrk="1" hangingPunct="1">
              <a:buFont typeface="+mj-lt"/>
              <a:buAutoNum type="arabicParenR"/>
            </a:pPr>
            <a:endParaRPr lang="cs-CZ" sz="3200" dirty="0" smtClean="0">
              <a:effectLst/>
              <a:latin typeface="+mj-lt"/>
            </a:endParaRPr>
          </a:p>
          <a:p>
            <a:pPr marL="761238" indent="-742950" eaLnBrk="1" hangingPunct="1">
              <a:buFont typeface="+mj-lt"/>
              <a:buAutoNum type="arabicParenR"/>
            </a:pPr>
            <a:endParaRPr lang="cs-CZ" sz="3200" dirty="0">
              <a:effectLst/>
              <a:latin typeface="+mj-lt"/>
            </a:endParaRPr>
          </a:p>
          <a:p>
            <a:pPr marL="18288" indent="0" eaLnBrk="1" hangingPunct="1">
              <a:buNone/>
            </a:pPr>
            <a:r>
              <a:rPr lang="cs-CZ" sz="3200" dirty="0" smtClean="0">
                <a:effectLst/>
                <a:latin typeface="+mj-lt"/>
              </a:rPr>
              <a:t>3) K čemu lidé vápenec používají?</a:t>
            </a:r>
          </a:p>
          <a:p>
            <a:pPr marL="18288" indent="0" eaLnBrk="1" hangingPunct="1">
              <a:buNone/>
            </a:pPr>
            <a:endParaRPr lang="cs-CZ" sz="3600" b="1" dirty="0" smtClean="0">
              <a:latin typeface="+mj-lt"/>
            </a:endParaRPr>
          </a:p>
          <a:p>
            <a:pPr marL="761238" indent="-742950" eaLnBrk="1" hangingPunct="1">
              <a:buFont typeface="+mj-lt"/>
              <a:buAutoNum type="arabicParenR"/>
            </a:pPr>
            <a:endParaRPr lang="cs-CZ" sz="3600" b="1" dirty="0" smtClean="0">
              <a:latin typeface="+mj-lt"/>
            </a:endParaRPr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9635" y="332656"/>
            <a:ext cx="7543800" cy="9144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algn="ctr" eaLnBrk="1" hangingPunct="1"/>
            <a:r>
              <a:rPr lang="cs-CZ" sz="4800" b="1" dirty="0" smtClean="0">
                <a:effectLst/>
              </a:rPr>
              <a:t>Několik otázek </a:t>
            </a:r>
            <a:r>
              <a:rPr lang="cs-CZ" sz="4800" b="1" smtClean="0">
                <a:effectLst/>
              </a:rPr>
              <a:t>na závěr</a:t>
            </a:r>
            <a:endParaRPr lang="cs-CZ" sz="4800" b="1" dirty="0" smtClean="0">
              <a:effectLst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038285" y="116632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3" y="2276872"/>
            <a:ext cx="8964487" cy="67710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Nejznámější je Český a Moravský kras, Koněpruské, Punkevní jeskyně…. 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3" y="3831990"/>
            <a:ext cx="8964487" cy="67710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Usazováním vápenatých schránek a uhličitanu vápenatého v mořích ….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7739" y="5616406"/>
            <a:ext cx="8964487" cy="67710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Stavební kámen, výroba vápna, stavebních hmot, hnojivo 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431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56147" y="260649"/>
            <a:ext cx="8583838" cy="6508712"/>
          </a:xfrm>
        </p:spPr>
        <p:txBody>
          <a:bodyPr>
            <a:normAutofit/>
          </a:bodyPr>
          <a:lstStyle/>
          <a:p>
            <a:pPr marL="18288" indent="0" eaLnBrk="1" hangingPunct="1">
              <a:buNone/>
            </a:pPr>
            <a:r>
              <a:rPr lang="cs-CZ" sz="3200" dirty="0" smtClean="0">
                <a:effectLst/>
                <a:latin typeface="+mj-lt"/>
              </a:rPr>
              <a:t>4) Jaké útvary lze pozorovat na povrchu </a:t>
            </a:r>
            <a:r>
              <a:rPr lang="cs-CZ" sz="3200" dirty="0" smtClean="0">
                <a:effectLst/>
                <a:latin typeface="+mj-lt"/>
              </a:rPr>
              <a:t>                     v </a:t>
            </a:r>
            <a:r>
              <a:rPr lang="cs-CZ" sz="3200" dirty="0" smtClean="0">
                <a:effectLst/>
                <a:latin typeface="+mj-lt"/>
              </a:rPr>
              <a:t>krasových oblastech?</a:t>
            </a:r>
          </a:p>
          <a:p>
            <a:pPr marL="18288" indent="0" eaLnBrk="1" hangingPunct="1">
              <a:buNone/>
            </a:pPr>
            <a:endParaRPr lang="cs-CZ" sz="2800" dirty="0" smtClean="0">
              <a:effectLst/>
              <a:latin typeface="+mj-lt"/>
            </a:endParaRPr>
          </a:p>
          <a:p>
            <a:pPr marL="761238" indent="-742950" eaLnBrk="1" hangingPunct="1">
              <a:buFont typeface="+mj-lt"/>
              <a:buAutoNum type="arabicParenR"/>
            </a:pPr>
            <a:endParaRPr lang="cs-CZ" sz="2800" dirty="0" smtClean="0">
              <a:effectLst/>
              <a:latin typeface="+mj-lt"/>
            </a:endParaRPr>
          </a:p>
          <a:p>
            <a:pPr marL="18288" indent="0" eaLnBrk="1" hangingPunct="1">
              <a:buNone/>
            </a:pPr>
            <a:r>
              <a:rPr lang="cs-CZ" sz="3200" dirty="0" smtClean="0">
                <a:effectLst/>
                <a:latin typeface="+mj-lt"/>
              </a:rPr>
              <a:t>5) Jaké útvary se tvoří uvnitř jeskyní?</a:t>
            </a:r>
          </a:p>
          <a:p>
            <a:pPr marL="18288" indent="0" eaLnBrk="1" hangingPunct="1">
              <a:buNone/>
            </a:pPr>
            <a:endParaRPr lang="cs-CZ" sz="2800" dirty="0" smtClean="0">
              <a:effectLst/>
              <a:latin typeface="+mj-lt"/>
            </a:endParaRPr>
          </a:p>
          <a:p>
            <a:pPr marL="761238" indent="-742950">
              <a:buFont typeface="+mj-lt"/>
              <a:buAutoNum type="arabicParenR"/>
            </a:pPr>
            <a:endParaRPr lang="cs-CZ" sz="2800" b="1" dirty="0" smtClean="0"/>
          </a:p>
          <a:p>
            <a:pPr marL="18288" indent="0">
              <a:buNone/>
            </a:pPr>
            <a:r>
              <a:rPr lang="cs-CZ" sz="3200" b="1" dirty="0" smtClean="0"/>
              <a:t>6) Jakou </a:t>
            </a:r>
            <a:r>
              <a:rPr lang="cs-CZ" sz="3200" b="1" dirty="0"/>
              <a:t>souvislost má čistota ovzduší </a:t>
            </a:r>
            <a:r>
              <a:rPr lang="cs-CZ" sz="3200" b="1" dirty="0" smtClean="0"/>
              <a:t>                           a </a:t>
            </a:r>
            <a:r>
              <a:rPr lang="cs-CZ" sz="3200" b="1" dirty="0"/>
              <a:t>chemické zvětrávání vápenců?</a:t>
            </a:r>
          </a:p>
          <a:p>
            <a:pPr marL="761238" indent="-742950" eaLnBrk="1" hangingPunct="1">
              <a:buFont typeface="+mj-lt"/>
              <a:buAutoNum type="arabicParenR"/>
            </a:pPr>
            <a:endParaRPr lang="cs-CZ" sz="2800" dirty="0" smtClean="0">
              <a:effectLst/>
              <a:latin typeface="+mj-lt"/>
            </a:endParaRPr>
          </a:p>
          <a:p>
            <a:pPr marL="18288" indent="0" eaLnBrk="1" hangingPunct="1">
              <a:buNone/>
            </a:pPr>
            <a:endParaRPr lang="cs-CZ" sz="3600" b="1" dirty="0" smtClean="0">
              <a:latin typeface="+mj-lt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038285" y="116632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9353" y="5492935"/>
            <a:ext cx="8964487" cy="67710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Znečištěním vzniká kyselý déšť, který snadněji rozpouští vápenec ….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353" y="1774419"/>
            <a:ext cx="8964487" cy="67710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Kaňony, škrapy, závrty, propasti ….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0300" y="3429000"/>
            <a:ext cx="8964487" cy="67710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Brčka, stalaktity, stalagmity, stalagnáty, závoje ….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7867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2132856"/>
            <a:ext cx="8219256" cy="38869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pPr marL="18288" indent="0">
              <a:buNone/>
            </a:pPr>
            <a:r>
              <a:rPr lang="cs-CZ" sz="2000" dirty="0" smtClean="0"/>
              <a:t>[cit</a:t>
            </a:r>
            <a:r>
              <a:rPr lang="cs-CZ" sz="2000" dirty="0"/>
              <a:t>. </a:t>
            </a:r>
            <a:r>
              <a:rPr lang="cs-CZ" sz="1900" i="1" dirty="0" smtClean="0"/>
              <a:t>2012-03-13]. Dostupné </a:t>
            </a:r>
            <a:r>
              <a:rPr lang="cs-CZ" sz="1900" i="1" dirty="0"/>
              <a:t>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  <a:r>
              <a:rPr lang="cs-CZ" sz="1900" i="1" dirty="0" smtClean="0"/>
              <a:t>na </a:t>
            </a:r>
            <a:r>
              <a:rPr lang="cs-CZ" sz="1900" i="1" dirty="0" err="1" smtClean="0"/>
              <a:t>wwww</a:t>
            </a:r>
            <a:r>
              <a:rPr lang="cs-CZ" sz="1900" i="1" dirty="0" smtClean="0"/>
              <a:t>: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://cs.wikipedia.org</a:t>
            </a:r>
            <a:endParaRPr lang="cs-CZ" sz="1900" i="1" dirty="0"/>
          </a:p>
          <a:p>
            <a:pPr marL="18288" indent="0">
              <a:buNone/>
            </a:pPr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2006. </a:t>
            </a:r>
            <a:r>
              <a:rPr lang="cs-CZ" sz="1800" dirty="0" smtClean="0"/>
              <a:t>ISBN 80-7026-267-2. 496 </a:t>
            </a:r>
            <a:r>
              <a:rPr lang="cs-CZ" sz="1800" dirty="0"/>
              <a:t>s.</a:t>
            </a:r>
          </a:p>
          <a:p>
            <a:pPr marL="18288" indent="0">
              <a:buNone/>
            </a:pPr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04664"/>
            <a:ext cx="7848872" cy="1512168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Použité zdroje informací</a:t>
            </a:r>
            <a:endParaRPr lang="cs-CZ" sz="48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942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1353</TotalTime>
  <Words>668</Words>
  <Application>Microsoft Office PowerPoint</Application>
  <PresentationFormat>Předvádění na obrazovce (4:3)</PresentationFormat>
  <Paragraphs>124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Živly</vt:lpstr>
      <vt:lpstr>Snímek 1</vt:lpstr>
      <vt:lpstr>HYDROSFÉRA   PODZEMNÍ VODA       A  KRASOVÉ JEVY</vt:lpstr>
      <vt:lpstr>Vysvětlivky k pomocným symbolům:</vt:lpstr>
      <vt:lpstr>Podzemní voda</vt:lpstr>
      <vt:lpstr>Krasové jevy</vt:lpstr>
      <vt:lpstr>Chemické zvětrávání</vt:lpstr>
      <vt:lpstr>Co se děje v podzemí ?</vt:lpstr>
      <vt:lpstr>Hydrogenuhličitan vápenatý rozpuštěný                   ve vodě   se při odpařování vody mění                          v uhličitan vápenatý, který se na stěnách jeskyní usazuje ve formě sintru, kalcitových náteků nebo krystalků aragonitu.</vt:lpstr>
      <vt:lpstr>Snímek 9</vt:lpstr>
      <vt:lpstr>Zárodečným útvarem stalaktitu je  duté brčko – Bozkovské dolomitové jeskyně</vt:lpstr>
      <vt:lpstr>Heliktit je brčko, jehož růst se řídí kapilárními silami, ne zemskou přitažlivostí </vt:lpstr>
      <vt:lpstr>Po ucpání otvoru v brčku stéká voda po jeho povrchu a vzniká stalaktit</vt:lpstr>
      <vt:lpstr>Komín na perníkové chaloupce je příkladem stalagmitu – Bozkovské jeskyně</vt:lpstr>
      <vt:lpstr>Setká-li se shora                    a zdola rostoucí krápník, vznikne stalagnát</vt:lpstr>
      <vt:lpstr>Dalšími tvary jsou závoje, nebo třeba  sloní uši – Bozkovské jeskyně</vt:lpstr>
      <vt:lpstr>Jakým útvarem jsou tyto Prušácké přilbice z  Bozkovské jeskyně?</vt:lpstr>
      <vt:lpstr>Při stékání vody ze stěn a stropů jeskyně může CaCO3  vytvářet takovéto sintrové vrstvy</vt:lpstr>
      <vt:lpstr>Snímek 18</vt:lpstr>
      <vt:lpstr>Jak se mění krajina?</vt:lpstr>
      <vt:lpstr>Snímek 20</vt:lpstr>
      <vt:lpstr>Snímek 21</vt:lpstr>
      <vt:lpstr>Snímek 22</vt:lpstr>
      <vt:lpstr>Vodní toky</vt:lpstr>
      <vt:lpstr>Snímek 24</vt:lpstr>
      <vt:lpstr>Několik otázek na závěr</vt:lpstr>
      <vt:lpstr>Snímek 26</vt:lpstr>
      <vt:lpstr>Použité 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46</cp:revision>
  <dcterms:created xsi:type="dcterms:W3CDTF">2012-01-08T18:57:55Z</dcterms:created>
  <dcterms:modified xsi:type="dcterms:W3CDTF">2012-06-05T14:26:47Z</dcterms:modified>
</cp:coreProperties>
</file>