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376" r:id="rId2"/>
    <p:sldId id="358" r:id="rId3"/>
    <p:sldId id="369" r:id="rId4"/>
    <p:sldId id="370" r:id="rId5"/>
    <p:sldId id="368" r:id="rId6"/>
    <p:sldId id="361" r:id="rId7"/>
    <p:sldId id="371" r:id="rId8"/>
    <p:sldId id="372" r:id="rId9"/>
    <p:sldId id="373" r:id="rId10"/>
    <p:sldId id="362" r:id="rId11"/>
    <p:sldId id="374" r:id="rId12"/>
    <p:sldId id="37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67AA6D-7693-4CFE-9DD2-7C2F039D08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79DCC-CB54-4129-B557-685F92840B4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AA7DE-6C9A-4736-89E9-1714ED01E6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ECEE89-971A-413A-A99A-771DFE033F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BDC637-E4D6-46BE-8009-49885AACEC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49C33-535A-4847-9AAB-7E3BC056C3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A3A2A4-0A0E-4E59-A76B-7A3C093BD1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E4304C-CF69-4870-BAA1-7759A717DF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C144C-9DAE-4025-8924-5BEE47857F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7C06A-1CD1-495F-AF19-AE11D7F762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53F8DA-C5AD-4D90-A558-0CC2180E14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3B411DD-36F4-416E-B1F5-D53912DEBF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VY_52_INOVACE_24_ Bílkoviny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Bílkoviny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Bílkoviny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875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07523" name="Zástupný symbol pro obsah 5" descr="b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14438" y="1357313"/>
            <a:ext cx="6923087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08547" name="Zástupný symbol pro obsah 4" descr="b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14438" y="1428750"/>
            <a:ext cx="6923087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09571" name="Zástupný symbol pro obsah 5" descr="b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43000" y="1428750"/>
            <a:ext cx="6707188" cy="46434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001000" cy="3929062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i="1" dirty="0" smtClean="0"/>
              <a:t>Protein = řecké: být první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„Látky znamenající život“</a:t>
            </a:r>
          </a:p>
          <a:p>
            <a:pPr>
              <a:buFontTx/>
              <a:buNone/>
              <a:defRPr/>
            </a:pPr>
            <a:r>
              <a:rPr lang="cs-CZ" dirty="0" smtClean="0"/>
              <a:t>- V buňkách všech živých organismů (svaly, kůže, vlasy, srst, krev)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19% hmotnosti člověka</a:t>
            </a:r>
          </a:p>
          <a:p>
            <a:pPr>
              <a:buFontTx/>
              <a:buChar char="-"/>
              <a:defRPr/>
            </a:pPr>
            <a:r>
              <a:rPr lang="cs-CZ" dirty="0" smtClean="0"/>
              <a:t>makromolekuly (C, H, O, N + S, P)</a:t>
            </a:r>
          </a:p>
          <a:p>
            <a:pPr>
              <a:buFontTx/>
              <a:buChar char="-"/>
              <a:defRPr/>
            </a:pP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</a:rPr>
              <a:t>vznikají propojením AK peptidovou vazbou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001000" cy="3929062"/>
          </a:xfrm>
        </p:spPr>
        <p:txBody>
          <a:bodyPr/>
          <a:lstStyle/>
          <a:p>
            <a:pPr>
              <a:buFontTx/>
              <a:buChar char="-"/>
              <a:defRPr/>
            </a:pPr>
            <a:r>
              <a:rPr lang="cs-CZ" dirty="0" smtClean="0"/>
              <a:t>nepostradatelná součást potravy</a:t>
            </a:r>
          </a:p>
          <a:p>
            <a:pPr>
              <a:buFontTx/>
              <a:buChar char="-"/>
              <a:defRPr/>
            </a:pPr>
            <a:r>
              <a:rPr lang="cs-CZ" dirty="0" smtClean="0">
                <a:solidFill>
                  <a:srgbClr val="FF0000"/>
                </a:solidFill>
              </a:rPr>
              <a:t>organismus je neumí vytvářet</a:t>
            </a:r>
          </a:p>
          <a:p>
            <a:pPr>
              <a:buFontTx/>
              <a:buChar char="-"/>
              <a:defRPr/>
            </a:pPr>
            <a:r>
              <a:rPr lang="cs-CZ" dirty="0" smtClean="0">
                <a:solidFill>
                  <a:srgbClr val="0FA127"/>
                </a:solidFill>
              </a:rPr>
              <a:t>rostlinná potrava: </a:t>
            </a:r>
            <a:r>
              <a:rPr lang="cs-CZ" u="sng" dirty="0" smtClean="0">
                <a:solidFill>
                  <a:srgbClr val="0FA127"/>
                </a:solidFill>
              </a:rPr>
              <a:t>čočka</a:t>
            </a:r>
            <a:r>
              <a:rPr lang="cs-CZ" dirty="0" smtClean="0">
                <a:solidFill>
                  <a:srgbClr val="0FA127"/>
                </a:solidFill>
              </a:rPr>
              <a:t>, fazole, hrách, obiloviny (brambory)</a:t>
            </a:r>
          </a:p>
          <a:p>
            <a:pPr>
              <a:buFontTx/>
              <a:buChar char="-"/>
              <a:defRPr/>
            </a:pPr>
            <a:r>
              <a:rPr lang="cs-CZ" dirty="0" smtClean="0">
                <a:solidFill>
                  <a:srgbClr val="C00000"/>
                </a:solidFill>
              </a:rPr>
              <a:t>živočišná potrava: maso, </a:t>
            </a:r>
            <a:r>
              <a:rPr lang="cs-CZ" u="sng" dirty="0" smtClean="0">
                <a:solidFill>
                  <a:srgbClr val="C00000"/>
                </a:solidFill>
              </a:rPr>
              <a:t>vejce</a:t>
            </a:r>
            <a:r>
              <a:rPr lang="cs-CZ" dirty="0" smtClean="0">
                <a:solidFill>
                  <a:srgbClr val="C00000"/>
                </a:solidFill>
              </a:rPr>
              <a:t>, mléko, sýry</a:t>
            </a:r>
          </a:p>
          <a:p>
            <a:pPr>
              <a:buFontTx/>
              <a:buChar char="-"/>
              <a:defRPr/>
            </a:pP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</a:rPr>
              <a:t>organismus je rozloží na jednodušší látky</a:t>
            </a:r>
          </a:p>
          <a:p>
            <a:pPr>
              <a:buFontTx/>
              <a:buChar char="-"/>
              <a:defRPr/>
            </a:pP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</a:rPr>
              <a:t>                 a z nich složí vlastní bílkoviny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12643" name="Zástupný symbol pro obsah 4" descr="b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57313" y="1500188"/>
            <a:ext cx="6497637" cy="42148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13667" name="Zástupný symbol pro obsah 5" descr="b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57250" y="1357313"/>
            <a:ext cx="704850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14691" name="Zástupný symbol pro obsah 4" descr="b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85875" y="1357313"/>
            <a:ext cx="7200900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500188"/>
            <a:ext cx="8001000" cy="3929062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u="sng" dirty="0" smtClean="0"/>
              <a:t>Poruchy</a:t>
            </a:r>
            <a:r>
              <a:rPr lang="cs-CZ" dirty="0" smtClean="0"/>
              <a:t>: vždy signalizují bílkoviny v moči</a:t>
            </a:r>
          </a:p>
          <a:p>
            <a:pPr>
              <a:buFontTx/>
              <a:buNone/>
              <a:defRPr/>
            </a:pP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</a:rPr>
              <a:t>(poruchy ledvin)</a:t>
            </a:r>
          </a:p>
          <a:p>
            <a:pPr>
              <a:buFontTx/>
              <a:buChar char="-"/>
              <a:defRPr/>
            </a:pPr>
            <a:r>
              <a:rPr lang="cs-CZ" sz="2800" dirty="0" smtClean="0"/>
              <a:t>přirozenou odpadní látkou organismu je </a:t>
            </a:r>
            <a:r>
              <a:rPr lang="cs-CZ" sz="2800" dirty="0" smtClean="0">
                <a:solidFill>
                  <a:srgbClr val="C00000"/>
                </a:solidFill>
              </a:rPr>
              <a:t>močovina</a:t>
            </a:r>
            <a:r>
              <a:rPr lang="cs-CZ" sz="2800" dirty="0" smtClean="0"/>
              <a:t> (obsažená v moči!) </a:t>
            </a:r>
            <a:r>
              <a:rPr lang="cs-CZ" sz="2800" dirty="0" smtClean="0">
                <a:solidFill>
                  <a:srgbClr val="C00000"/>
                </a:solidFill>
              </a:rPr>
              <a:t>NH</a:t>
            </a:r>
            <a:r>
              <a:rPr lang="cs-CZ" sz="28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2800" dirty="0" smtClean="0">
                <a:solidFill>
                  <a:srgbClr val="C00000"/>
                </a:solidFill>
              </a:rPr>
              <a:t>CONH</a:t>
            </a:r>
            <a:r>
              <a:rPr lang="cs-CZ" sz="2800" b="1" baseline="-25000" dirty="0" smtClean="0">
                <a:solidFill>
                  <a:srgbClr val="C00000"/>
                </a:solidFill>
              </a:rPr>
              <a:t>2</a:t>
            </a:r>
          </a:p>
          <a:p>
            <a:pPr>
              <a:buFontTx/>
              <a:buChar char="-"/>
              <a:defRPr/>
            </a:pPr>
            <a:r>
              <a:rPr lang="cs-CZ" sz="2800" dirty="0" smtClean="0"/>
              <a:t>rozkládá se na čpavek (zápach)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57488" y="5715016"/>
            <a:ext cx="5929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Materiály použity z učebnice Chemie na každém kroku, MOBY DICK, Praha 2000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16739" name="Zástupný symbol pro obsah 4" descr="b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28750" y="1357313"/>
            <a:ext cx="6564313" cy="47148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FA127"/>
                </a:solidFill>
              </a:rPr>
              <a:t>Bílkoviny</a:t>
            </a:r>
            <a:r>
              <a:rPr lang="cs-CZ" dirty="0" smtClean="0">
                <a:solidFill>
                  <a:srgbClr val="0FA127"/>
                </a:solidFill>
              </a:rPr>
              <a:t> (proteiny)</a:t>
            </a:r>
          </a:p>
        </p:txBody>
      </p:sp>
      <p:pic>
        <p:nvPicPr>
          <p:cNvPr id="117763" name="Zástupný symbol pro obsah 5" descr="b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643188" y="1285875"/>
            <a:ext cx="3714750" cy="5349875"/>
          </a:xfrm>
        </p:spPr>
      </p:pic>
      <p:sp>
        <p:nvSpPr>
          <p:cNvPr id="117764" name="TextovéPole 6"/>
          <p:cNvSpPr txBox="1">
            <a:spLocks noChangeArrowheads="1"/>
          </p:cNvSpPr>
          <p:nvPr/>
        </p:nvSpPr>
        <p:spPr bwMode="auto">
          <a:xfrm>
            <a:off x="642938" y="1714500"/>
            <a:ext cx="1928812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Kyselina dusičná</a:t>
            </a:r>
          </a:p>
          <a:p>
            <a:endParaRPr lang="cs-CZ"/>
          </a:p>
          <a:p>
            <a:r>
              <a:rPr lang="cs-CZ"/>
              <a:t>Čpavek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117765" name="TextovéPole 7"/>
          <p:cNvSpPr txBox="1">
            <a:spLocks noChangeArrowheads="1"/>
          </p:cNvSpPr>
          <p:nvPr/>
        </p:nvSpPr>
        <p:spPr bwMode="auto">
          <a:xfrm>
            <a:off x="6500813" y="2714625"/>
            <a:ext cx="1868487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Hydroxid sodný</a:t>
            </a:r>
          </a:p>
          <a:p>
            <a:endParaRPr lang="cs-CZ"/>
          </a:p>
          <a:p>
            <a:r>
              <a:rPr lang="cs-CZ"/>
              <a:t>Modrá skalice</a:t>
            </a:r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1099</TotalTime>
  <Words>198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Pastelové tužky</vt:lpstr>
      <vt:lpstr>Prezentace aplikace PowerPoint</vt:lpstr>
      <vt:lpstr>Bílkoviny (proteiny)</vt:lpstr>
      <vt:lpstr>Bílkoviny (proteiny)</vt:lpstr>
      <vt:lpstr>Bílkoviny (proteiny)</vt:lpstr>
      <vt:lpstr>Bílkoviny (proteiny)</vt:lpstr>
      <vt:lpstr>Bílkoviny (proteiny)</vt:lpstr>
      <vt:lpstr>Bílkoviny (proteiny)</vt:lpstr>
      <vt:lpstr>Bílkoviny (proteiny)</vt:lpstr>
      <vt:lpstr>Bílkoviny (proteiny)</vt:lpstr>
      <vt:lpstr>Bílkoviny (proteiny)</vt:lpstr>
      <vt:lpstr>Bílkoviny (proteiny)</vt:lpstr>
      <vt:lpstr>Bílkoviny (proteiny)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208</cp:revision>
  <dcterms:created xsi:type="dcterms:W3CDTF">2007-10-28T17:37:15Z</dcterms:created>
  <dcterms:modified xsi:type="dcterms:W3CDTF">2012-03-01T11:27:45Z</dcterms:modified>
</cp:coreProperties>
</file>