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63" r:id="rId2"/>
    <p:sldId id="264" r:id="rId3"/>
    <p:sldId id="257" r:id="rId4"/>
    <p:sldId id="260" r:id="rId5"/>
    <p:sldId id="261" r:id="rId6"/>
    <p:sldId id="262" r:id="rId7"/>
    <p:sldId id="265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98878AE-1011-447C-A8F9-63B7A69832E9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3E5BBAD-4DAE-4974-B5C2-DEB1638A6D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A05675A-A8A5-4D58-9B88-E31EFF64590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EEF3DB3-44E8-440A-A471-D6C7A990DBF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8E0B6B5-8BC4-4767-AC0B-DFB3B4D7049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93ECE89-927C-4C24-B9BB-51D8A19E0BB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CoverOverlay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6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7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D1DB2C41-BF3E-4778-8B38-44699305F921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3AF7785B-4D67-4E7A-A2C4-2C89933E54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5" name="TextBox 12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6" name="Straight Connector 13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4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5FBFB-7D54-4232-A12C-20E67689597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EB7C4-011F-44AF-9D98-81F1406A8C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1" descr="CoverOverlay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Group 7"/>
          <p:cNvGrpSpPr>
            <a:grpSpLocks/>
          </p:cNvGrpSpPr>
          <p:nvPr/>
        </p:nvGrpSpPr>
        <p:grpSpPr bwMode="auto">
          <a:xfrm>
            <a:off x="1173163" y="2887663"/>
            <a:ext cx="6778625" cy="923925"/>
            <a:chOff x="1172584" y="1381459"/>
            <a:chExt cx="6779110" cy="923330"/>
          </a:xfrm>
        </p:grpSpPr>
        <p:sp>
          <p:nvSpPr>
            <p:cNvPr id="6" name="TextBox 8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7" name="Straight Connector 9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10800000">
              <a:off x="4832033" y="1927207"/>
              <a:ext cx="3119661" cy="1586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224325-B68F-4B40-B678-E0009CA4F36D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93950-886B-4C70-86D4-D029B998F2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2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6" name="TextBox 13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7" name="Straight Connector 14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5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AEAD98-0E19-4BBA-AB2C-997F3E2A054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96ADF-B118-44ED-9154-0EDF8A9AA5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3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8" name="TextBox 15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9" name="Straight Connector 16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7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71A11-08AF-405E-BFC8-201956B9EB5E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12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46CB1C-8488-45C0-A5B9-4883981D65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9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4" name="TextBox 13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5" name="Straight Connector 14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5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72CBB-9E04-4966-80AB-90EB7BDF920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F3276A-386D-4778-ADA2-0BDF405A92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AB21D8-0C7E-4D55-BD69-ED1096E6C075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9F1A5-D981-4D66-9148-D268F952A3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E4522D-9F27-4A1D-B147-21DF99FBAE1F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89902B-D173-4CB9-BDA7-00BAB14363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994877-19BA-420F-B9CE-AF2C658A64ED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FCC02C-83DE-47FD-B010-EF6A0339F4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5" name="TextBox 14"/>
            <p:cNvSpPr txBox="1"/>
            <p:nvPr/>
          </p:nvSpPr>
          <p:spPr>
            <a:xfrm>
              <a:off x="4147772" y="1381459"/>
              <a:ext cx="8763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6" name="Straight Connector 15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6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D4B8A-E302-4413-B198-947FF1FA1708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D67F7-7B57-471A-AB8E-73A2070A67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/>
          <p:cNvGrpSpPr>
            <a:grpSpLocks/>
          </p:cNvGrpSpPr>
          <p:nvPr/>
        </p:nvGrpSpPr>
        <p:grpSpPr bwMode="auto">
          <a:xfrm rot="5400000">
            <a:off x="3908425" y="2881313"/>
            <a:ext cx="5481637" cy="922338"/>
            <a:chOff x="1815339" y="1381459"/>
            <a:chExt cx="5480154" cy="923330"/>
          </a:xfrm>
        </p:grpSpPr>
        <p:sp>
          <p:nvSpPr>
            <p:cNvPr id="5" name="TextBox 11"/>
            <p:cNvSpPr txBox="1"/>
            <p:nvPr/>
          </p:nvSpPr>
          <p:spPr>
            <a:xfrm>
              <a:off x="4146745" y="1381458"/>
              <a:ext cx="877650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6" name="Straight Connector 12"/>
            <p:cNvCxnSpPr/>
            <p:nvPr/>
          </p:nvCxnSpPr>
          <p:spPr>
            <a:xfrm flipH="1" flipV="1">
              <a:off x="1815339" y="1924967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3"/>
            <p:cNvCxnSpPr/>
            <p:nvPr/>
          </p:nvCxnSpPr>
          <p:spPr>
            <a:xfrm rot="10800000">
              <a:off x="4826011" y="1928146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685E24-9082-485A-B851-D6D7D0A7FB38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F57373-EB98-4345-B664-7946B067C5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9" name="Title Placeholder 1"/>
          <p:cNvSpPr>
            <a:spLocks noGrp="1"/>
          </p:cNvSpPr>
          <p:nvPr>
            <p:ph type="title"/>
          </p:nvPr>
        </p:nvSpPr>
        <p:spPr bwMode="auto">
          <a:xfrm>
            <a:off x="688975" y="569913"/>
            <a:ext cx="7756525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98500" y="2247900"/>
            <a:ext cx="7747000" cy="387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63" y="61610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6E51992B-7F36-4676-9F25-48113DC16AF1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088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8925" y="61610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69B90418-38C6-427B-9344-48FC65EDCA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19" r:id="rId7"/>
    <p:sldLayoutId id="2147483718" r:id="rId8"/>
    <p:sldLayoutId id="2147483717" r:id="rId9"/>
    <p:sldLayoutId id="2147483726" r:id="rId10"/>
    <p:sldLayoutId id="2147483727" r:id="rId11"/>
  </p:sldLayoutIdLst>
  <p:transition spd="slow">
    <p:fade/>
  </p:transition>
  <p:txStyles>
    <p:titleStyle>
      <a:lvl1pPr algn="ctr" rtl="0" fontAlgn="base"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125" indent="-365125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2400" kern="1200">
          <a:solidFill>
            <a:srgbClr val="262626"/>
          </a:solidFill>
          <a:latin typeface="+mn-lt"/>
          <a:ea typeface="+mn-ea"/>
          <a:cs typeface="+mn-cs"/>
        </a:defRPr>
      </a:lvl1pPr>
      <a:lvl2pPr marL="776288" indent="-365125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"/>
        <a:defRPr sz="2200" kern="1200">
          <a:solidFill>
            <a:srgbClr val="262626"/>
          </a:solidFill>
          <a:latin typeface="+mn-lt"/>
          <a:ea typeface="+mn-ea"/>
          <a:cs typeface="+mn-cs"/>
        </a:defRPr>
      </a:lvl2pPr>
      <a:lvl3pPr marL="1143000" indent="-365125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2000" kern="1200">
          <a:solidFill>
            <a:srgbClr val="262626"/>
          </a:solidFill>
          <a:latin typeface="+mn-lt"/>
          <a:ea typeface="+mn-ea"/>
          <a:cs typeface="+mn-cs"/>
        </a:defRPr>
      </a:lvl3pPr>
      <a:lvl4pPr marL="1508125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kern="1200">
          <a:solidFill>
            <a:srgbClr val="262626"/>
          </a:solidFill>
          <a:latin typeface="+mn-lt"/>
          <a:ea typeface="+mn-ea"/>
          <a:cs typeface="+mn-cs"/>
        </a:defRPr>
      </a:lvl4pPr>
      <a:lvl5pPr marL="1828800" indent="-319088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"/>
        <a:defRPr sz="1600" kern="1200">
          <a:solidFill>
            <a:srgbClr val="262626"/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b="1" dirty="0" smtClean="0">
                <a:latin typeface="+mn-lt"/>
              </a:rPr>
              <a:t>Trojúhelníky – procvičování učiva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defRPr/>
            </a:pPr>
            <a:endParaRPr lang="cs-CZ" sz="1500" dirty="0"/>
          </a:p>
          <a:p>
            <a:pPr fontAlgn="auto">
              <a:spcAft>
                <a:spcPts val="0"/>
              </a:spcAft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latin typeface="Calibri" pitchFamily="34" charset="0"/>
              </a:rPr>
              <a:t>VY_32_INOVACE_037_Trojúhelníky - procvičování</a:t>
            </a:r>
            <a:endParaRPr lang="cs-CZ">
              <a:latin typeface="Book Antiqua" pitchFamily="18" charset="0"/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42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Book Antiqua" pitchFamily="18" charset="0"/>
              </a:rPr>
              <a:t>Autor</a:t>
            </a:r>
            <a:r>
              <a:rPr lang="cs-CZ" sz="1600">
                <a:solidFill>
                  <a:schemeClr val="tx2"/>
                </a:solidFill>
                <a:latin typeface="Book Antiqua" pitchFamily="18" charset="0"/>
              </a:rPr>
              <a:t>: Mgr. Zuzana Zágoršeková</a:t>
            </a:r>
          </a:p>
          <a:p>
            <a:r>
              <a:rPr lang="cs-CZ" sz="1600" b="1">
                <a:solidFill>
                  <a:schemeClr val="tx2"/>
                </a:solidFill>
                <a:latin typeface="Book Antiqua" pitchFamily="18" charset="0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Book Antiqua" pitchFamily="18" charset="0"/>
              </a:rPr>
              <a:t>: 21.9.2011</a:t>
            </a:r>
          </a:p>
          <a:p>
            <a:r>
              <a:rPr lang="cs-CZ" sz="1600" b="1">
                <a:solidFill>
                  <a:schemeClr val="tx2"/>
                </a:solidFill>
                <a:latin typeface="Book Antiqua" pitchFamily="18" charset="0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Book Antiqua" pitchFamily="18" charset="0"/>
              </a:rPr>
              <a:t>: II. Stupeň – základní. 7. ročník</a:t>
            </a:r>
          </a:p>
          <a:p>
            <a:endParaRPr lang="cs-CZ" sz="1600">
              <a:solidFill>
                <a:schemeClr val="tx2"/>
              </a:solidFill>
              <a:latin typeface="Book Antiqua" pitchFamily="18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Book Antiqua" pitchFamily="18" charset="0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Book Antiqua" pitchFamily="18" charset="0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Book Antiqua" pitchFamily="18" charset="0"/>
              </a:rPr>
              <a:t>Vzdělávací obor: Matematika</a:t>
            </a:r>
            <a:endParaRPr lang="cs-CZ" sz="1600">
              <a:solidFill>
                <a:schemeClr val="tx2"/>
              </a:solidFill>
              <a:latin typeface="Book Antiqua" pitchFamily="18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Book Antiqua" pitchFamily="18" charset="0"/>
              </a:rPr>
              <a:t>Téma: Trojúhelníky - opakování</a:t>
            </a:r>
            <a:endParaRPr lang="cs-CZ" sz="1600">
              <a:solidFill>
                <a:schemeClr val="tx2"/>
              </a:solidFill>
              <a:latin typeface="Book Antiqua" pitchFamily="18" charset="0"/>
            </a:endParaRPr>
          </a:p>
          <a:p>
            <a:endParaRPr lang="cs-CZ" sz="1600">
              <a:solidFill>
                <a:schemeClr val="tx2"/>
              </a:solidFill>
              <a:latin typeface="Book Antiqua" pitchFamily="18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Book Antiqua" pitchFamily="18" charset="0"/>
              </a:rPr>
              <a:t>Anotace: </a:t>
            </a:r>
            <a:r>
              <a:rPr lang="cs-CZ" sz="1600">
                <a:solidFill>
                  <a:schemeClr val="tx2"/>
                </a:solidFill>
                <a:latin typeface="Book Antiqua" pitchFamily="18" charset="0"/>
              </a:rPr>
              <a:t>opakování druhů trojúhelníků, trojúhelníkové nerovnosti, učiva o velikostech úhlů, těžnic a výšek </a:t>
            </a:r>
          </a:p>
          <a:p>
            <a:endParaRPr lang="cs-CZ" sz="1600">
              <a:solidFill>
                <a:schemeClr val="tx2"/>
              </a:solidFill>
              <a:latin typeface="Book Antiqua" pitchFamily="18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Book Antiqua" pitchFamily="18" charset="0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Book Antiqua" pitchFamily="18" charset="0"/>
              </a:rPr>
              <a:t>: prezentace, pracovní list – str. 3 – přiřazování čísel k trojúhelníkům</a:t>
            </a:r>
          </a:p>
          <a:p>
            <a:endParaRPr lang="cs-CZ" sz="1600">
              <a:solidFill>
                <a:schemeClr val="tx2"/>
              </a:solidFill>
              <a:latin typeface="Book Antiqua" pitchFamily="18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Book Antiqua" pitchFamily="18" charset="0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Book Antiqua" pitchFamily="18" charset="0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Book Antiqua" pitchFamily="18" charset="0"/>
              </a:rPr>
              <a:t>žák si zopakuje základní poznatky o trojúhelnících, zná trojúhelníkovou nerovnost, narýsuje výšky a těžnice trojúhelníku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Trojúhelníky – procvičování učiva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916238" y="479425"/>
            <a:ext cx="3119437" cy="70802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Book Antiqua" pitchFamily="18" charset="0"/>
              </a:rPr>
              <a:t>Trojúhelníky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-22225" y="1412875"/>
            <a:ext cx="9318625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u="sng">
                <a:solidFill>
                  <a:srgbClr val="7030A0"/>
                </a:solidFill>
                <a:latin typeface="Book Antiqua" pitchFamily="18" charset="0"/>
              </a:rPr>
              <a:t>Druhy trojúhelníků</a:t>
            </a:r>
            <a:r>
              <a:rPr lang="cs-CZ" sz="3600">
                <a:solidFill>
                  <a:srgbClr val="7030A0"/>
                </a:solidFill>
                <a:latin typeface="Book Antiqua" pitchFamily="18" charset="0"/>
              </a:rPr>
              <a:t>: 1)obecný, 2)pravoúhlý,</a:t>
            </a:r>
          </a:p>
          <a:p>
            <a:r>
              <a:rPr lang="cs-CZ" sz="3600">
                <a:solidFill>
                  <a:srgbClr val="7030A0"/>
                </a:solidFill>
                <a:latin typeface="Book Antiqua" pitchFamily="18" charset="0"/>
              </a:rPr>
              <a:t>                   3)rovnostranný, 4)rovnoramenný,</a:t>
            </a:r>
          </a:p>
          <a:p>
            <a:r>
              <a:rPr lang="cs-CZ" sz="3600">
                <a:solidFill>
                  <a:srgbClr val="7030A0"/>
                </a:solidFill>
                <a:latin typeface="Book Antiqua" pitchFamily="18" charset="0"/>
              </a:rPr>
              <a:t>                       5)ostroúhlý, 6)tupoúhlý</a:t>
            </a:r>
          </a:p>
        </p:txBody>
      </p:sp>
      <p:sp>
        <p:nvSpPr>
          <p:cNvPr id="8" name="Rovnoramenný trojúhelník 7"/>
          <p:cNvSpPr/>
          <p:nvPr/>
        </p:nvSpPr>
        <p:spPr>
          <a:xfrm>
            <a:off x="5795963" y="3284538"/>
            <a:ext cx="1368425" cy="1584325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Pravoúhlý trojúhelník 8"/>
          <p:cNvSpPr/>
          <p:nvPr/>
        </p:nvSpPr>
        <p:spPr>
          <a:xfrm>
            <a:off x="1187450" y="4891088"/>
            <a:ext cx="1296988" cy="1582737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19" name="Přímá spojnice 18"/>
          <p:cNvCxnSpPr/>
          <p:nvPr/>
        </p:nvCxnSpPr>
        <p:spPr>
          <a:xfrm flipV="1">
            <a:off x="2268538" y="3429000"/>
            <a:ext cx="1150937" cy="7604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419475" y="3429000"/>
            <a:ext cx="180975" cy="7604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268538" y="4189413"/>
            <a:ext cx="13319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3419475" y="4076700"/>
            <a:ext cx="865188" cy="14097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284663" y="4076700"/>
            <a:ext cx="792162" cy="14097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419475" y="5486400"/>
            <a:ext cx="16573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6124575" y="5486400"/>
            <a:ext cx="1687513" cy="8636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7812088" y="5486400"/>
            <a:ext cx="936625" cy="319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6124575" y="5805488"/>
            <a:ext cx="2624138" cy="5445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>
            <a:spLocks noChangeArrowheads="1"/>
          </p:cNvSpPr>
          <p:nvPr/>
        </p:nvSpPr>
        <p:spPr bwMode="auto">
          <a:xfrm>
            <a:off x="539750" y="5084763"/>
            <a:ext cx="525463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Book Antiqua" pitchFamily="18" charset="0"/>
              </a:rPr>
              <a:t>2)</a:t>
            </a:r>
          </a:p>
        </p:txBody>
      </p:sp>
      <p:sp>
        <p:nvSpPr>
          <p:cNvPr id="52" name="TextovéPole 51"/>
          <p:cNvSpPr txBox="1">
            <a:spLocks noChangeArrowheads="1"/>
          </p:cNvSpPr>
          <p:nvPr/>
        </p:nvSpPr>
        <p:spPr bwMode="auto">
          <a:xfrm>
            <a:off x="2984500" y="4724400"/>
            <a:ext cx="52546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Book Antiqua" pitchFamily="18" charset="0"/>
              </a:rPr>
              <a:t>3)</a:t>
            </a:r>
          </a:p>
        </p:txBody>
      </p:sp>
      <p:sp>
        <p:nvSpPr>
          <p:cNvPr id="53" name="TextovéPole 52"/>
          <p:cNvSpPr txBox="1">
            <a:spLocks noChangeArrowheads="1"/>
          </p:cNvSpPr>
          <p:nvPr/>
        </p:nvSpPr>
        <p:spPr bwMode="auto">
          <a:xfrm>
            <a:off x="5465763" y="3567113"/>
            <a:ext cx="5699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ook Antiqua" pitchFamily="18" charset="0"/>
              </a:rPr>
              <a:t>4)</a:t>
            </a:r>
          </a:p>
        </p:txBody>
      </p:sp>
      <p:sp>
        <p:nvSpPr>
          <p:cNvPr id="54" name="TextovéPole 53"/>
          <p:cNvSpPr txBox="1">
            <a:spLocks noChangeArrowheads="1"/>
          </p:cNvSpPr>
          <p:nvPr/>
        </p:nvSpPr>
        <p:spPr bwMode="auto">
          <a:xfrm>
            <a:off x="2124075" y="3302000"/>
            <a:ext cx="5683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ook Antiqua" pitchFamily="18" charset="0"/>
              </a:rPr>
              <a:t>5)</a:t>
            </a:r>
          </a:p>
        </p:txBody>
      </p:sp>
      <p:sp>
        <p:nvSpPr>
          <p:cNvPr id="55" name="TextovéPole 54"/>
          <p:cNvSpPr txBox="1">
            <a:spLocks noChangeArrowheads="1"/>
          </p:cNvSpPr>
          <p:nvPr/>
        </p:nvSpPr>
        <p:spPr bwMode="auto">
          <a:xfrm>
            <a:off x="6280150" y="5310188"/>
            <a:ext cx="5699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ook Antiqua" pitchFamily="18" charset="0"/>
              </a:rPr>
              <a:t>6)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8" grpId="0" animBg="1"/>
      <p:bldP spid="9" grpId="0" animBg="1"/>
      <p:bldP spid="51" grpId="0"/>
      <p:bldP spid="52" grpId="0"/>
      <p:bldP spid="53" grpId="0"/>
      <p:bldP spid="54" grpId="0"/>
      <p:bldP spid="5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350" y="0"/>
            <a:ext cx="5484813" cy="646113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Trojúhelníková nerovnost</a:t>
            </a:r>
            <a:endParaRPr lang="cs-CZ" sz="3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14313" y="755650"/>
            <a:ext cx="8682037" cy="1200150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ook Antiqua" pitchFamily="18" charset="0"/>
              </a:rPr>
              <a:t>Součet dvou kratších stran trojúhelníku </a:t>
            </a:r>
          </a:p>
          <a:p>
            <a:r>
              <a:rPr lang="cs-CZ" sz="3600">
                <a:latin typeface="Book Antiqua" pitchFamily="18" charset="0"/>
              </a:rPr>
              <a:t>    musí být větší než největší strana. 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58750" y="2060575"/>
            <a:ext cx="8794750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Book Antiqua" pitchFamily="18" charset="0"/>
              </a:rPr>
              <a:t>Např. troj. ABC: a= 4,6 cm, b= 7,1 cm, c= 6,5 cm</a:t>
            </a:r>
          </a:p>
          <a:p>
            <a:r>
              <a:rPr lang="cs-CZ" sz="3200">
                <a:latin typeface="Book Antiqua" pitchFamily="18" charset="0"/>
              </a:rPr>
              <a:t> potom musí platit: a+c    b</a:t>
            </a:r>
          </a:p>
        </p:txBody>
      </p:sp>
      <p:sp>
        <p:nvSpPr>
          <p:cNvPr id="5" name="Dvojitá šipka 4"/>
          <p:cNvSpPr/>
          <p:nvPr/>
        </p:nvSpPr>
        <p:spPr>
          <a:xfrm>
            <a:off x="4530725" y="2708275"/>
            <a:ext cx="153988" cy="288925"/>
          </a:xfrm>
          <a:prstGeom prst="chevr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0" y="3284538"/>
            <a:ext cx="55641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u="sng">
                <a:latin typeface="Book Antiqua" pitchFamily="18" charset="0"/>
              </a:rPr>
              <a:t>Velikosti úhlů</a:t>
            </a:r>
            <a:r>
              <a:rPr lang="cs-CZ" sz="3600">
                <a:latin typeface="Book Antiqua" pitchFamily="18" charset="0"/>
              </a:rPr>
              <a:t>: pravoúhlý </a:t>
            </a:r>
          </a:p>
        </p:txBody>
      </p:sp>
      <p:sp>
        <p:nvSpPr>
          <p:cNvPr id="7" name="Šipka doprava 6"/>
          <p:cNvSpPr/>
          <p:nvPr/>
        </p:nvSpPr>
        <p:spPr>
          <a:xfrm>
            <a:off x="5364163" y="3481388"/>
            <a:ext cx="928687" cy="2524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292850" y="3284538"/>
            <a:ext cx="27590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ook Antiqua" pitchFamily="18" charset="0"/>
              </a:rPr>
              <a:t>1 pravý úhel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157538" y="3930650"/>
            <a:ext cx="20828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ook Antiqua" pitchFamily="18" charset="0"/>
              </a:rPr>
              <a:t>tupoúhlý</a:t>
            </a:r>
          </a:p>
        </p:txBody>
      </p:sp>
      <p:sp>
        <p:nvSpPr>
          <p:cNvPr id="11" name="Šipka doprava 10"/>
          <p:cNvSpPr/>
          <p:nvPr/>
        </p:nvSpPr>
        <p:spPr>
          <a:xfrm>
            <a:off x="5175250" y="4195763"/>
            <a:ext cx="977900" cy="2413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292850" y="3930650"/>
            <a:ext cx="251301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ook Antiqua" pitchFamily="18" charset="0"/>
              </a:rPr>
              <a:t>1 tupý úhel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34950" y="4578350"/>
            <a:ext cx="29559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ook Antiqua" pitchFamily="18" charset="0"/>
              </a:rPr>
              <a:t>rovnostranný</a:t>
            </a:r>
          </a:p>
        </p:txBody>
      </p:sp>
      <p:sp>
        <p:nvSpPr>
          <p:cNvPr id="14" name="Šipka doprava 13"/>
          <p:cNvSpPr/>
          <p:nvPr/>
        </p:nvSpPr>
        <p:spPr>
          <a:xfrm>
            <a:off x="3157538" y="4759325"/>
            <a:ext cx="1033462" cy="2825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302125" y="4578350"/>
            <a:ext cx="45227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ook Antiqua" pitchFamily="18" charset="0"/>
              </a:rPr>
              <a:t>všechny úhly shodné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0" y="5373688"/>
            <a:ext cx="32385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ook Antiqua" pitchFamily="18" charset="0"/>
              </a:rPr>
              <a:t>rovnoramenný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3201988" y="5589588"/>
            <a:ext cx="977900" cy="2413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349750" y="5265738"/>
            <a:ext cx="47545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ook Antiqua" pitchFamily="18" charset="0"/>
              </a:rPr>
              <a:t>úhly při základně jsou</a:t>
            </a:r>
          </a:p>
          <a:p>
            <a:r>
              <a:rPr lang="cs-CZ" sz="3600">
                <a:latin typeface="Book Antiqua" pitchFamily="18" charset="0"/>
              </a:rPr>
              <a:t>     shodné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 animBg="1"/>
      <p:bldP spid="6" grpId="0"/>
      <p:bldP spid="7" grpId="0" animBg="1"/>
      <p:bldP spid="9" grpId="0"/>
      <p:bldP spid="10" grpId="0"/>
      <p:bldP spid="11" grpId="0" animBg="1"/>
      <p:bldP spid="12" grpId="0"/>
      <p:bldP spid="13" grpId="0"/>
      <p:bldP spid="14" grpId="0" animBg="1"/>
      <p:bldP spid="15" grpId="0"/>
      <p:bldP spid="16" grpId="0"/>
      <p:bldP spid="17" grpId="0" animBg="1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835150" y="647700"/>
            <a:ext cx="4398963" cy="6477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ook Antiqua" pitchFamily="18" charset="0"/>
              </a:rPr>
              <a:t>Těžnice trojúhelníku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-20638" y="1628775"/>
            <a:ext cx="91297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u="sng">
                <a:latin typeface="Book Antiqua" pitchFamily="18" charset="0"/>
              </a:rPr>
              <a:t>Těžnice</a:t>
            </a:r>
            <a:r>
              <a:rPr lang="cs-CZ" sz="3600">
                <a:latin typeface="Book Antiqua" pitchFamily="18" charset="0"/>
              </a:rPr>
              <a:t> je přímka, která prochází vrcholem </a:t>
            </a:r>
          </a:p>
          <a:p>
            <a:r>
              <a:rPr lang="cs-CZ" sz="3600">
                <a:latin typeface="Book Antiqua" pitchFamily="18" charset="0"/>
              </a:rPr>
              <a:t> a středem protilehlé strany.</a:t>
            </a:r>
          </a:p>
        </p:txBody>
      </p:sp>
      <p:pic>
        <p:nvPicPr>
          <p:cNvPr id="1026" name="Picture 2" descr="C:\Documents and Settings\Zuzana Zágoršeková\Dokumenty\TezniceTrojuhelnik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71775" y="3284538"/>
            <a:ext cx="5184775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042988" y="4365625"/>
            <a:ext cx="9493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Book Antiqua" pitchFamily="18" charset="0"/>
              </a:rPr>
              <a:t>Obr.1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979613" y="476250"/>
            <a:ext cx="4132262" cy="646113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ook Antiqua" pitchFamily="18" charset="0"/>
              </a:rPr>
              <a:t>Výšky trojúhelníku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827088" y="1557338"/>
            <a:ext cx="7489825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 u="sng">
                <a:latin typeface="Book Antiqua" pitchFamily="18" charset="0"/>
              </a:rPr>
              <a:t>Výška</a:t>
            </a:r>
            <a:r>
              <a:rPr lang="cs-CZ" sz="3600">
                <a:latin typeface="Book Antiqua" pitchFamily="18" charset="0"/>
              </a:rPr>
              <a:t> je úsečka, spojuje vrchol trojúhelníku a patu vedenou tímto vrcholem na protější stranu.</a:t>
            </a:r>
          </a:p>
        </p:txBody>
      </p:sp>
      <p:pic>
        <p:nvPicPr>
          <p:cNvPr id="4" name="Picture 3" descr="C:\Documents and Settings\Zuzana Zágoršeková\Dokumenty\VyskyTrojuhelnik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3692525"/>
            <a:ext cx="6191250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524750" y="3757613"/>
            <a:ext cx="1025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Book Antiqua" pitchFamily="18" charset="0"/>
              </a:rPr>
              <a:t>Obr. 2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77788" y="7938"/>
            <a:ext cx="9251951" cy="91440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Použité zdroje</a:t>
            </a:r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0" name="TextovéPole 9"/>
          <p:cNvSpPr txBox="1">
            <a:spLocks noChangeArrowheads="1"/>
          </p:cNvSpPr>
          <p:nvPr/>
        </p:nvSpPr>
        <p:spPr bwMode="auto">
          <a:xfrm>
            <a:off x="449263" y="800100"/>
            <a:ext cx="8159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Obr. 1</a:t>
            </a:r>
          </a:p>
        </p:txBody>
      </p:sp>
      <p:sp>
        <p:nvSpPr>
          <p:cNvPr id="24581" name="Obdélník 10"/>
          <p:cNvSpPr>
            <a:spLocks noChangeArrowheads="1"/>
          </p:cNvSpPr>
          <p:nvPr/>
        </p:nvSpPr>
        <p:spPr bwMode="auto">
          <a:xfrm>
            <a:off x="327025" y="1169988"/>
            <a:ext cx="83518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Book Antiqua" pitchFamily="18" charset="0"/>
              </a:rPr>
              <a:t>Soubor:TezniceTrojuhelnika.jpg. In </a:t>
            </a:r>
            <a:r>
              <a:rPr lang="cs-CZ" i="1">
                <a:latin typeface="Book Antiqua" pitchFamily="18" charset="0"/>
              </a:rPr>
              <a:t>Wikipedia : the free encyclopedia</a:t>
            </a:r>
            <a:r>
              <a:rPr lang="cs-CZ">
                <a:latin typeface="Book Antiqua" pitchFamily="18" charset="0"/>
              </a:rPr>
              <a:t> [online]. St. Petersburg (Florida) : Wikipedia Foundation, 1.10.2007 [cit. 2011-09-21]. Dostupné z WWW: &lt;http://cs.wikipedia.org/wiki/Soubor:TezniceTrojuhelnika.jpg&gt;.</a:t>
            </a:r>
          </a:p>
        </p:txBody>
      </p:sp>
      <p:sp>
        <p:nvSpPr>
          <p:cNvPr id="24582" name="TextovéPole 11"/>
          <p:cNvSpPr txBox="1">
            <a:spLocks noChangeArrowheads="1"/>
          </p:cNvSpPr>
          <p:nvPr/>
        </p:nvSpPr>
        <p:spPr bwMode="auto">
          <a:xfrm>
            <a:off x="373063" y="2492375"/>
            <a:ext cx="8159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Book Antiqua" pitchFamily="18" charset="0"/>
              </a:rPr>
              <a:t>Obr. 2</a:t>
            </a:r>
          </a:p>
        </p:txBody>
      </p:sp>
      <p:sp>
        <p:nvSpPr>
          <p:cNvPr id="24583" name="Obdélník 12"/>
          <p:cNvSpPr>
            <a:spLocks noChangeArrowheads="1"/>
          </p:cNvSpPr>
          <p:nvPr/>
        </p:nvSpPr>
        <p:spPr bwMode="auto">
          <a:xfrm>
            <a:off x="373063" y="2867025"/>
            <a:ext cx="84423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Book Antiqua" pitchFamily="18" charset="0"/>
              </a:rPr>
              <a:t>Soubor:VyskyTrojuhelnika.jpg. In </a:t>
            </a:r>
            <a:r>
              <a:rPr lang="cs-CZ" i="1">
                <a:latin typeface="Book Antiqua" pitchFamily="18" charset="0"/>
              </a:rPr>
              <a:t>Wikipedia : the free encyclopedia</a:t>
            </a:r>
            <a:r>
              <a:rPr lang="cs-CZ">
                <a:latin typeface="Book Antiqua" pitchFamily="18" charset="0"/>
              </a:rPr>
              <a:t> [online]. St. Petersburg (Florida) : Wikipedia Foundation, 1.10.2007 [cit. 2011-09-21]. Dostupné z WWW: &lt;http://cs.wikipedia.org/wiki/Soubor:VyskyTrojuhelnika.jpg&gt;.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vrdý obal">
    <a:dk1>
      <a:sysClr val="windowText" lastClr="000000"/>
    </a:dk1>
    <a:lt1>
      <a:sysClr val="window" lastClr="FFFFFF"/>
    </a:lt1>
    <a:dk2>
      <a:srgbClr val="895D1D"/>
    </a:dk2>
    <a:lt2>
      <a:srgbClr val="ECE9C6"/>
    </a:lt2>
    <a:accent1>
      <a:srgbClr val="873624"/>
    </a:accent1>
    <a:accent2>
      <a:srgbClr val="D6862D"/>
    </a:accent2>
    <a:accent3>
      <a:srgbClr val="D0BE40"/>
    </a:accent3>
    <a:accent4>
      <a:srgbClr val="877F6C"/>
    </a:accent4>
    <a:accent5>
      <a:srgbClr val="972109"/>
    </a:accent5>
    <a:accent6>
      <a:srgbClr val="AEB795"/>
    </a:accent6>
    <a:hlink>
      <a:srgbClr val="CC99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107</TotalTime>
  <Words>219</Words>
  <Application>Microsoft Office PowerPoint</Application>
  <PresentationFormat>Předvádění na obrazovce (4:3)</PresentationFormat>
  <Paragraphs>59</Paragraphs>
  <Slides>7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7</vt:i4>
      </vt:variant>
    </vt:vector>
  </HeadingPairs>
  <TitlesOfParts>
    <vt:vector size="20" baseType="lpstr">
      <vt:lpstr>Book Antiqua</vt:lpstr>
      <vt:lpstr>Arial</vt:lpstr>
      <vt:lpstr>Wingdings</vt:lpstr>
      <vt:lpstr>Calibri</vt:lpstr>
      <vt:lpstr>Tvrdý obal</vt:lpstr>
      <vt:lpstr>Tvrdý obal</vt:lpstr>
      <vt:lpstr>Tvrdý obal</vt:lpstr>
      <vt:lpstr>Tvrdý obal</vt:lpstr>
      <vt:lpstr>Tvrdý obal</vt:lpstr>
      <vt:lpstr>Tvrdý obal</vt:lpstr>
      <vt:lpstr>Tvrdý obal</vt:lpstr>
      <vt:lpstr>Tvrdý obal</vt:lpstr>
      <vt:lpstr>Tvrdý obal</vt:lpstr>
      <vt:lpstr>Snímek 1</vt:lpstr>
      <vt:lpstr>Snímek 2</vt:lpstr>
      <vt:lpstr>Snímek 3</vt:lpstr>
      <vt:lpstr>Snímek 4</vt:lpstr>
      <vt:lpstr>Snímek 5</vt:lpstr>
      <vt:lpstr>Snímek 6</vt:lpstr>
      <vt:lpstr>Použité zdroje</vt:lpstr>
    </vt:vector>
  </TitlesOfParts>
  <Company>eMachines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Trojúhelníky – procvičování učiva</dc:title>
  <dc:creator>Valued eMachines Customer</dc:creator>
  <cp:lastModifiedBy>Maminka</cp:lastModifiedBy>
  <cp:revision>21</cp:revision>
  <dcterms:created xsi:type="dcterms:W3CDTF">2011-09-21T13:57:30Z</dcterms:created>
  <dcterms:modified xsi:type="dcterms:W3CDTF">2012-03-03T18:31:10Z</dcterms:modified>
</cp:coreProperties>
</file>