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68" r:id="rId2"/>
    <p:sldId id="363" r:id="rId3"/>
    <p:sldId id="364" r:id="rId4"/>
    <p:sldId id="365" r:id="rId5"/>
    <p:sldId id="366" r:id="rId6"/>
    <p:sldId id="36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67AA6D-7693-4CFE-9DD2-7C2F039D08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79DCC-CB54-4129-B557-685F92840B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AA7DE-6C9A-4736-89E9-1714ED01E6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CEE89-971A-413A-A99A-771DFE033F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BDC637-E4D6-46BE-8009-49885AACEC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49C33-535A-4847-9AAB-7E3BC056C3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A3A2A4-0A0E-4E59-A76B-7A3C093BD1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E4304C-CF69-4870-BAA1-7759A717DF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C144C-9DAE-4025-8924-5BEE47857F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7C06A-1CD1-495F-AF19-AE11D7F762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3F8DA-C5AD-4D90-A558-0CC2180E14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3B411DD-36F4-416E-B1F5-D53912DEBF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VY_52_INOVACE_25_ Bílkoviny-vlastnosti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Bílkoviny-vlastnosti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Bílkoviny-vlastnosti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84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501062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Struktury bílkovin</a:t>
            </a:r>
            <a:r>
              <a:rPr lang="cs-CZ" dirty="0" smtClean="0"/>
              <a:t>: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dirty="0" smtClean="0"/>
              <a:t>primární – řetězec sestavený z AK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dirty="0" err="1" smtClean="0"/>
              <a:t>sekudární</a:t>
            </a:r>
            <a:r>
              <a:rPr lang="cs-CZ" dirty="0" smtClean="0"/>
              <a:t>: šroubovice (alfa-</a:t>
            </a:r>
            <a:r>
              <a:rPr lang="cs-CZ" dirty="0" err="1" smtClean="0"/>
              <a:t>helix</a:t>
            </a:r>
            <a:r>
              <a:rPr lang="cs-CZ" dirty="0" smtClean="0"/>
              <a:t>)</a:t>
            </a:r>
          </a:p>
          <a:p>
            <a:pPr marL="514350" indent="-514350">
              <a:buFontTx/>
              <a:buAutoNum type="arabicPeriod"/>
              <a:defRPr/>
            </a:pPr>
            <a:endParaRPr lang="cs-CZ" dirty="0" smtClean="0"/>
          </a:p>
          <a:p>
            <a:pPr marL="514350" indent="-514350">
              <a:buFontTx/>
              <a:buNone/>
              <a:defRPr/>
            </a:pPr>
            <a:r>
              <a:rPr lang="cs-CZ" dirty="0" smtClean="0"/>
              <a:t>                     skládaný list (beta-struktura)</a:t>
            </a:r>
          </a:p>
          <a:p>
            <a:pPr>
              <a:buFontTx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501062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Struktury bílkovin</a:t>
            </a:r>
            <a:r>
              <a:rPr lang="cs-CZ" smtClean="0"/>
              <a:t>:</a:t>
            </a:r>
            <a:endParaRPr lang="cs-CZ" sz="2800" smtClean="0"/>
          </a:p>
          <a:p>
            <a:pPr>
              <a:buFontTx/>
              <a:buNone/>
            </a:pPr>
            <a:r>
              <a:rPr lang="cs-CZ" sz="2800" smtClean="0"/>
              <a:t>3. terciární (kombinace předchozích struktur)</a:t>
            </a:r>
          </a:p>
          <a:p>
            <a:pPr>
              <a:buFontTx/>
              <a:buNone/>
            </a:pPr>
            <a:r>
              <a:rPr lang="cs-CZ" sz="2800" smtClean="0"/>
              <a:t>     a) klubíčko (globule) – krevní bílkoviny</a:t>
            </a:r>
          </a:p>
          <a:p>
            <a:pPr>
              <a:buFontTx/>
              <a:buNone/>
            </a:pPr>
            <a:r>
              <a:rPr lang="cs-CZ" sz="2800" smtClean="0"/>
              <a:t>     b) vlákno (fibrila) – svalovina</a:t>
            </a:r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r>
              <a:rPr lang="cs-CZ" sz="2800" smtClean="0"/>
              <a:t>4. kvartérní – obsahuje i nebílkovinné složky       </a:t>
            </a:r>
            <a:br>
              <a:rPr lang="cs-CZ" sz="2800" smtClean="0"/>
            </a:br>
            <a:r>
              <a:rPr lang="cs-CZ" sz="2800" smtClean="0"/>
              <a:t>            (hemoglobin – červené krevní barvivo)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501062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Funkce bílkovin v našem organismu</a:t>
            </a:r>
            <a:r>
              <a:rPr lang="cs-CZ" dirty="0" smtClean="0"/>
              <a:t>: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složení pro všechny typy: CHON</a:t>
            </a:r>
          </a:p>
          <a:p>
            <a:pPr>
              <a:buFontTx/>
              <a:buNone/>
              <a:defRPr/>
            </a:pPr>
            <a:r>
              <a:rPr lang="cs-CZ" dirty="0" smtClean="0"/>
              <a:t>1. </a:t>
            </a:r>
            <a:r>
              <a:rPr lang="cs-CZ" u="sng" dirty="0" smtClean="0"/>
              <a:t>stavební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0070C0"/>
                </a:solidFill>
              </a:rPr>
              <a:t>sklero</a:t>
            </a:r>
            <a:r>
              <a:rPr lang="cs-CZ" dirty="0" smtClean="0"/>
              <a:t>proteiny) – </a:t>
            </a:r>
            <a:r>
              <a:rPr lang="cs-CZ" dirty="0" smtClean="0">
                <a:solidFill>
                  <a:srgbClr val="0070C0"/>
                </a:solidFill>
              </a:rPr>
              <a:t>vlákna</a:t>
            </a:r>
            <a:r>
              <a:rPr lang="cs-CZ" dirty="0" smtClean="0"/>
              <a:t> (kosti, svaly, vlasy): kolageny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               elastiny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               keratiny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             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fibroiny (hedvábí)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501062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Funkce bílkovin v našem organismu:</a:t>
            </a:r>
          </a:p>
          <a:p>
            <a:pPr>
              <a:buFontTx/>
              <a:buNone/>
            </a:pPr>
            <a:r>
              <a:rPr lang="cs-CZ" smtClean="0"/>
              <a:t>2. katalytická (enzymy)</a:t>
            </a:r>
          </a:p>
          <a:p>
            <a:pPr>
              <a:buFontTx/>
              <a:buNone/>
            </a:pPr>
            <a:r>
              <a:rPr lang="cs-CZ" smtClean="0"/>
              <a:t>3. regulační (hormony): inzuliny a glukagony (slinivka břišní), </a:t>
            </a:r>
            <a:r>
              <a:rPr lang="cs-CZ" smtClean="0">
                <a:solidFill>
                  <a:srgbClr val="0FA127"/>
                </a:solidFill>
              </a:rPr>
              <a:t>somatotropin</a:t>
            </a:r>
            <a:r>
              <a:rPr lang="cs-CZ" smtClean="0"/>
              <a:t> (růstový hormon)</a:t>
            </a:r>
          </a:p>
          <a:p>
            <a:pPr>
              <a:buFontTx/>
              <a:buNone/>
            </a:pPr>
            <a:r>
              <a:rPr lang="cs-CZ" smtClean="0"/>
              <a:t>4. obranná (imunita)</a:t>
            </a:r>
          </a:p>
          <a:p>
            <a:pPr>
              <a:buFontTx/>
              <a:buNone/>
            </a:pPr>
            <a:r>
              <a:rPr lang="cs-CZ" smtClean="0"/>
              <a:t>5. transportní (</a:t>
            </a:r>
            <a:r>
              <a:rPr lang="cs-CZ" smtClean="0">
                <a:solidFill>
                  <a:srgbClr val="C00000"/>
                </a:solidFill>
              </a:rPr>
              <a:t>hemoglobin: O</a:t>
            </a:r>
            <a:r>
              <a:rPr lang="cs-CZ" b="1" baseline="-25000" smtClean="0">
                <a:solidFill>
                  <a:srgbClr val="C00000"/>
                </a:solidFill>
              </a:rPr>
              <a:t>2</a:t>
            </a:r>
            <a:r>
              <a:rPr lang="cs-CZ" smtClean="0">
                <a:solidFill>
                  <a:srgbClr val="C00000"/>
                </a:solidFill>
              </a:rPr>
              <a:t>, CO</a:t>
            </a:r>
            <a:r>
              <a:rPr lang="cs-CZ" b="1" baseline="-25000" smtClean="0">
                <a:solidFill>
                  <a:srgbClr val="C00000"/>
                </a:solidFill>
              </a:rPr>
              <a:t>2</a:t>
            </a:r>
            <a:r>
              <a:rPr lang="cs-CZ" smtClean="0">
                <a:solidFill>
                  <a:srgbClr val="C00000"/>
                </a:solidFill>
              </a:rPr>
              <a:t>,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feritin: Fe, myoglobin: svalstvo)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501062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Vlastnosti bílkovin:</a:t>
            </a:r>
          </a:p>
          <a:p>
            <a:pPr>
              <a:buFontTx/>
              <a:buNone/>
            </a:pPr>
            <a:r>
              <a:rPr lang="cs-CZ" smtClean="0"/>
              <a:t>DENATURACE = nevratná změna struktury</a:t>
            </a:r>
          </a:p>
          <a:p>
            <a:pPr>
              <a:buFontTx/>
              <a:buChar char="-"/>
            </a:pPr>
            <a:r>
              <a:rPr lang="cs-CZ" smtClean="0"/>
              <a:t>ztráta biologické aktivity</a:t>
            </a:r>
          </a:p>
          <a:p>
            <a:pPr>
              <a:buFontTx/>
              <a:buChar char="-"/>
            </a:pPr>
            <a:r>
              <a:rPr lang="cs-CZ" smtClean="0"/>
              <a:t>např. vaření (lepší stravitelnost bílkovin – vejce, maso)</a:t>
            </a:r>
          </a:p>
          <a:p>
            <a:pPr>
              <a:buFontTx/>
              <a:buChar char="-"/>
            </a:pPr>
            <a:r>
              <a:rPr lang="cs-CZ" smtClean="0"/>
              <a:t>při zachování výživné (nutriční) hodnoty</a:t>
            </a:r>
            <a:br>
              <a:rPr lang="cs-CZ" smtClean="0"/>
            </a:br>
            <a:r>
              <a:rPr lang="cs-CZ" smtClean="0"/>
              <a:t> a odstranění choroboplodných zárodků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1097</TotalTime>
  <Words>201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Pastelové tužky</vt:lpstr>
      <vt:lpstr>Prezentace aplikace PowerPoint</vt:lpstr>
      <vt:lpstr>Bílkoviny (proteiny)</vt:lpstr>
      <vt:lpstr>Bílkoviny (proteiny)</vt:lpstr>
      <vt:lpstr>Bílkoviny (proteiny)</vt:lpstr>
      <vt:lpstr>Bílkoviny (proteiny)</vt:lpstr>
      <vt:lpstr>Bílkoviny (proteiny)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208</cp:revision>
  <dcterms:created xsi:type="dcterms:W3CDTF">2007-10-28T17:37:15Z</dcterms:created>
  <dcterms:modified xsi:type="dcterms:W3CDTF">2012-03-01T11:29:06Z</dcterms:modified>
</cp:coreProperties>
</file>