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4" r:id="rId2"/>
    <p:sldId id="265" r:id="rId3"/>
    <p:sldId id="259" r:id="rId4"/>
    <p:sldId id="260" r:id="rId5"/>
    <p:sldId id="261" r:id="rId6"/>
    <p:sldId id="262" r:id="rId7"/>
    <p:sldId id="263" r:id="rId8"/>
    <p:sldId id="26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-9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3308336-CBFE-4E77-A873-CC670B1D5E3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CD787B3-E9C7-4D28-ACDA-C0F3E44F0F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B0AF6BE-2035-4FBE-90E4-4D8D86BC4C8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559CDE9-40B7-4A3F-8833-301E7B150E1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5E49EBF-3B51-4CE5-AF23-E484FD15A3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219A96-6322-49B7-B171-4B43F0CF80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D6BDACC-3C22-4B20-903B-BE42811B319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 smtClean="0"/>
            </a:lvl1pPr>
          </a:lstStyle>
          <a:p>
            <a:pPr>
              <a:defRPr/>
            </a:pPr>
            <a:fld id="{396AC592-06AA-499E-9EC6-D6966EE9C7F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 smtClean="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B6C02CF4-94D2-441C-A6FF-AA06AE03F8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842D4-4401-4771-8CD9-460D07AC7C98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B1847-A49A-47FE-8FC9-4332C715FC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2BBD40-F80F-4A30-9277-99FBCFF1803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831D8-233D-47CE-9035-5AAAD1365E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7B3A2D-6137-4FEC-A685-622FEC018AB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B7AD56-6829-4998-80C3-FF89D76AF2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6A2138-CDCB-429A-863F-794984E01D8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940EA-CEE1-4C0D-93B4-8199DF78C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584D80-BCF7-46EF-AAF3-22153955408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F6F4A-9A8E-4593-89DB-548FD1FE8C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F01C9-A673-477E-87B4-96D1A99ADBA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6C00AF-5538-4FF3-B120-16DD79C24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CC6B7-326D-4B93-B8C3-253DEA18F73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7C804C-87B2-4B34-BDC3-9551A2BCBE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217354-9D33-4F0B-9E59-7D857F88D84C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D29E7-2DA0-4616-8FE9-A0952A0255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0CE85-B648-4D91-ADCB-4947A38FAA5E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DF9E7-2CB3-4732-8636-14C2E794B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602273-6831-4A25-9104-6BF214F895B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C2084-7F8B-492C-8196-F26379A04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02D99E4-3E66-408E-B827-95342D333DE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accent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EFEFE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1FA441D-F5C2-48D1-B7E6-2B713AD67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3" r:id="rId2"/>
    <p:sldLayoutId id="2147483682" r:id="rId3"/>
    <p:sldLayoutId id="2147483681" r:id="rId4"/>
    <p:sldLayoutId id="2147483680" r:id="rId5"/>
    <p:sldLayoutId id="2147483679" r:id="rId6"/>
    <p:sldLayoutId id="2147483678" r:id="rId7"/>
    <p:sldLayoutId id="2147483685" r:id="rId8"/>
    <p:sldLayoutId id="2147483686" r:id="rId9"/>
    <p:sldLayoutId id="2147483677" r:id="rId10"/>
    <p:sldLayoutId id="2147483676" r:id="rId11"/>
  </p:sldLayoutIdLst>
  <p:transition spd="slow">
    <p:fade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975"/>
            <a:ext cx="9144000" cy="863600"/>
          </a:xfrm>
          <a:solidFill>
            <a:schemeClr val="bg1"/>
          </a:solidFill>
        </p:spPr>
        <p:txBody>
          <a:bodyPr rtlCol="0"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dirty="0"/>
              <a:t>Úlohy na výpočet obvodu a obsahu obdélníku a čtverce</a:t>
            </a:r>
            <a:br>
              <a:rPr lang="cs-CZ" sz="2800" dirty="0"/>
            </a:b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563"/>
          </a:xfrm>
        </p:spPr>
        <p:txBody>
          <a:bodyPr/>
          <a:lstStyle/>
          <a:p>
            <a:endParaRPr lang="cs-CZ" sz="1500" smtClean="0"/>
          </a:p>
          <a:p>
            <a:endParaRPr lang="cs-CZ" sz="1500" smtClean="0"/>
          </a:p>
          <a:p>
            <a:endParaRPr lang="cs-CZ" sz="1500" smtClean="0"/>
          </a:p>
          <a:p>
            <a:r>
              <a:rPr lang="cs-CZ" sz="1500" smtClean="0"/>
              <a:t>Základní škola Čelákovice</a:t>
            </a:r>
          </a:p>
        </p:txBody>
      </p:sp>
      <p:sp>
        <p:nvSpPr>
          <p:cNvPr id="14339" name="TextovéPole 5"/>
          <p:cNvSpPr txBox="1">
            <a:spLocks noChangeArrowheads="1"/>
          </p:cNvSpPr>
          <p:nvPr/>
        </p:nvSpPr>
        <p:spPr bwMode="auto">
          <a:xfrm flipH="1">
            <a:off x="611188" y="373063"/>
            <a:ext cx="82089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b="1">
                <a:solidFill>
                  <a:schemeClr val="tx2"/>
                </a:solidFill>
                <a:latin typeface="Calibri" pitchFamily="34" charset="0"/>
              </a:rPr>
              <a:t>VY_32_INOVACE_038_Úlohy na výpočet obvodu a obsahu</a:t>
            </a:r>
            <a:endParaRPr lang="cs-CZ">
              <a:solidFill>
                <a:schemeClr val="tx2"/>
              </a:solidFill>
              <a:latin typeface="Century Gothic" pitchFamily="34" charset="0"/>
            </a:endParaRP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149725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nimBg="1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4"/>
          <p:cNvSpPr txBox="1">
            <a:spLocks noChangeArrowheads="1"/>
          </p:cNvSpPr>
          <p:nvPr/>
        </p:nvSpPr>
        <p:spPr bwMode="auto">
          <a:xfrm>
            <a:off x="387350" y="2060575"/>
            <a:ext cx="84963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Autor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Mgr. Zuzana Zágoršeková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Vytvořeno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27.4.2011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Stupeň a typ vzdělávání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II. Stupeň – základní, 6. ročník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Vzdělávací oblast: 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Inovace</a:t>
            </a: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Vzdělávací obor: Matematika</a:t>
            </a:r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Téma: Obvod a obsah obdélníku a čtverce</a:t>
            </a:r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Anotace: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 vzorce pro obvod a obsah obdélníku a čtverce, jednotky obsahu, příklady z praxe 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Druh učebního materiálu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prezentace, pracovní list – př.1,2</a:t>
            </a:r>
          </a:p>
          <a:p>
            <a:endParaRPr lang="cs-CZ" sz="1600">
              <a:solidFill>
                <a:schemeClr val="tx2"/>
              </a:solidFill>
              <a:latin typeface="Century Gothic" pitchFamily="34" charset="0"/>
            </a:endParaRPr>
          </a:p>
          <a:p>
            <a:r>
              <a:rPr lang="cs-CZ" sz="1600" b="1">
                <a:solidFill>
                  <a:schemeClr val="tx2"/>
                </a:solidFill>
                <a:latin typeface="Century Gothic" pitchFamily="34" charset="0"/>
              </a:rPr>
              <a:t>Očekávaný výstup</a:t>
            </a:r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: </a:t>
            </a:r>
          </a:p>
          <a:p>
            <a:r>
              <a:rPr lang="cs-CZ" sz="1600">
                <a:solidFill>
                  <a:schemeClr val="tx2"/>
                </a:solidFill>
                <a:latin typeface="Century Gothic" pitchFamily="34" charset="0"/>
              </a:rPr>
              <a:t>žák si zopakuje vzorce pro výpočty, uvede jednotky obsahu a počítá příklady 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4925" y="766763"/>
            <a:ext cx="9144000" cy="1006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anchor="ctr"/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r>
              <a:rPr lang="cs-CZ" sz="2800" dirty="0"/>
              <a:t>Úlohy na výpočet obvodu a obsahu obdélníku a čtverce </a:t>
            </a:r>
            <a:endParaRPr lang="cs-CZ" sz="2800" b="1" dirty="0">
              <a:latin typeface="+mn-lt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vojový diagram: postup 6"/>
          <p:cNvSpPr/>
          <p:nvPr/>
        </p:nvSpPr>
        <p:spPr>
          <a:xfrm>
            <a:off x="827088" y="981075"/>
            <a:ext cx="1944687" cy="1079500"/>
          </a:xfrm>
          <a:prstGeom prst="flowChartProcess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49288" y="2060575"/>
            <a:ext cx="3556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2665413" y="2057400"/>
            <a:ext cx="317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B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667000" y="631825"/>
            <a:ext cx="3714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C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49288" y="611188"/>
            <a:ext cx="3556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D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203575" y="981075"/>
            <a:ext cx="39703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o …obvod…2. ( a+b )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3224213" y="1520825"/>
            <a:ext cx="3352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S…obsah… a. b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993775" y="2773363"/>
            <a:ext cx="1592263" cy="158432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787400" y="4365625"/>
            <a:ext cx="373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entury Gothic" pitchFamily="34" charset="0"/>
              </a:rPr>
              <a:t>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547813" y="2060575"/>
            <a:ext cx="341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a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730500" y="1271588"/>
            <a:ext cx="3413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b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2460625" y="4357688"/>
            <a:ext cx="412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entury Gothic" pitchFamily="34" charset="0"/>
              </a:rPr>
              <a:t>B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787400" y="2430463"/>
            <a:ext cx="3762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entury Gothic" pitchFamily="34" charset="0"/>
              </a:rPr>
              <a:t>D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420938" y="2417763"/>
            <a:ext cx="3937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Century Gothic" pitchFamily="34" charset="0"/>
              </a:rPr>
              <a:t>C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547813" y="4379913"/>
            <a:ext cx="341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a</a:t>
            </a: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2586038" y="3387725"/>
            <a:ext cx="341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a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3203575" y="2781300"/>
            <a:ext cx="14795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o = 4. a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3203575" y="3573463"/>
            <a:ext cx="14700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S = a. a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1000"/>
                            </p:stCondLst>
                            <p:childTnLst>
                              <p:par>
                                <p:cTn id="9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1500"/>
                            </p:stCondLst>
                            <p:childTnLst>
                              <p:par>
                                <p:cTn id="9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2339975" y="765175"/>
            <a:ext cx="36163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Jednotky obsahu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755650" y="1700213"/>
            <a:ext cx="7564438" cy="647700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entury Gothic" pitchFamily="34" charset="0"/>
              </a:rPr>
              <a:t>km²</a:t>
            </a:r>
            <a:r>
              <a:rPr lang="cs-CZ" sz="3600">
                <a:latin typeface="Verdana" pitchFamily="34" charset="0"/>
              </a:rPr>
              <a:t>  ha  a  m²  dm²  cm²  mm²</a:t>
            </a:r>
            <a:endParaRPr lang="cs-CZ" sz="3600">
              <a:latin typeface="Century Gothic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55650" y="2705100"/>
            <a:ext cx="69675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entury Gothic" pitchFamily="34" charset="0"/>
              </a:rPr>
              <a:t>1 km²</a:t>
            </a:r>
            <a:r>
              <a:rPr lang="cs-CZ" sz="3200">
                <a:solidFill>
                  <a:srgbClr val="FF0000"/>
                </a:solidFill>
                <a:latin typeface="Verdana" pitchFamily="34" charset="0"/>
              </a:rPr>
              <a:t>= 100 ha, 1 ha = 100a,……</a:t>
            </a:r>
            <a:r>
              <a:rPr lang="cs-CZ" sz="3200">
                <a:solidFill>
                  <a:srgbClr val="FF0000"/>
                </a:solidFill>
                <a:latin typeface="Century Gothic" pitchFamily="34" charset="0"/>
              </a:rPr>
              <a:t> 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96888" y="3716338"/>
            <a:ext cx="8570912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1</a:t>
            </a:r>
            <a:r>
              <a:rPr lang="cs-CZ" sz="3200">
                <a:latin typeface="Verdana" pitchFamily="34" charset="0"/>
              </a:rPr>
              <a:t>mm²= 0,01 cm², 1 cm²= 0,01 dm²,…  </a:t>
            </a:r>
            <a:endParaRPr lang="cs-CZ" sz="3200"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539750" y="476250"/>
            <a:ext cx="9032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Př. 1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44500" y="908050"/>
            <a:ext cx="8304213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entury Gothic" pitchFamily="34" charset="0"/>
              </a:rPr>
              <a:t>Učebnice geometrie pro 6. ročník má rozměry-</a:t>
            </a:r>
          </a:p>
          <a:p>
            <a:r>
              <a:rPr lang="cs-CZ" sz="2800">
                <a:solidFill>
                  <a:srgbClr val="FF0000"/>
                </a:solidFill>
                <a:latin typeface="Century Gothic" pitchFamily="34" charset="0"/>
              </a:rPr>
              <a:t>14,7cm a 20,7cm. Počet stránek je 144. Kolik </a:t>
            </a:r>
          </a:p>
          <a:p>
            <a:r>
              <a:rPr lang="cs-CZ" sz="2800">
                <a:solidFill>
                  <a:srgbClr val="FF0000"/>
                </a:solidFill>
                <a:latin typeface="Century Gothic" pitchFamily="34" charset="0"/>
              </a:rPr>
              <a:t>čtverečních metrů papíru je třeba na vytištění </a:t>
            </a:r>
          </a:p>
          <a:p>
            <a:r>
              <a:rPr lang="cs-CZ" sz="2800">
                <a:solidFill>
                  <a:srgbClr val="FF0000"/>
                </a:solidFill>
                <a:latin typeface="Century Gothic" pitchFamily="34" charset="0"/>
              </a:rPr>
              <a:t>jedné učebnice?</a:t>
            </a:r>
          </a:p>
        </p:txBody>
      </p:sp>
      <p:sp>
        <p:nvSpPr>
          <p:cNvPr id="4" name="Obdélník 3"/>
          <p:cNvSpPr/>
          <p:nvPr/>
        </p:nvSpPr>
        <p:spPr>
          <a:xfrm>
            <a:off x="1331913" y="2997200"/>
            <a:ext cx="914400" cy="15621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282700" y="470852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14,7 cm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346325" y="3603625"/>
            <a:ext cx="1063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20,7 cm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3421063" y="2724150"/>
            <a:ext cx="2470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S = 14,7 . 20,7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6880225" y="2293938"/>
            <a:ext cx="97948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 14,7</a:t>
            </a:r>
          </a:p>
          <a:p>
            <a:r>
              <a:rPr lang="cs-CZ" sz="2800" u="sng">
                <a:latin typeface="Century Gothic" pitchFamily="34" charset="0"/>
              </a:rPr>
              <a:t>.20,7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804025" y="3217863"/>
            <a:ext cx="9794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1029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588125" y="3597275"/>
            <a:ext cx="11588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u="sng">
                <a:latin typeface="Century Gothic" pitchFamily="34" charset="0"/>
              </a:rPr>
              <a:t>2940_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6469063" y="3973513"/>
            <a:ext cx="1277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304,29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421063" y="3082925"/>
            <a:ext cx="25765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S = 304,29cm</a:t>
            </a:r>
            <a:r>
              <a:rPr lang="cs-CZ" sz="2800" baseline="30000">
                <a:latin typeface="Century Gothic" pitchFamily="34" charset="0"/>
              </a:rPr>
              <a:t>2</a:t>
            </a:r>
            <a:endParaRPr lang="cs-CZ" sz="2800">
              <a:latin typeface="Century Gothic" pitchFamily="34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409950" y="3486150"/>
            <a:ext cx="2840038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S = 0,030429m</a:t>
            </a:r>
            <a:r>
              <a:rPr lang="cs-CZ" sz="2800" baseline="30000">
                <a:latin typeface="Century Gothic" pitchFamily="34" charset="0"/>
              </a:rPr>
              <a:t>2</a:t>
            </a:r>
            <a:endParaRPr lang="cs-CZ" sz="2800">
              <a:latin typeface="Century Gothic" pitchFamily="34" charset="0"/>
            </a:endParaRPr>
          </a:p>
          <a:p>
            <a:endParaRPr lang="cs-CZ" sz="2800">
              <a:latin typeface="Century Gothic" pitchFamily="34" charset="0"/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525713" y="4386263"/>
            <a:ext cx="476885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B050"/>
                </a:solidFill>
                <a:latin typeface="Century Gothic" pitchFamily="34" charset="0"/>
              </a:rPr>
              <a:t>Listů je 72 …0,030429 . 72 =</a:t>
            </a:r>
          </a:p>
          <a:p>
            <a:r>
              <a:rPr lang="cs-CZ" sz="2800">
                <a:solidFill>
                  <a:srgbClr val="00B050"/>
                </a:solidFill>
                <a:latin typeface="Century Gothic" pitchFamily="34" charset="0"/>
              </a:rPr>
              <a:t>                     2,190888 </a:t>
            </a:r>
            <a:r>
              <a:rPr lang="cs-CZ" sz="2800" i="1">
                <a:solidFill>
                  <a:srgbClr val="00B050"/>
                </a:solidFill>
                <a:latin typeface="Century Gothic" pitchFamily="34" charset="0"/>
              </a:rPr>
              <a:t>m</a:t>
            </a:r>
            <a:r>
              <a:rPr lang="cs-CZ" sz="2800" i="1" baseline="30000">
                <a:solidFill>
                  <a:srgbClr val="00B050"/>
                </a:solidFill>
                <a:latin typeface="Century Gothic" pitchFamily="34" charset="0"/>
              </a:rPr>
              <a:t>2</a:t>
            </a:r>
            <a:endParaRPr lang="cs-CZ" sz="2800">
              <a:solidFill>
                <a:srgbClr val="00B050"/>
              </a:solidFill>
              <a:latin typeface="Century Gothic" pitchFamily="34" charset="0"/>
            </a:endParaRPr>
          </a:p>
          <a:p>
            <a:endParaRPr lang="cs-CZ" sz="2800">
              <a:solidFill>
                <a:srgbClr val="00B050"/>
              </a:solidFill>
              <a:latin typeface="Century Gothic" pitchFamily="34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990600" y="5254625"/>
            <a:ext cx="69786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Na výtisk jedné učebnice potřebujeme</a:t>
            </a:r>
          </a:p>
          <a:p>
            <a:r>
              <a:rPr lang="cs-CZ" sz="2800">
                <a:latin typeface="Century Gothic" pitchFamily="34" charset="0"/>
              </a:rPr>
              <a:t>p</a:t>
            </a:r>
            <a:r>
              <a:rPr lang="cs-CZ" sz="2800" i="1">
                <a:latin typeface="Century Gothic" pitchFamily="34" charset="0"/>
              </a:rPr>
              <a:t>řibližně 2,2 m</a:t>
            </a:r>
            <a:r>
              <a:rPr lang="cs-CZ" sz="2800" i="1" baseline="30000">
                <a:latin typeface="Century Gothic" pitchFamily="34" charset="0"/>
              </a:rPr>
              <a:t>2</a:t>
            </a:r>
            <a:endParaRPr lang="cs-CZ" sz="2800"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88950" y="404813"/>
            <a:ext cx="892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entury Gothic" pitchFamily="34" charset="0"/>
              </a:rPr>
              <a:t>Př.2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1052513"/>
            <a:ext cx="8415337" cy="2246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Kupujeme plovoucí podlahu. Podlaha má </a:t>
            </a:r>
          </a:p>
          <a:p>
            <a:r>
              <a:rPr lang="cs-CZ" sz="2800">
                <a:latin typeface="Century Gothic" pitchFamily="34" charset="0"/>
              </a:rPr>
              <a:t>rozměry 5,6m a 3,8m. Lišty plovoucí podlahy</a:t>
            </a:r>
          </a:p>
          <a:p>
            <a:r>
              <a:rPr lang="cs-CZ" sz="2800">
                <a:latin typeface="Century Gothic" pitchFamily="34" charset="0"/>
              </a:rPr>
              <a:t>mají rozměry 14cm a 12dm. Kolik balíků lišt </a:t>
            </a:r>
          </a:p>
          <a:p>
            <a:r>
              <a:rPr lang="cs-CZ" sz="2800">
                <a:latin typeface="Century Gothic" pitchFamily="34" charset="0"/>
              </a:rPr>
              <a:t>budeme muset koupit, když balík obsahuje 15 </a:t>
            </a:r>
          </a:p>
          <a:p>
            <a:r>
              <a:rPr lang="cs-CZ" sz="2800">
                <a:latin typeface="Century Gothic" pitchFamily="34" charset="0"/>
              </a:rPr>
              <a:t>lišt? Musíme počítat s náhradními lištami.</a:t>
            </a:r>
          </a:p>
        </p:txBody>
      </p:sp>
      <p:sp>
        <p:nvSpPr>
          <p:cNvPr id="6" name="Obdélník 5"/>
          <p:cNvSpPr/>
          <p:nvPr/>
        </p:nvSpPr>
        <p:spPr>
          <a:xfrm>
            <a:off x="773113" y="3398838"/>
            <a:ext cx="1854200" cy="1254125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906713" y="3321050"/>
            <a:ext cx="169227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podlaha</a:t>
            </a:r>
          </a:p>
        </p:txBody>
      </p:sp>
      <p:cxnSp>
        <p:nvCxnSpPr>
          <p:cNvPr id="9" name="Přímá spojnice se šipkou 8"/>
          <p:cNvCxnSpPr>
            <a:stCxn id="7" idx="1"/>
          </p:cNvCxnSpPr>
          <p:nvPr/>
        </p:nvCxnSpPr>
        <p:spPr>
          <a:xfrm flipH="1">
            <a:off x="2339975" y="3582988"/>
            <a:ext cx="566738" cy="13335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1187450" y="4724400"/>
            <a:ext cx="9826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Gothic" pitchFamily="34" charset="0"/>
              </a:rPr>
              <a:t>5,6 m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2770188" y="3876675"/>
            <a:ext cx="9826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Gothic" pitchFamily="34" charset="0"/>
              </a:rPr>
              <a:t>3,8 m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5076825" y="3503613"/>
            <a:ext cx="20716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FF0000"/>
                </a:solidFill>
                <a:latin typeface="Century Gothic" pitchFamily="34" charset="0"/>
              </a:rPr>
              <a:t>S = 5,6 . 3,8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076825" y="4002088"/>
            <a:ext cx="22431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C00000"/>
                </a:solidFill>
                <a:latin typeface="Century Gothic" pitchFamily="34" charset="0"/>
              </a:rPr>
              <a:t>S = 21,28 </a:t>
            </a:r>
            <a:r>
              <a:rPr lang="cs-CZ" sz="2800" i="1">
                <a:solidFill>
                  <a:srgbClr val="C00000"/>
                </a:solidFill>
                <a:latin typeface="Century Gothic" pitchFamily="34" charset="0"/>
              </a:rPr>
              <a:t>m</a:t>
            </a:r>
            <a:r>
              <a:rPr lang="cs-CZ" sz="2800" i="1" baseline="30000">
                <a:solidFill>
                  <a:srgbClr val="C00000"/>
                </a:solidFill>
                <a:latin typeface="Century Gothic" pitchFamily="34" charset="0"/>
              </a:rPr>
              <a:t>2</a:t>
            </a:r>
            <a:endParaRPr lang="cs-CZ" sz="2800">
              <a:solidFill>
                <a:srgbClr val="C00000"/>
              </a:solidFill>
              <a:latin typeface="Century Gothic" pitchFamily="34" charset="0"/>
            </a:endParaRPr>
          </a:p>
          <a:p>
            <a:endParaRPr lang="cs-CZ" sz="2800">
              <a:solidFill>
                <a:srgbClr val="C00000"/>
              </a:solidFill>
              <a:latin typeface="Century Gothic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73113" y="5373688"/>
            <a:ext cx="1277937" cy="2159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339975" y="4964113"/>
            <a:ext cx="741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entury Gothic" pitchFamily="34" charset="0"/>
              </a:rPr>
              <a:t>lišta</a:t>
            </a:r>
          </a:p>
        </p:txBody>
      </p:sp>
      <p:cxnSp>
        <p:nvCxnSpPr>
          <p:cNvPr id="17" name="Přímá spojnice se šipkou 16"/>
          <p:cNvCxnSpPr>
            <a:stCxn id="15" idx="1"/>
          </p:cNvCxnSpPr>
          <p:nvPr/>
        </p:nvCxnSpPr>
        <p:spPr>
          <a:xfrm flipH="1">
            <a:off x="1700213" y="5194300"/>
            <a:ext cx="639762" cy="28733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225550" y="5656263"/>
            <a:ext cx="7858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1,2 m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2051050" y="5373688"/>
            <a:ext cx="914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entury Gothic" pitchFamily="34" charset="0"/>
              </a:rPr>
              <a:t>0,14 m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5076825" y="4892675"/>
            <a:ext cx="22717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Century Gothic" pitchFamily="34" charset="0"/>
              </a:rPr>
              <a:t>S = 1,2 . 0,14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5076825" y="5338763"/>
            <a:ext cx="22431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solidFill>
                  <a:srgbClr val="0070C0"/>
                </a:solidFill>
                <a:latin typeface="Century Gothic" pitchFamily="34" charset="0"/>
              </a:rPr>
              <a:t>S = 0,168 </a:t>
            </a:r>
            <a:r>
              <a:rPr lang="cs-CZ" sz="2800" i="1">
                <a:solidFill>
                  <a:srgbClr val="0070C0"/>
                </a:solidFill>
                <a:latin typeface="Century Gothic" pitchFamily="34" charset="0"/>
              </a:rPr>
              <a:t>m</a:t>
            </a:r>
            <a:r>
              <a:rPr lang="cs-CZ" sz="2800" i="1" baseline="30000">
                <a:solidFill>
                  <a:srgbClr val="0070C0"/>
                </a:solidFill>
                <a:latin typeface="Century Gothic" pitchFamily="34" charset="0"/>
              </a:rPr>
              <a:t>2</a:t>
            </a:r>
            <a:endParaRPr lang="cs-CZ" sz="2800">
              <a:solidFill>
                <a:srgbClr val="0070C0"/>
              </a:solidFill>
              <a:latin typeface="Century Gothic" pitchFamily="34" charset="0"/>
            </a:endParaRPr>
          </a:p>
          <a:p>
            <a:endParaRPr lang="cs-CZ" sz="2800">
              <a:solidFill>
                <a:srgbClr val="0070C0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000"/>
                            </p:stCondLst>
                            <p:childTnLst>
                              <p:par>
                                <p:cTn id="94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 animBg="1"/>
      <p:bldP spid="7" grpId="0"/>
      <p:bldP spid="10" grpId="0"/>
      <p:bldP spid="11" grpId="0"/>
      <p:bldP spid="12" grpId="0"/>
      <p:bldP spid="13" grpId="0"/>
      <p:bldP spid="14" grpId="0" animBg="1"/>
      <p:bldP spid="15" grpId="0"/>
      <p:bldP spid="18" grpId="0"/>
      <p:bldP spid="19" grpId="0"/>
      <p:bldP spid="21" grpId="0"/>
      <p:bldP spid="2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900113" y="1484313"/>
            <a:ext cx="44704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Počet lišt …..</a:t>
            </a:r>
            <a:r>
              <a:rPr lang="cs-CZ" sz="2800" u="sng">
                <a:latin typeface="Century Gothic" pitchFamily="34" charset="0"/>
              </a:rPr>
              <a:t>21,28 : 0,168</a:t>
            </a:r>
          </a:p>
        </p:txBody>
      </p:sp>
      <p:cxnSp>
        <p:nvCxnSpPr>
          <p:cNvPr id="6" name="Přímá spojnice 5"/>
          <p:cNvCxnSpPr/>
          <p:nvPr/>
        </p:nvCxnSpPr>
        <p:spPr>
          <a:xfrm>
            <a:off x="5370513" y="1557338"/>
            <a:ext cx="0" cy="35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508625" y="1474788"/>
            <a:ext cx="10779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.1000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987675" y="2014538"/>
            <a:ext cx="22907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21280: 168 =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254625" y="1992313"/>
            <a:ext cx="32654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126,66 zb. 0,00112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900113" y="2862263"/>
            <a:ext cx="65357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V balíku je 15 lišt …126,66 : 15 = 8,444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900113" y="3644900"/>
            <a:ext cx="739616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entury Gothic" pitchFamily="34" charset="0"/>
              </a:rPr>
              <a:t>Koupíme 9 nebo 10 balíků, abychom měli </a:t>
            </a:r>
          </a:p>
          <a:p>
            <a:r>
              <a:rPr lang="cs-CZ" sz="2800">
                <a:latin typeface="Century Gothic" pitchFamily="34" charset="0"/>
              </a:rPr>
              <a:t>dostatek náhradních lišt.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468313" y="549275"/>
            <a:ext cx="9251950" cy="9144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atin typeface="+mn-lt"/>
              </a:rPr>
              <a:t>Použité zdroje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5788" y="4292600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ovéPole 2"/>
          <p:cNvSpPr txBox="1">
            <a:spLocks noChangeArrowheads="1"/>
          </p:cNvSpPr>
          <p:nvPr/>
        </p:nvSpPr>
        <p:spPr bwMode="auto">
          <a:xfrm>
            <a:off x="655638" y="1989138"/>
            <a:ext cx="77533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chemeClr val="tx2"/>
                </a:solidFill>
                <a:latin typeface="Century Gothic" pitchFamily="34" charset="0"/>
              </a:rPr>
              <a:t>Veškeré obrázky a texty jsou dílem autora prezentace.</a:t>
            </a:r>
            <a:endParaRPr lang="cs-CZ" sz="2000">
              <a:solidFill>
                <a:schemeClr val="tx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129</TotalTime>
  <Words>293</Words>
  <Application>Microsoft Office PowerPoint</Application>
  <PresentationFormat>On-screen Show (4:3)</PresentationFormat>
  <Paragraphs>90</Paragraphs>
  <Slides>8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7" baseType="lpstr">
      <vt:lpstr>Century Gothic</vt:lpstr>
      <vt:lpstr>Arial</vt:lpstr>
      <vt:lpstr>Wingdings 2</vt:lpstr>
      <vt:lpstr>Calibri</vt:lpstr>
      <vt:lpstr>Verdana</vt:lpstr>
      <vt:lpstr>Austin</vt:lpstr>
      <vt:lpstr>Austin</vt:lpstr>
      <vt:lpstr>Austin</vt:lpstr>
      <vt:lpstr>Austin</vt:lpstr>
      <vt:lpstr>Úlohy na výpočet obvodu a obsahu obdélníku a čtverce </vt:lpstr>
      <vt:lpstr>Snímek 2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Company>eMachines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Úlohy na výpočet obvodu a obsahu obdélníku a čtverce</dc:title>
  <dc:creator>Valued eMachines Customer</dc:creator>
  <cp:lastModifiedBy>DUM</cp:lastModifiedBy>
  <cp:revision>26</cp:revision>
  <dcterms:created xsi:type="dcterms:W3CDTF">2011-04-27T14:31:53Z</dcterms:created>
  <dcterms:modified xsi:type="dcterms:W3CDTF">2012-03-03T17:20:02Z</dcterms:modified>
</cp:coreProperties>
</file>