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ppt" ContentType="application/vnd.ms-powerpoint"/>
  <Default Extension="wav" ContentType="audio/wav"/>
  <Default Extension="wdp" ContentType="image/vnd.ms-photo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66" r:id="rId3"/>
    <p:sldId id="258" r:id="rId4"/>
    <p:sldId id="257" r:id="rId5"/>
    <p:sldId id="259" r:id="rId6"/>
    <p:sldId id="260" r:id="rId7"/>
    <p:sldId id="261" r:id="rId8"/>
    <p:sldId id="263" r:id="rId9"/>
    <p:sldId id="262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9DA86-5EA5-4E1C-9B1D-4C59CAFA0F46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BD51F20-146A-48F5-85F0-B8AA8C35B2B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0B9DA86-5EA5-4E1C-9B1D-4C59CAFA0F46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BBD51F20-146A-48F5-85F0-B8AA8C35B2B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9DA86-5EA5-4E1C-9B1D-4C59CAFA0F46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BD51F20-146A-48F5-85F0-B8AA8C35B2B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9DA86-5EA5-4E1C-9B1D-4C59CAFA0F46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BD51F20-146A-48F5-85F0-B8AA8C35B2B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9DA86-5EA5-4E1C-9B1D-4C59CAFA0F46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BD51F20-146A-48F5-85F0-B8AA8C35B2B8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30B9DA86-5EA5-4E1C-9B1D-4C59CAFA0F46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BD51F20-146A-48F5-85F0-B8AA8C35B2B8}" type="slidenum">
              <a:rPr lang="cs-CZ" smtClean="0"/>
              <a:t>‹#›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9DA86-5EA5-4E1C-9B1D-4C59CAFA0F46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51F20-146A-48F5-85F0-B8AA8C35B2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9DA86-5EA5-4E1C-9B1D-4C59CAFA0F46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BD51F20-146A-48F5-85F0-B8AA8C35B2B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9DA86-5EA5-4E1C-9B1D-4C59CAFA0F46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BD51F20-146A-48F5-85F0-B8AA8C35B2B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9DA86-5EA5-4E1C-9B1D-4C59CAFA0F46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51F20-146A-48F5-85F0-B8AA8C35B2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9DA86-5EA5-4E1C-9B1D-4C59CAFA0F46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51F20-146A-48F5-85F0-B8AA8C35B2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B9DA86-5EA5-4E1C-9B1D-4C59CAFA0F46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D51F20-146A-48F5-85F0-B8AA8C35B2B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Prezentace_aplikace_Microsoft_PowerPoint_97_20031.ppt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35007245"/>
              </p:ext>
            </p:extLst>
          </p:nvPr>
        </p:nvGraphicFramePr>
        <p:xfrm>
          <a:off x="-228825" y="-171401"/>
          <a:ext cx="9553353" cy="716418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54" name="Prezentace" r:id="rId3" imgW="1831934" imgH="1372975" progId="PowerPoint.Show.8">
                  <p:embed/>
                </p:oleObj>
              </mc:Choice>
              <mc:Fallback>
                <p:oleObj name="Prezentace" r:id="rId3" imgW="1831934" imgH="1372975" progId="PowerPoint.Show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-228825" y="-171401"/>
                        <a:ext cx="9553353" cy="716418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547664" y="112474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63739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260648"/>
            <a:ext cx="6886528" cy="3273298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latin typeface="+mn-lt"/>
              </a:rPr>
              <a:t>Práce s prezentací</a:t>
            </a:r>
            <a:endParaRPr lang="cs-CZ" sz="4000" b="1" dirty="0"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1124744"/>
            <a:ext cx="8645315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Materiál je určen pro žáky 2.ročníku.</a:t>
            </a:r>
          </a:p>
          <a:p>
            <a:endParaRPr lang="cs-CZ" sz="2800" dirty="0" smtClean="0"/>
          </a:p>
          <a:p>
            <a:r>
              <a:rPr lang="cs-CZ" sz="2800" dirty="0" smtClean="0"/>
              <a:t>Žáci se učí správně vyslovovat slovíčka.</a:t>
            </a:r>
          </a:p>
          <a:p>
            <a:endParaRPr lang="cs-CZ" sz="2800" dirty="0" smtClean="0"/>
          </a:p>
          <a:p>
            <a:r>
              <a:rPr lang="cs-CZ" sz="2800" dirty="0" smtClean="0"/>
              <a:t>Pojmenovávají jednotlivé části těla.</a:t>
            </a:r>
          </a:p>
          <a:p>
            <a:endParaRPr lang="cs-CZ" sz="2800" dirty="0" smtClean="0"/>
          </a:p>
          <a:p>
            <a:r>
              <a:rPr lang="cs-CZ" sz="2800" dirty="0" smtClean="0"/>
              <a:t>Seznamují se s psanou podobou anglických slov.</a:t>
            </a:r>
          </a:p>
          <a:p>
            <a:endParaRPr lang="cs-CZ" sz="2800" dirty="0" smtClean="0"/>
          </a:p>
          <a:p>
            <a:r>
              <a:rPr lang="cs-CZ" sz="2800" dirty="0" smtClean="0"/>
              <a:t>K jednotlivým procvičovacím úkolům je zpětná kontrola.</a:t>
            </a:r>
          </a:p>
          <a:p>
            <a:endParaRPr lang="cs-CZ" sz="2800" dirty="0" smtClean="0"/>
          </a:p>
          <a:p>
            <a:r>
              <a:rPr lang="cs-CZ" sz="2800" dirty="0" smtClean="0"/>
              <a:t>Většinu úkolů plní ústně.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47129333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4039" y="163864"/>
            <a:ext cx="5976664" cy="873061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598226" y="379475"/>
            <a:ext cx="250902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FF00"/>
                </a:solidFill>
              </a:rPr>
              <a:t>MY BODY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578301" y="163864"/>
            <a:ext cx="115448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/>
              <a:t>head</a:t>
            </a:r>
            <a:endParaRPr lang="cs-CZ" sz="36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104047" y="1606206"/>
            <a:ext cx="111601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/>
              <a:t>neck</a:t>
            </a:r>
            <a:endParaRPr lang="cs-CZ" sz="36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476426" y="3526206"/>
            <a:ext cx="9733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/>
              <a:t>arm</a:t>
            </a:r>
            <a:endParaRPr lang="cs-CZ" sz="36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0" y="2563162"/>
            <a:ext cx="139012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/>
              <a:t>finger</a:t>
            </a:r>
            <a:endParaRPr lang="cs-CZ" sz="36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8113400" y="2665546"/>
            <a:ext cx="117051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hand</a:t>
            </a:r>
            <a:endParaRPr lang="cs-CZ" sz="36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265950" y="4869160"/>
            <a:ext cx="79541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leg</a:t>
            </a:r>
            <a:endParaRPr lang="cs-CZ" sz="36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334948" y="3687672"/>
            <a:ext cx="15969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/>
              <a:t>tummy</a:t>
            </a:r>
            <a:endParaRPr lang="cs-CZ" sz="36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858045" y="4995270"/>
            <a:ext cx="114807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/>
              <a:t>knee</a:t>
            </a:r>
            <a:endParaRPr lang="cs-CZ" sz="36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697518" y="6090392"/>
            <a:ext cx="10342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/>
              <a:t>foot</a:t>
            </a:r>
            <a:endParaRPr lang="cs-CZ" sz="36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480470" y="1683400"/>
            <a:ext cx="19271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/>
              <a:t>shoulder</a:t>
            </a:r>
            <a:endParaRPr lang="cs-CZ" sz="36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1541329" y="6109045"/>
            <a:ext cx="8467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/>
              <a:t>toe</a:t>
            </a:r>
            <a:endParaRPr lang="cs-CZ" sz="3600" b="1" dirty="0"/>
          </a:p>
        </p:txBody>
      </p:sp>
      <p:sp>
        <p:nvSpPr>
          <p:cNvPr id="29" name="Šipka dolů 28"/>
          <p:cNvSpPr/>
          <p:nvPr/>
        </p:nvSpPr>
        <p:spPr>
          <a:xfrm rot="3435788">
            <a:off x="5471902" y="508218"/>
            <a:ext cx="540791" cy="1262318"/>
          </a:xfrm>
          <a:prstGeom prst="downArrow">
            <a:avLst>
              <a:gd name="adj1" fmla="val 25289"/>
              <a:gd name="adj2" fmla="val 64091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32" name="Šipka dolů 31"/>
          <p:cNvSpPr/>
          <p:nvPr/>
        </p:nvSpPr>
        <p:spPr>
          <a:xfrm rot="4570594">
            <a:off x="5205539" y="1560961"/>
            <a:ext cx="484632" cy="1312795"/>
          </a:xfrm>
          <a:prstGeom prst="downArrow">
            <a:avLst>
              <a:gd name="adj1" fmla="val 29643"/>
              <a:gd name="adj2" fmla="val 50000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Šipka doprava 32"/>
          <p:cNvSpPr/>
          <p:nvPr/>
        </p:nvSpPr>
        <p:spPr>
          <a:xfrm rot="12779237">
            <a:off x="5429654" y="3177204"/>
            <a:ext cx="1124427" cy="484632"/>
          </a:xfrm>
          <a:prstGeom prst="rightArrow">
            <a:avLst>
              <a:gd name="adj1" fmla="val 34954"/>
              <a:gd name="adj2" fmla="val 50000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Šipka doprava 33"/>
          <p:cNvSpPr/>
          <p:nvPr/>
        </p:nvSpPr>
        <p:spPr>
          <a:xfrm>
            <a:off x="1277273" y="2910168"/>
            <a:ext cx="846455" cy="29932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Šipka doprava 34"/>
          <p:cNvSpPr/>
          <p:nvPr/>
        </p:nvSpPr>
        <p:spPr>
          <a:xfrm rot="1831942">
            <a:off x="3158895" y="2198085"/>
            <a:ext cx="989391" cy="484632"/>
          </a:xfrm>
          <a:prstGeom prst="rightArrow">
            <a:avLst>
              <a:gd name="adj1" fmla="val 31180"/>
              <a:gd name="adj2" fmla="val 50000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Šipka doprava 35"/>
          <p:cNvSpPr/>
          <p:nvPr/>
        </p:nvSpPr>
        <p:spPr>
          <a:xfrm rot="10800000">
            <a:off x="6941935" y="2722390"/>
            <a:ext cx="1171465" cy="532646"/>
          </a:xfrm>
          <a:prstGeom prst="rightArrow">
            <a:avLst>
              <a:gd name="adj1" fmla="val 25388"/>
              <a:gd name="adj2" fmla="val 50000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37" name="Šipka doprava 36"/>
          <p:cNvSpPr/>
          <p:nvPr/>
        </p:nvSpPr>
        <p:spPr>
          <a:xfrm>
            <a:off x="2852736" y="3849371"/>
            <a:ext cx="1146358" cy="484632"/>
          </a:xfrm>
          <a:prstGeom prst="rightArrow">
            <a:avLst>
              <a:gd name="adj1" fmla="val 25655"/>
              <a:gd name="adj2" fmla="val 50000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Šipka doprava 37"/>
          <p:cNvSpPr/>
          <p:nvPr/>
        </p:nvSpPr>
        <p:spPr>
          <a:xfrm>
            <a:off x="2927975" y="5273175"/>
            <a:ext cx="1274822" cy="484632"/>
          </a:xfrm>
          <a:prstGeom prst="rightArrow">
            <a:avLst>
              <a:gd name="adj1" fmla="val 31741"/>
              <a:gd name="adj2" fmla="val 50000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Šipka doprava 38"/>
          <p:cNvSpPr/>
          <p:nvPr/>
        </p:nvSpPr>
        <p:spPr>
          <a:xfrm rot="10800000">
            <a:off x="4899152" y="4995269"/>
            <a:ext cx="1242661" cy="484632"/>
          </a:xfrm>
          <a:prstGeom prst="rightArrow">
            <a:avLst>
              <a:gd name="adj1" fmla="val 31741"/>
              <a:gd name="adj2" fmla="val 50000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Šipka doprava 39"/>
          <p:cNvSpPr/>
          <p:nvPr/>
        </p:nvSpPr>
        <p:spPr>
          <a:xfrm rot="10800000">
            <a:off x="5298527" y="6249580"/>
            <a:ext cx="1372736" cy="484632"/>
          </a:xfrm>
          <a:prstGeom prst="rightArrow">
            <a:avLst>
              <a:gd name="adj1" fmla="val 31740"/>
              <a:gd name="adj2" fmla="val 50000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Šipka doprava 41"/>
          <p:cNvSpPr/>
          <p:nvPr/>
        </p:nvSpPr>
        <p:spPr>
          <a:xfrm>
            <a:off x="2405631" y="6249580"/>
            <a:ext cx="1020284" cy="484632"/>
          </a:xfrm>
          <a:prstGeom prst="rightArrow">
            <a:avLst>
              <a:gd name="adj1" fmla="val 31741"/>
              <a:gd name="adj2" fmla="val 50000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005534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5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5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5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5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5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5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25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25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25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25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25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  <p:bldP spid="19" grpId="0"/>
      <p:bldP spid="21" grpId="0"/>
      <p:bldP spid="22" grpId="0"/>
      <p:bldP spid="23" grpId="0"/>
      <p:bldP spid="24" grpId="0"/>
      <p:bldP spid="25" grpId="0"/>
      <p:bldP spid="26" grpId="0"/>
      <p:bldP spid="28" grpId="0"/>
      <p:bldP spid="29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75888" y="786621"/>
            <a:ext cx="5707078" cy="570707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339752" y="109081"/>
            <a:ext cx="416575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BODY PARTS</a:t>
            </a:r>
            <a:endParaRPr lang="cs-CZ" sz="6000" b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16032861"/>
              </p:ext>
            </p:extLst>
          </p:nvPr>
        </p:nvGraphicFramePr>
        <p:xfrm>
          <a:off x="1547664" y="1160757"/>
          <a:ext cx="2376264" cy="56166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76264"/>
              </a:tblGrid>
              <a:tr h="908396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FF00"/>
                          </a:solidFill>
                        </a:rPr>
                        <a:t>HEAD</a:t>
                      </a:r>
                      <a:endParaRPr lang="cs-CZ" sz="36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rgbClr val="7030A0"/>
                    </a:solidFill>
                  </a:tcPr>
                </a:tc>
              </a:tr>
              <a:tr h="908396"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     </a:t>
                      </a:r>
                      <a:r>
                        <a:rPr lang="cs-CZ" sz="3600" b="1" dirty="0" smtClean="0">
                          <a:solidFill>
                            <a:srgbClr val="FFFF00"/>
                          </a:solidFill>
                        </a:rPr>
                        <a:t>HAND</a:t>
                      </a:r>
                      <a:endParaRPr lang="cs-CZ" sz="36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rgbClr val="7030A0"/>
                    </a:solidFill>
                  </a:tcPr>
                </a:tc>
              </a:tr>
              <a:tr h="919512"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       </a:t>
                      </a:r>
                      <a:r>
                        <a:rPr lang="cs-CZ" sz="3600" b="1" dirty="0" smtClean="0">
                          <a:solidFill>
                            <a:srgbClr val="FFFF00"/>
                          </a:solidFill>
                        </a:rPr>
                        <a:t>LEG</a:t>
                      </a:r>
                      <a:endParaRPr lang="cs-CZ" sz="36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rgbClr val="7030A0"/>
                    </a:solidFill>
                  </a:tcPr>
                </a:tc>
              </a:tr>
              <a:tr h="908396"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  </a:t>
                      </a:r>
                      <a:r>
                        <a:rPr lang="cs-CZ" sz="3600" b="1" dirty="0" smtClean="0">
                          <a:solidFill>
                            <a:srgbClr val="FFFF00"/>
                          </a:solidFill>
                        </a:rPr>
                        <a:t>TUMMY</a:t>
                      </a:r>
                      <a:endParaRPr lang="cs-CZ" sz="36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rgbClr val="7030A0"/>
                    </a:solidFill>
                  </a:tcPr>
                </a:tc>
              </a:tr>
              <a:tr h="908396"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      </a:t>
                      </a:r>
                      <a:r>
                        <a:rPr lang="cs-CZ" sz="3600" b="1" dirty="0" smtClean="0">
                          <a:solidFill>
                            <a:srgbClr val="FFFF00"/>
                          </a:solidFill>
                        </a:rPr>
                        <a:t>ARM</a:t>
                      </a:r>
                      <a:endParaRPr lang="cs-CZ" sz="36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rgbClr val="7030A0"/>
                    </a:solidFill>
                  </a:tcPr>
                </a:tc>
              </a:tr>
              <a:tr h="1063528">
                <a:tc>
                  <a:txBody>
                    <a:bodyPr/>
                    <a:lstStyle/>
                    <a:p>
                      <a:r>
                        <a:rPr lang="cs-CZ" sz="3600" b="1" dirty="0" smtClean="0">
                          <a:solidFill>
                            <a:srgbClr val="FFFF00"/>
                          </a:solidFill>
                        </a:rPr>
                        <a:t>SHOULDER</a:t>
                      </a:r>
                      <a:endParaRPr lang="cs-CZ" sz="36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rgbClr val="7030A0"/>
                    </a:solidFill>
                  </a:tcPr>
                </a:tc>
              </a:tr>
            </a:tbl>
          </a:graphicData>
        </a:graphic>
      </p:graphicFrame>
      <p:sp>
        <p:nvSpPr>
          <p:cNvPr id="8" name="Obdélník 7"/>
          <p:cNvSpPr/>
          <p:nvPr/>
        </p:nvSpPr>
        <p:spPr>
          <a:xfrm>
            <a:off x="5796136" y="1125173"/>
            <a:ext cx="2371175" cy="88848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7030A0"/>
                </a:solidFill>
              </a:rPr>
              <a:t>HLAVA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796135" y="2013653"/>
            <a:ext cx="2371175" cy="9144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7030A0"/>
                </a:solidFill>
              </a:rPr>
              <a:t>RUKA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794401" y="2928053"/>
            <a:ext cx="2372910" cy="9144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7030A0"/>
                </a:solidFill>
              </a:rPr>
              <a:t>N</a:t>
            </a:r>
            <a:r>
              <a:rPr lang="cs-CZ" sz="3600" b="1" dirty="0" smtClean="0">
                <a:solidFill>
                  <a:srgbClr val="7030A0"/>
                </a:solidFill>
              </a:rPr>
              <a:t>OHA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794401" y="3850325"/>
            <a:ext cx="2372910" cy="93602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7030A0"/>
                </a:solidFill>
              </a:rPr>
              <a:t>BŘICHO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794401" y="5705911"/>
            <a:ext cx="2350387" cy="107147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7030A0"/>
                </a:solidFill>
              </a:rPr>
              <a:t>RAMENO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794401" y="4786349"/>
            <a:ext cx="2365995" cy="9144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7030A0"/>
                </a:solidFill>
              </a:rPr>
              <a:t>PAŽE</a:t>
            </a:r>
            <a:endParaRPr lang="cs-CZ" sz="36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380674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7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7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7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7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7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2.96296E-6 L -1.76823 -0.03079 " pathEditMode="relative" rAng="0" ptsTypes="AA">
                                      <p:cBhvr>
                                        <p:cTn id="54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8420" y="-15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005064" y="764703"/>
            <a:ext cx="4895581" cy="5544616"/>
          </a:xfrm>
          <a:prstGeom prst="rect">
            <a:avLst/>
          </a:prstGeom>
        </p:spPr>
      </p:pic>
      <p:sp>
        <p:nvSpPr>
          <p:cNvPr id="19" name="TextovéPole 18"/>
          <p:cNvSpPr txBox="1"/>
          <p:nvPr/>
        </p:nvSpPr>
        <p:spPr>
          <a:xfrm>
            <a:off x="2415034" y="164539"/>
            <a:ext cx="430919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/>
              <a:t>Body </a:t>
            </a:r>
            <a:r>
              <a:rPr lang="cs-CZ" sz="7200" b="1" dirty="0" err="1" smtClean="0"/>
              <a:t>parts</a:t>
            </a:r>
            <a:endParaRPr lang="cs-CZ" sz="7200" b="1" dirty="0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9949851"/>
              </p:ext>
            </p:extLst>
          </p:nvPr>
        </p:nvGraphicFramePr>
        <p:xfrm>
          <a:off x="1" y="1700808"/>
          <a:ext cx="9143999" cy="11521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70743"/>
                <a:gridCol w="1770743"/>
                <a:gridCol w="1770743"/>
                <a:gridCol w="1770743"/>
                <a:gridCol w="2061027"/>
              </a:tblGrid>
              <a:tr h="1152128">
                <a:tc>
                  <a:txBody>
                    <a:bodyPr/>
                    <a:lstStyle/>
                    <a:p>
                      <a:r>
                        <a:rPr lang="cs-CZ" sz="3600" b="1" dirty="0" smtClean="0">
                          <a:solidFill>
                            <a:srgbClr val="7030A0"/>
                          </a:solidFill>
                        </a:rPr>
                        <a:t>  NECK</a:t>
                      </a:r>
                      <a:endParaRPr lang="cs-CZ" sz="3600" b="1" dirty="0">
                        <a:solidFill>
                          <a:srgbClr val="7030A0"/>
                        </a:solidFill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  </a:t>
                      </a:r>
                      <a:r>
                        <a:rPr lang="cs-CZ" sz="3600" dirty="0" smtClean="0">
                          <a:solidFill>
                            <a:srgbClr val="7030A0"/>
                          </a:solidFill>
                        </a:rPr>
                        <a:t>TOE</a:t>
                      </a:r>
                      <a:endParaRPr lang="cs-CZ" sz="3600" dirty="0">
                        <a:solidFill>
                          <a:srgbClr val="7030A0"/>
                        </a:solidFill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  </a:t>
                      </a:r>
                      <a:r>
                        <a:rPr lang="cs-CZ" sz="3600" dirty="0" smtClean="0">
                          <a:solidFill>
                            <a:srgbClr val="7030A0"/>
                          </a:solidFill>
                        </a:rPr>
                        <a:t>FOOT</a:t>
                      </a:r>
                      <a:endParaRPr lang="cs-CZ" sz="3600" dirty="0">
                        <a:solidFill>
                          <a:srgbClr val="7030A0"/>
                        </a:solidFill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  </a:t>
                      </a:r>
                      <a:r>
                        <a:rPr lang="cs-CZ" sz="3600" dirty="0" smtClean="0">
                          <a:solidFill>
                            <a:srgbClr val="7030A0"/>
                          </a:solidFill>
                        </a:rPr>
                        <a:t>KNEE</a:t>
                      </a:r>
                      <a:endParaRPr lang="cs-CZ" sz="3600" dirty="0">
                        <a:solidFill>
                          <a:srgbClr val="7030A0"/>
                        </a:solidFill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>
                          <a:solidFill>
                            <a:srgbClr val="7030A0"/>
                          </a:solidFill>
                        </a:rPr>
                        <a:t>FINGER</a:t>
                      </a:r>
                      <a:endParaRPr lang="cs-CZ" sz="3600" dirty="0">
                        <a:solidFill>
                          <a:srgbClr val="7030A0"/>
                        </a:solidFill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1763648" y="4191173"/>
            <a:ext cx="1619672" cy="1054968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FF00"/>
                </a:solidFill>
              </a:rPr>
              <a:t>PRST</a:t>
            </a:r>
          </a:p>
          <a:p>
            <a:pPr algn="ctr"/>
            <a:r>
              <a:rPr lang="cs-CZ" sz="3600" b="1" dirty="0" smtClean="0">
                <a:solidFill>
                  <a:srgbClr val="FFFF00"/>
                </a:solidFill>
              </a:rPr>
              <a:t>(noha) 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383320" y="4191172"/>
            <a:ext cx="2124784" cy="1038027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FF00"/>
                </a:solidFill>
              </a:rPr>
              <a:t>CHODIDLO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441000" y="4191173"/>
            <a:ext cx="1703000" cy="1054967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FF00"/>
                </a:solidFill>
              </a:rPr>
              <a:t>PRST</a:t>
            </a:r>
          </a:p>
          <a:p>
            <a:pPr algn="ctr"/>
            <a:r>
              <a:rPr lang="cs-CZ" sz="3600" b="1" dirty="0" smtClean="0">
                <a:solidFill>
                  <a:srgbClr val="FFFF00"/>
                </a:solidFill>
              </a:rPr>
              <a:t>(ruka) 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0" y="4191172"/>
            <a:ext cx="1763688" cy="1054968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FF00"/>
                </a:solidFill>
              </a:rPr>
              <a:t>KRK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508104" y="4191172"/>
            <a:ext cx="1932896" cy="1038027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FF00"/>
                </a:solidFill>
              </a:rPr>
              <a:t>KOLENO</a:t>
            </a:r>
            <a:endParaRPr lang="cs-CZ" sz="36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634393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1805 0.00532 L 1.70104 0.00532 " pathEditMode="relative" rAng="0" ptsTypes="AA">
                                      <p:cBhvr>
                                        <p:cTn id="46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095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286199" y="548680"/>
            <a:ext cx="1376190" cy="2204864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25696" y="800678"/>
            <a:ext cx="2326412" cy="1512168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60342" y="4005064"/>
            <a:ext cx="1301042" cy="213285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8180" y="4074119"/>
            <a:ext cx="1615800" cy="213285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0312" y="454330"/>
            <a:ext cx="981072" cy="198884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5217" y="4249188"/>
            <a:ext cx="1667370" cy="2063371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1986068" y="2465601"/>
            <a:ext cx="567815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err="1" smtClean="0">
                <a:solidFill>
                  <a:schemeClr val="tx1">
                    <a:lumMod val="75000"/>
                  </a:schemeClr>
                </a:solidFill>
              </a:rPr>
              <a:t>What</a:t>
            </a:r>
            <a:r>
              <a:rPr lang="cs-CZ" sz="8000" b="1" dirty="0" smtClean="0">
                <a:solidFill>
                  <a:srgbClr val="FFFF00"/>
                </a:solidFill>
              </a:rPr>
              <a:t> </a:t>
            </a:r>
            <a:r>
              <a:rPr lang="cs-CZ" sz="8000" b="1" dirty="0" err="1" smtClean="0">
                <a:solidFill>
                  <a:schemeClr val="tx1">
                    <a:lumMod val="75000"/>
                  </a:schemeClr>
                </a:solidFill>
              </a:rPr>
              <a:t>is</a:t>
            </a:r>
            <a:r>
              <a:rPr lang="cs-CZ" sz="8000" b="1" dirty="0" smtClean="0">
                <a:solidFill>
                  <a:srgbClr val="FFFF00"/>
                </a:solidFill>
              </a:rPr>
              <a:t> </a:t>
            </a:r>
            <a:r>
              <a:rPr lang="cs-CZ" sz="8000" b="1" dirty="0" err="1" smtClean="0">
                <a:solidFill>
                  <a:schemeClr val="tx1">
                    <a:lumMod val="75000"/>
                  </a:schemeClr>
                </a:solidFill>
              </a:rPr>
              <a:t>this</a:t>
            </a:r>
            <a:r>
              <a:rPr lang="cs-CZ" sz="8000" b="1" dirty="0" smtClean="0">
                <a:solidFill>
                  <a:schemeClr val="tx1">
                    <a:lumMod val="75000"/>
                  </a:schemeClr>
                </a:solidFill>
              </a:rPr>
              <a:t>?</a:t>
            </a:r>
            <a:endParaRPr lang="cs-CZ" sz="8000" b="1" dirty="0">
              <a:solidFill>
                <a:schemeClr val="tx1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606032" y="6137920"/>
            <a:ext cx="3465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tx1">
                    <a:lumMod val="75000"/>
                  </a:schemeClr>
                </a:solidFill>
              </a:rPr>
              <a:t>1</a:t>
            </a:r>
            <a:endParaRPr lang="cs-CZ" sz="3600" b="1" dirty="0">
              <a:solidFill>
                <a:schemeClr val="tx1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468347" y="1898798"/>
            <a:ext cx="40588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solidFill>
                  <a:schemeClr val="tx1">
                    <a:lumMod val="75000"/>
                  </a:schemeClr>
                </a:solidFill>
              </a:rPr>
              <a:t>2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1248018" y="6206975"/>
            <a:ext cx="4090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tx1">
                    <a:lumMod val="75000"/>
                  </a:schemeClr>
                </a:solidFill>
              </a:rPr>
              <a:t>3</a:t>
            </a:r>
            <a:endParaRPr lang="cs-CZ" sz="3600" b="1" dirty="0">
              <a:solidFill>
                <a:schemeClr val="tx1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07337" y="2520694"/>
            <a:ext cx="4315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tx1">
                    <a:lumMod val="75000"/>
                  </a:schemeClr>
                </a:solidFill>
              </a:rPr>
              <a:t>4</a:t>
            </a:r>
            <a:endParaRPr lang="cs-CZ" sz="3600" b="1" dirty="0">
              <a:solidFill>
                <a:schemeClr val="tx1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738440" y="2659193"/>
            <a:ext cx="4106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tx1">
                    <a:lumMod val="75000"/>
                  </a:schemeClr>
                </a:solidFill>
              </a:rPr>
              <a:t>5</a:t>
            </a:r>
            <a:endParaRPr lang="cs-CZ" sz="3600" b="1" dirty="0">
              <a:solidFill>
                <a:schemeClr val="tx1">
                  <a:lumMod val="7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180035" y="6185093"/>
            <a:ext cx="4395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tx1">
                    <a:lumMod val="75000"/>
                  </a:schemeClr>
                </a:solidFill>
              </a:rPr>
              <a:t>6</a:t>
            </a:r>
            <a:endParaRPr lang="cs-CZ" sz="3600" b="1" dirty="0">
              <a:solidFill>
                <a:schemeClr val="tx1">
                  <a:lumMod val="75000"/>
                </a:schemeClr>
              </a:solidFill>
            </a:endParaRPr>
          </a:p>
        </p:txBody>
      </p:sp>
      <p:cxnSp>
        <p:nvCxnSpPr>
          <p:cNvPr id="17" name="Přímá spojnice se šipkou 16"/>
          <p:cNvCxnSpPr>
            <a:endCxn id="4" idx="0"/>
          </p:cNvCxnSpPr>
          <p:nvPr/>
        </p:nvCxnSpPr>
        <p:spPr>
          <a:xfrm>
            <a:off x="7380312" y="3573016"/>
            <a:ext cx="330551" cy="432048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4125863" y="1124714"/>
            <a:ext cx="342484" cy="432048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 flipH="1">
            <a:off x="1953980" y="4797152"/>
            <a:ext cx="241756" cy="483721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/>
          <p:nvPr/>
        </p:nvCxnSpPr>
        <p:spPr>
          <a:xfrm flipH="1">
            <a:off x="4866213" y="5280874"/>
            <a:ext cx="353859" cy="457199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/>
          <p:nvPr/>
        </p:nvCxnSpPr>
        <p:spPr>
          <a:xfrm>
            <a:off x="7060342" y="548680"/>
            <a:ext cx="319970" cy="432048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se šipkou 47"/>
          <p:cNvCxnSpPr/>
          <p:nvPr/>
        </p:nvCxnSpPr>
        <p:spPr>
          <a:xfrm flipH="1" flipV="1">
            <a:off x="1452562" y="2753544"/>
            <a:ext cx="501418" cy="413481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8485686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64272" y="1243596"/>
            <a:ext cx="4278735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err="1" smtClean="0">
                <a:solidFill>
                  <a:schemeClr val="tx1">
                    <a:lumMod val="75000"/>
                  </a:schemeClr>
                </a:solidFill>
              </a:rPr>
              <a:t>This</a:t>
            </a:r>
            <a:r>
              <a:rPr lang="cs-CZ" sz="8800" b="1" dirty="0" smtClean="0">
                <a:solidFill>
                  <a:schemeClr val="tx1">
                    <a:lumMod val="75000"/>
                  </a:schemeClr>
                </a:solidFill>
              </a:rPr>
              <a:t> </a:t>
            </a:r>
            <a:r>
              <a:rPr lang="cs-CZ" sz="8800" b="1" dirty="0" err="1" smtClean="0">
                <a:solidFill>
                  <a:schemeClr val="tx1">
                    <a:lumMod val="75000"/>
                  </a:schemeClr>
                </a:solidFill>
              </a:rPr>
              <a:t>is</a:t>
            </a:r>
            <a:r>
              <a:rPr lang="cs-CZ" sz="8800" b="1" dirty="0" smtClean="0">
                <a:solidFill>
                  <a:schemeClr val="tx1">
                    <a:lumMod val="75000"/>
                  </a:schemeClr>
                </a:solidFill>
              </a:rPr>
              <a:t>…</a:t>
            </a:r>
            <a:endParaRPr lang="cs-CZ" sz="8800" b="1" dirty="0">
              <a:solidFill>
                <a:schemeClr val="tx1">
                  <a:lumMod val="75000"/>
                </a:schemeClr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2240" y="692696"/>
            <a:ext cx="1410782" cy="2060848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24330" y="3334681"/>
            <a:ext cx="1188385" cy="220486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9161" y="4077072"/>
            <a:ext cx="1537019" cy="234888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0775" y="4238886"/>
            <a:ext cx="1753533" cy="220486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306818">
            <a:off x="666280" y="510138"/>
            <a:ext cx="2467078" cy="2425960"/>
          </a:xfrm>
          <a:prstGeom prst="rect">
            <a:avLst/>
          </a:prstGeom>
        </p:spPr>
      </p:pic>
      <p:cxnSp>
        <p:nvCxnSpPr>
          <p:cNvPr id="9" name="Přímá spojnice se šipkou 8"/>
          <p:cNvCxnSpPr/>
          <p:nvPr/>
        </p:nvCxnSpPr>
        <p:spPr>
          <a:xfrm>
            <a:off x="2671132" y="2163824"/>
            <a:ext cx="0" cy="412429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7221607" y="4913784"/>
            <a:ext cx="432048" cy="337728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6806470" y="692696"/>
            <a:ext cx="37115" cy="461665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 flipH="1">
            <a:off x="2555776" y="3717032"/>
            <a:ext cx="115356" cy="504056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se šipkou 42"/>
          <p:cNvCxnSpPr/>
          <p:nvPr/>
        </p:nvCxnSpPr>
        <p:spPr>
          <a:xfrm flipH="1" flipV="1">
            <a:off x="4725079" y="3869947"/>
            <a:ext cx="594193" cy="198226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4" name="TextovéPole 73"/>
          <p:cNvSpPr txBox="1"/>
          <p:nvPr/>
        </p:nvSpPr>
        <p:spPr>
          <a:xfrm>
            <a:off x="1668060" y="2690146"/>
            <a:ext cx="4026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tx1">
                    <a:lumMod val="75000"/>
                  </a:schemeClr>
                </a:solidFill>
              </a:rPr>
              <a:t>7</a:t>
            </a:r>
            <a:endParaRPr lang="cs-CZ" sz="3600" b="1" dirty="0">
              <a:solidFill>
                <a:schemeClr val="tx1">
                  <a:lumMod val="75000"/>
                </a:schemeClr>
              </a:solidFill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7627367" y="6170820"/>
            <a:ext cx="4379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tx1">
                    <a:lumMod val="75000"/>
                  </a:schemeClr>
                </a:solidFill>
              </a:rPr>
              <a:t>8</a:t>
            </a:r>
            <a:endParaRPr lang="cs-CZ" sz="3600" b="1" dirty="0">
              <a:solidFill>
                <a:schemeClr val="tx1">
                  <a:lumMod val="75000"/>
                </a:schemeClr>
              </a:solidFill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7486366" y="2753544"/>
            <a:ext cx="4379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tx1">
                    <a:lumMod val="75000"/>
                  </a:schemeClr>
                </a:solidFill>
              </a:rPr>
              <a:t>9</a:t>
            </a:r>
            <a:endParaRPr lang="cs-CZ" sz="3600" b="1" dirty="0">
              <a:solidFill>
                <a:schemeClr val="tx1">
                  <a:lumMod val="75000"/>
                </a:schemeClr>
              </a:solidFill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1599897" y="6170820"/>
            <a:ext cx="5998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tx1">
                    <a:lumMod val="75000"/>
                  </a:schemeClr>
                </a:solidFill>
              </a:rPr>
              <a:t>10</a:t>
            </a:r>
            <a:endParaRPr lang="cs-CZ" sz="3600" b="1" dirty="0">
              <a:solidFill>
                <a:schemeClr val="tx1">
                  <a:lumMod val="75000"/>
                </a:schemeClr>
              </a:solidFill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4595167" y="5779621"/>
            <a:ext cx="50847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tx1">
                    <a:lumMod val="75000"/>
                  </a:schemeClr>
                </a:solidFill>
              </a:rPr>
              <a:t>11</a:t>
            </a:r>
            <a:endParaRPr lang="cs-CZ" sz="3600" b="1" dirty="0">
              <a:solidFill>
                <a:schemeClr val="tx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949743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Obrázek 2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861048" y="953963"/>
            <a:ext cx="4426350" cy="5013176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2267744" y="0"/>
            <a:ext cx="467948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solidFill>
                  <a:srgbClr val="7030A0"/>
                </a:solidFill>
              </a:rPr>
              <a:t>ANSWERS</a:t>
            </a:r>
            <a:endParaRPr lang="cs-CZ" sz="8000" b="1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48354" y="1262164"/>
            <a:ext cx="47160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</a:t>
            </a:r>
            <a:r>
              <a:rPr lang="cs-CZ" dirty="0" smtClean="0"/>
              <a:t>.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80872" y="1247109"/>
            <a:ext cx="142667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>
                <a:solidFill>
                  <a:schemeClr val="tx1">
                    <a:lumMod val="75000"/>
                  </a:schemeClr>
                </a:solidFill>
              </a:rPr>
              <a:t>head</a:t>
            </a:r>
            <a:endParaRPr lang="cs-CZ" sz="4000" b="1" dirty="0">
              <a:solidFill>
                <a:schemeClr val="tx1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01226" y="1970050"/>
            <a:ext cx="55175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2.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52980" y="2029994"/>
            <a:ext cx="175240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solidFill>
                  <a:schemeClr val="tx1">
                    <a:lumMod val="75000"/>
                  </a:schemeClr>
                </a:solidFill>
              </a:rPr>
              <a:t>tummy</a:t>
            </a:r>
            <a:endParaRPr lang="cs-CZ" sz="4000" b="1" dirty="0">
              <a:solidFill>
                <a:schemeClr val="tx1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26866" y="2671666"/>
            <a:ext cx="49084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3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80872" y="2715133"/>
            <a:ext cx="125386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solidFill>
                  <a:schemeClr val="tx1">
                    <a:lumMod val="75000"/>
                  </a:schemeClr>
                </a:solidFill>
              </a:rPr>
              <a:t>knee</a:t>
            </a:r>
            <a:endParaRPr lang="cs-CZ" sz="4000" b="1" dirty="0">
              <a:solidFill>
                <a:schemeClr val="tx1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052173" y="3401964"/>
            <a:ext cx="5886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4.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680872" y="3414541"/>
            <a:ext cx="113043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solidFill>
                  <a:schemeClr val="tx1">
                    <a:lumMod val="75000"/>
                  </a:schemeClr>
                </a:solidFill>
              </a:rPr>
              <a:t>foot</a:t>
            </a:r>
            <a:endParaRPr lang="cs-CZ" sz="4000" b="1" dirty="0">
              <a:solidFill>
                <a:schemeClr val="tx1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064683" y="4109850"/>
            <a:ext cx="56618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5.</a:t>
            </a:r>
            <a:endParaRPr lang="cs-CZ" sz="4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680872" y="4167007"/>
            <a:ext cx="10599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solidFill>
                  <a:schemeClr val="tx1">
                    <a:lumMod val="75000"/>
                  </a:schemeClr>
                </a:solidFill>
              </a:rPr>
              <a:t>arm</a:t>
            </a:r>
            <a:endParaRPr lang="cs-CZ" sz="4000" b="1" dirty="0">
              <a:solidFill>
                <a:schemeClr val="tx1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388158" y="1262164"/>
            <a:ext cx="59824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6.</a:t>
            </a:r>
            <a:endParaRPr lang="cs-CZ" sz="4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986399" y="1226163"/>
            <a:ext cx="86273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tx1">
                    <a:lumMod val="75000"/>
                  </a:schemeClr>
                </a:solidFill>
              </a:rPr>
              <a:t>leg</a:t>
            </a:r>
            <a:endParaRPr lang="cs-CZ" sz="4000" b="1" dirty="0">
              <a:solidFill>
                <a:schemeClr val="tx1">
                  <a:lumMod val="7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489148" y="2004167"/>
            <a:ext cx="55656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7.</a:t>
            </a:r>
            <a:endParaRPr lang="cs-CZ" sz="4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045711" y="1973167"/>
            <a:ext cx="91884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solidFill>
                  <a:schemeClr val="tx1">
                    <a:lumMod val="75000"/>
                  </a:schemeClr>
                </a:solidFill>
              </a:rPr>
              <a:t>toe</a:t>
            </a:r>
            <a:endParaRPr lang="cs-CZ" sz="4000" b="1" dirty="0">
              <a:solidFill>
                <a:schemeClr val="tx1">
                  <a:lumMod val="7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365446" y="2715133"/>
            <a:ext cx="59663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8.</a:t>
            </a:r>
            <a:endParaRPr lang="cs-CZ" sz="4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004595" y="2706655"/>
            <a:ext cx="212109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solidFill>
                  <a:schemeClr val="tx1">
                    <a:lumMod val="75000"/>
                  </a:schemeClr>
                </a:solidFill>
              </a:rPr>
              <a:t>shoulder</a:t>
            </a:r>
            <a:endParaRPr lang="cs-CZ" sz="4000" b="1" dirty="0">
              <a:solidFill>
                <a:schemeClr val="tx1">
                  <a:lumMod val="75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409560" y="3414541"/>
            <a:ext cx="59503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9.</a:t>
            </a:r>
            <a:endParaRPr lang="cs-CZ" sz="4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980300" y="3460551"/>
            <a:ext cx="127310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tx1">
                    <a:lumMod val="75000"/>
                  </a:schemeClr>
                </a:solidFill>
              </a:rPr>
              <a:t>hand</a:t>
            </a:r>
            <a:endParaRPr lang="cs-CZ" sz="4000" b="1" dirty="0">
              <a:solidFill>
                <a:schemeClr val="tx1">
                  <a:lumMod val="75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204125" y="4109850"/>
            <a:ext cx="77617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10.</a:t>
            </a:r>
            <a:endParaRPr lang="cs-CZ" sz="4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980300" y="4145137"/>
            <a:ext cx="152317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solidFill>
                  <a:schemeClr val="tx1">
                    <a:lumMod val="75000"/>
                  </a:schemeClr>
                </a:solidFill>
              </a:rPr>
              <a:t>finger</a:t>
            </a:r>
            <a:endParaRPr lang="cs-CZ" sz="4000" b="1" dirty="0">
              <a:solidFill>
                <a:schemeClr val="tx1">
                  <a:lumMod val="75000"/>
                </a:schemeClr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120824" y="4874893"/>
            <a:ext cx="67358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11.</a:t>
            </a:r>
            <a:endParaRPr lang="cs-CZ" sz="4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794406" y="4875697"/>
            <a:ext cx="12202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solidFill>
                  <a:schemeClr val="tx1">
                    <a:lumMod val="75000"/>
                  </a:schemeClr>
                </a:solidFill>
              </a:rPr>
              <a:t>neck</a:t>
            </a:r>
            <a:endParaRPr lang="cs-CZ" sz="4000" b="1" dirty="0">
              <a:solidFill>
                <a:schemeClr val="tx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980620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3.7037E-7 L 1.70312 -0.00463 " pathEditMode="relative" rAng="0" ptsTypes="AA">
                                      <p:cBhvr>
                                        <p:cTn id="83" dur="3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5156" y="-231"/>
                                    </p:animMotion>
                                  </p:childTnLst>
                                  <p:subTnLst>
                                    <p:cmd type="evt" cmd="onstopaudio">
                                      <p:cBhvr>
                                        <p:cTn display="0" masterRel="sameClick">
                                          <p:stCondLst>
                                            <p:cond evt="begin" delay="0">
                                              <p:tn val="82"/>
                                            </p:cond>
                                          </p:stCondLst>
                                        </p:cTn>
                                        <p:tgtEl>
                                          <p:sldTgt/>
                                        </p:tgtEl>
                                      </p:cBhvr>
                                    </p:cmd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  <p:bldP spid="10" grpId="0"/>
      <p:bldP spid="12" grpId="0"/>
      <p:bldP spid="14" grpId="0"/>
      <p:bldP spid="16" grpId="0"/>
      <p:bldP spid="18" grpId="0"/>
      <p:bldP spid="20" grpId="0"/>
      <p:bldP spid="22" grpId="0"/>
      <p:bldP spid="2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6727" y="2509652"/>
            <a:ext cx="4529529" cy="4348347"/>
          </a:xfrm>
          <a:prstGeom prst="rect">
            <a:avLst/>
          </a:prstGeom>
        </p:spPr>
      </p:pic>
      <p:sp>
        <p:nvSpPr>
          <p:cNvPr id="3" name="Zaoblený obdélníkový popisek 2"/>
          <p:cNvSpPr/>
          <p:nvPr/>
        </p:nvSpPr>
        <p:spPr>
          <a:xfrm>
            <a:off x="2411760" y="263865"/>
            <a:ext cx="4248472" cy="1724975"/>
          </a:xfrm>
          <a:prstGeom prst="wedgeRoundRectCallout">
            <a:avLst>
              <a:gd name="adj1" fmla="val -5716"/>
              <a:gd name="adj2" fmla="val 77996"/>
              <a:gd name="adj3" fmla="val 16667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 flipH="1">
            <a:off x="2411760" y="476672"/>
            <a:ext cx="424847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err="1" smtClean="0">
                <a:solidFill>
                  <a:srgbClr val="FFFF00"/>
                </a:solidFill>
              </a:rPr>
              <a:t>Excellently</a:t>
            </a:r>
            <a:r>
              <a:rPr lang="cs-CZ" sz="6600" dirty="0" smtClean="0">
                <a:solidFill>
                  <a:srgbClr val="FFFF00"/>
                </a:solidFill>
              </a:rPr>
              <a:t>!</a:t>
            </a:r>
            <a:endParaRPr lang="cs-CZ" sz="6600" dirty="0">
              <a:solidFill>
                <a:srgbClr val="FFFF00"/>
              </a:solidFill>
            </a:endParaRPr>
          </a:p>
        </p:txBody>
      </p:sp>
      <p:pic>
        <p:nvPicPr>
          <p:cNvPr id="7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>
                  <p14:fade in="750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24728" y="28194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453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91680" y="188640"/>
            <a:ext cx="7606608" cy="197946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   </a:t>
            </a:r>
            <a:r>
              <a:rPr lang="cs-CZ" sz="4000" dirty="0" smtClean="0">
                <a:latin typeface="Calibri" pitchFamily="34" charset="0"/>
                <a:cs typeface="Calibri" pitchFamily="34" charset="0"/>
              </a:rPr>
              <a:t>Zdroje</a:t>
            </a:r>
            <a:r>
              <a:rPr lang="cs-CZ" sz="4000" dirty="0" smtClean="0"/>
              <a:t> </a:t>
            </a:r>
            <a:r>
              <a:rPr lang="cs-CZ" sz="4000" dirty="0" smtClean="0">
                <a:latin typeface="Calibri" pitchFamily="34" charset="0"/>
                <a:cs typeface="Calibri" pitchFamily="34" charset="0"/>
              </a:rPr>
              <a:t>obrázků</a:t>
            </a:r>
            <a:endParaRPr lang="cs-CZ" sz="40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971600" y="1052736"/>
            <a:ext cx="7776864" cy="53245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[cit.2012-02-27] Dostupné pod licencí Publik </a:t>
            </a:r>
            <a:r>
              <a:rPr lang="cs-CZ" sz="2000" dirty="0" err="1"/>
              <a:t>D</a:t>
            </a:r>
            <a:r>
              <a:rPr lang="cs-CZ" sz="2000" dirty="0" err="1" smtClean="0"/>
              <a:t>omain</a:t>
            </a:r>
            <a:r>
              <a:rPr lang="cs-CZ" sz="2000" dirty="0" smtClean="0"/>
              <a:t> </a:t>
            </a:r>
            <a:r>
              <a:rPr lang="cs-CZ" sz="2000" dirty="0"/>
              <a:t>na WWW:</a:t>
            </a:r>
          </a:p>
          <a:p>
            <a:r>
              <a:rPr lang="cs-CZ" sz="2000" dirty="0"/>
              <a:t>žlutý panáček</a:t>
            </a:r>
          </a:p>
          <a:p>
            <a:r>
              <a:rPr lang="cs-CZ" sz="2000" dirty="0"/>
              <a:t>http://www.clker.com/clipart-standing-cartoon-person.html</a:t>
            </a:r>
          </a:p>
          <a:p>
            <a:r>
              <a:rPr lang="cs-CZ" sz="2000" dirty="0"/>
              <a:t>modrý panáček - běžící</a:t>
            </a:r>
          </a:p>
          <a:p>
            <a:r>
              <a:rPr lang="cs-CZ" sz="2000" dirty="0"/>
              <a:t>http://www.clker.com/clipart-4275.html </a:t>
            </a:r>
          </a:p>
          <a:p>
            <a:r>
              <a:rPr lang="cs-CZ" sz="2000" dirty="0"/>
              <a:t>panáček č. 1</a:t>
            </a:r>
          </a:p>
          <a:p>
            <a:r>
              <a:rPr lang="cs-CZ" sz="2000" dirty="0"/>
              <a:t>http://www.clker.com/clipart-4285.html </a:t>
            </a:r>
          </a:p>
          <a:p>
            <a:r>
              <a:rPr lang="cs-CZ" sz="2000" dirty="0"/>
              <a:t>panáček č. 2</a:t>
            </a:r>
          </a:p>
          <a:p>
            <a:r>
              <a:rPr lang="cs-CZ" sz="2000" dirty="0"/>
              <a:t>http://www.clker.com/clipart-26443.html </a:t>
            </a:r>
          </a:p>
          <a:p>
            <a:r>
              <a:rPr lang="cs-CZ" sz="2000" dirty="0"/>
              <a:t>panáček č. 3</a:t>
            </a:r>
          </a:p>
          <a:p>
            <a:r>
              <a:rPr lang="cs-CZ" sz="2000" dirty="0"/>
              <a:t>http://www.clker.com/clipart-4294.html </a:t>
            </a:r>
          </a:p>
          <a:p>
            <a:r>
              <a:rPr lang="cs-CZ" sz="2000" dirty="0"/>
              <a:t>panáček č. 4</a:t>
            </a:r>
          </a:p>
          <a:p>
            <a:r>
              <a:rPr lang="cs-CZ" sz="2000" dirty="0"/>
              <a:t>http://www.clker.com/clipart-4279.html </a:t>
            </a:r>
          </a:p>
          <a:p>
            <a:r>
              <a:rPr lang="cs-CZ" sz="2000" dirty="0"/>
              <a:t>panáček č. 5</a:t>
            </a:r>
          </a:p>
          <a:p>
            <a:r>
              <a:rPr lang="cs-CZ" sz="2000" dirty="0"/>
              <a:t>http://www.clker.com/clipart-4298.html </a:t>
            </a:r>
          </a:p>
          <a:p>
            <a:r>
              <a:rPr lang="cs-CZ" sz="2000" dirty="0"/>
              <a:t>panáček č. 6</a:t>
            </a:r>
          </a:p>
          <a:p>
            <a:r>
              <a:rPr lang="cs-CZ" sz="2000" dirty="0"/>
              <a:t>http://www.clker.com/clipart-26443.html </a:t>
            </a:r>
          </a:p>
        </p:txBody>
      </p:sp>
    </p:spTree>
    <p:extLst>
      <p:ext uri="{BB962C8B-B14F-4D97-AF65-F5344CB8AC3E}">
        <p14:creationId xmlns:p14="http://schemas.microsoft.com/office/powerpoint/2010/main" val="7932162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850464"/>
            <a:ext cx="5958408" cy="40934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panáček č. 7</a:t>
            </a:r>
          </a:p>
          <a:p>
            <a:r>
              <a:rPr lang="cs-CZ" sz="2000" dirty="0"/>
              <a:t>http://www.clker.com/clipart-4277.html </a:t>
            </a:r>
          </a:p>
          <a:p>
            <a:r>
              <a:rPr lang="cs-CZ" sz="2000" dirty="0"/>
              <a:t>panáček č. 8</a:t>
            </a:r>
          </a:p>
          <a:p>
            <a:r>
              <a:rPr lang="cs-CZ" sz="2000" dirty="0"/>
              <a:t>http://www.clker.com/clipart-4282.html </a:t>
            </a:r>
          </a:p>
          <a:p>
            <a:r>
              <a:rPr lang="cs-CZ" sz="2000" dirty="0"/>
              <a:t>panáček č. 9</a:t>
            </a:r>
          </a:p>
          <a:p>
            <a:r>
              <a:rPr lang="cs-CZ" sz="2000" dirty="0"/>
              <a:t>http://www.clker.com/clipart-4300.html </a:t>
            </a:r>
          </a:p>
          <a:p>
            <a:r>
              <a:rPr lang="cs-CZ" sz="2000" dirty="0"/>
              <a:t>panáček č. 10</a:t>
            </a:r>
          </a:p>
          <a:p>
            <a:r>
              <a:rPr lang="cs-CZ" sz="2000" dirty="0"/>
              <a:t>http://www.clker.com/clipart-blueman-1.html </a:t>
            </a:r>
          </a:p>
          <a:p>
            <a:r>
              <a:rPr lang="cs-CZ" sz="2000" dirty="0"/>
              <a:t>panáček č. 11</a:t>
            </a:r>
          </a:p>
          <a:p>
            <a:r>
              <a:rPr lang="cs-CZ" sz="2000" dirty="0"/>
              <a:t>http://www.clker.com/clipart-4280.html loket </a:t>
            </a:r>
          </a:p>
          <a:p>
            <a:r>
              <a:rPr lang="cs-CZ" sz="2000" dirty="0"/>
              <a:t>dva panáčci</a:t>
            </a:r>
          </a:p>
          <a:p>
            <a:r>
              <a:rPr lang="cs-CZ" sz="2000" dirty="0"/>
              <a:t>http://www.clker.com/clipart-blue-men-hi5.html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87489913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radeshow">
  <a:themeElements>
    <a:clrScheme name="Tradeshow">
      <a:dk1>
        <a:srgbClr val="3F3F3F"/>
      </a:dk1>
      <a:lt1>
        <a:srgbClr val="FFFFFF"/>
      </a:lt1>
      <a:dk2>
        <a:srgbClr val="7DAFC3"/>
      </a:dk2>
      <a:lt2>
        <a:srgbClr val="E5E4DF"/>
      </a:lt2>
      <a:accent1>
        <a:srgbClr val="7C959A"/>
      </a:accent1>
      <a:accent2>
        <a:srgbClr val="DB8631"/>
      </a:accent2>
      <a:accent3>
        <a:srgbClr val="E3CC5A"/>
      </a:accent3>
      <a:accent4>
        <a:srgbClr val="ACADA8"/>
      </a:accent4>
      <a:accent5>
        <a:srgbClr val="927C61"/>
      </a:accent5>
      <a:accent6>
        <a:srgbClr val="B3B435"/>
      </a:accent6>
      <a:hlink>
        <a:srgbClr val="0079A4"/>
      </a:hlink>
      <a:folHlink>
        <a:srgbClr val="595959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Veletrh</Template>
  <TotalTime>540</TotalTime>
  <Words>259</Words>
  <Application>Microsoft Office PowerPoint</Application>
  <PresentationFormat>Předvádění na obrazovce (4:3)</PresentationFormat>
  <Paragraphs>117</Paragraphs>
  <Slides>11</Slides>
  <Notes>0</Notes>
  <HiddenSlides>0</HiddenSlides>
  <MMClips>1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Tradeshow</vt:lpstr>
      <vt:lpstr>Prezentace aplikace Microsoft PowerPoint 97–2003</vt:lpstr>
      <vt:lpstr>Prezentace aplikace PowerPoint</vt:lpstr>
      <vt:lpstr>Práce s prezentací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  Zdroje obrázků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Kabinet</dc:creator>
  <cp:lastModifiedBy>Kabinet</cp:lastModifiedBy>
  <cp:revision>55</cp:revision>
  <dcterms:created xsi:type="dcterms:W3CDTF">2012-02-27T15:55:05Z</dcterms:created>
  <dcterms:modified xsi:type="dcterms:W3CDTF">2012-06-05T14:31:42Z</dcterms:modified>
</cp:coreProperties>
</file>