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ppt" ContentType="application/vnd.ms-powerpoint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0663F"/>
    <a:srgbClr val="1C1C1C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E0236-D01C-46AF-9098-E01326EBBF16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8C585-EF53-429C-8431-14840DD7F2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4330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E0236-D01C-46AF-9098-E01326EBBF16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8C585-EF53-429C-8431-14840DD7F2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2965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E0236-D01C-46AF-9098-E01326EBBF16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8C585-EF53-429C-8431-14840DD7F2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908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E0236-D01C-46AF-9098-E01326EBBF16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8C585-EF53-429C-8431-14840DD7F2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6110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E0236-D01C-46AF-9098-E01326EBBF16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8C585-EF53-429C-8431-14840DD7F2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3455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E0236-D01C-46AF-9098-E01326EBBF16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8C585-EF53-429C-8431-14840DD7F2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9086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E0236-D01C-46AF-9098-E01326EBBF16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8C585-EF53-429C-8431-14840DD7F2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7349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E0236-D01C-46AF-9098-E01326EBBF16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8C585-EF53-429C-8431-14840DD7F2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9438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E0236-D01C-46AF-9098-E01326EBBF16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8C585-EF53-429C-8431-14840DD7F2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8849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E0236-D01C-46AF-9098-E01326EBBF16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8C585-EF53-429C-8431-14840DD7F2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1294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E0236-D01C-46AF-9098-E01326EBBF16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8C585-EF53-429C-8431-14840DD7F2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63384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7E0236-D01C-46AF-9098-E01326EBBF16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98C585-EF53-429C-8431-14840DD7F2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01034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rezentace_aplikace_Microsoft_PowerPoint_97_20031.ppt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10.png"/><Relationship Id="rId5" Type="http://schemas.openxmlformats.org/officeDocument/2006/relationships/image" Target="../media/image5.png"/><Relationship Id="rId10" Type="http://schemas.openxmlformats.org/officeDocument/2006/relationships/image" Target="../media/image9.png"/><Relationship Id="rId4" Type="http://schemas.microsoft.com/office/2007/relationships/hdphoto" Target="../media/hdphoto1.wdp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7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microsoft.com/office/2007/relationships/hdphoto" Target="../media/hdphoto4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1144493"/>
              </p:ext>
            </p:extLst>
          </p:nvPr>
        </p:nvGraphicFramePr>
        <p:xfrm>
          <a:off x="-2381" y="0"/>
          <a:ext cx="9145059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Prezentace" r:id="rId3" imgW="3022188" imgH="2267783" progId="PowerPoint.Show.8">
                  <p:embed/>
                </p:oleObj>
              </mc:Choice>
              <mc:Fallback>
                <p:oleObj name="Prezentace" r:id="rId3" imgW="3022188" imgH="2267783" progId="PowerPoint.Show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381" y="0"/>
                        <a:ext cx="9145059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1412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3362" y="116632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Práce s prezentací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1124744"/>
            <a:ext cx="9312229" cy="8032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Prezentace je určena žákům 2.ročníku.</a:t>
            </a:r>
          </a:p>
          <a:p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S pomocí obrázků pojmenovávají jednotlivá zvířata.</a:t>
            </a:r>
          </a:p>
          <a:p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Opakují  po učiteli a nacvičují správnou výslovnost.</a:t>
            </a:r>
          </a:p>
          <a:p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Seznamují se s psanou podobou anglických názvů.</a:t>
            </a:r>
          </a:p>
          <a:p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Pojmenovávají siluety zvířat.</a:t>
            </a:r>
          </a:p>
          <a:p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Procvičují barvy.</a:t>
            </a:r>
          </a:p>
          <a:p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Tvoří krátké věty.</a:t>
            </a:r>
          </a:p>
          <a:p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Překládají slovíčka do anglického jazyka, hned kontrolují správnost řešení.</a:t>
            </a:r>
          </a:p>
          <a:p>
            <a:endParaRPr lang="cs-CZ" sz="2400" dirty="0">
              <a:solidFill>
                <a:schemeClr val="bg1"/>
              </a:solidFill>
            </a:endParaRP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 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8875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00" y="0"/>
            <a:ext cx="944302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6210" y="692696"/>
            <a:ext cx="8229600" cy="1143000"/>
          </a:xfrm>
        </p:spPr>
        <p:txBody>
          <a:bodyPr>
            <a:noAutofit/>
          </a:bodyPr>
          <a:lstStyle/>
          <a:p>
            <a:r>
              <a:rPr lang="cs-CZ" sz="9600" b="1" dirty="0" err="1" smtClean="0">
                <a:solidFill>
                  <a:srgbClr val="FFFF00"/>
                </a:solidFill>
              </a:rPr>
              <a:t>Farm</a:t>
            </a:r>
            <a:r>
              <a:rPr lang="cs-CZ" sz="9600" b="1" dirty="0" smtClean="0">
                <a:solidFill>
                  <a:srgbClr val="FFFF00"/>
                </a:solidFill>
              </a:rPr>
              <a:t> </a:t>
            </a:r>
            <a:r>
              <a:rPr lang="cs-CZ" sz="9600" b="1" dirty="0" err="1">
                <a:solidFill>
                  <a:srgbClr val="FFFF00"/>
                </a:solidFill>
              </a:rPr>
              <a:t>a</a:t>
            </a:r>
            <a:r>
              <a:rPr lang="cs-CZ" sz="9600" b="1" dirty="0" err="1" smtClean="0">
                <a:solidFill>
                  <a:srgbClr val="FFFF00"/>
                </a:solidFill>
              </a:rPr>
              <a:t>nimals</a:t>
            </a:r>
            <a:endParaRPr lang="cs-CZ" sz="9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0950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15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50" accel="100000" fill="hold">
                                          <p:stCondLst>
                                            <p:cond delay="31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-6538"/>
            <a:ext cx="9569067" cy="710794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2020" r="100000">
                        <a14:foregroundMark x1="9091" y1="29825" x2="10101" y2="578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895" y="908720"/>
            <a:ext cx="4262085" cy="190501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500"/>
                    </a14:imgEffect>
                    <a14:imgEffect>
                      <a14:saturation sat="3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612" y="2382821"/>
            <a:ext cx="1825392" cy="1515075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231" y="5766295"/>
            <a:ext cx="724315" cy="1020163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428127"/>
            <a:ext cx="1400903" cy="1925441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6588" y="5209922"/>
            <a:ext cx="1938915" cy="1648078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038" y="2448218"/>
            <a:ext cx="1463516" cy="1938346"/>
          </a:xfrm>
          <a:prstGeom prst="rect">
            <a:avLst/>
          </a:prstGeom>
        </p:spPr>
      </p:pic>
      <p:sp>
        <p:nvSpPr>
          <p:cNvPr id="36" name="TextovéPole 35"/>
          <p:cNvSpPr txBox="1"/>
          <p:nvPr/>
        </p:nvSpPr>
        <p:spPr>
          <a:xfrm>
            <a:off x="6858803" y="2522571"/>
            <a:ext cx="9573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/>
              <a:t>pig</a:t>
            </a:r>
            <a:endParaRPr lang="cs-CZ" sz="4800" b="1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1566154" y="5618462"/>
            <a:ext cx="14766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/>
              <a:t>chick</a:t>
            </a:r>
            <a:endParaRPr lang="cs-CZ" sz="4800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5436950" y="3789040"/>
            <a:ext cx="17196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/>
              <a:t>rabbit</a:t>
            </a:r>
            <a:endParaRPr lang="cs-CZ" sz="48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7784945" y="4935298"/>
            <a:ext cx="13981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/>
              <a:t>duck</a:t>
            </a:r>
            <a:endParaRPr lang="cs-CZ" sz="4800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2264521" y="3971065"/>
            <a:ext cx="11544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hen</a:t>
            </a:r>
            <a:endParaRPr lang="cs-CZ" sz="48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38955" y="472733"/>
            <a:ext cx="13229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/>
              <a:t>cock</a:t>
            </a:r>
            <a:endParaRPr lang="cs-CZ" sz="4800" b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8242" y="5719155"/>
            <a:ext cx="10604857" cy="2004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0140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09045" y="2636912"/>
            <a:ext cx="3334955" cy="220843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509120"/>
            <a:ext cx="2921252" cy="233110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00" b="100000" l="0" r="100000">
                        <a14:foregroundMark x1="22000" y1="58800" x2="26400" y2="784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2912" y="4949030"/>
            <a:ext cx="1803105" cy="180310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31211" y="980728"/>
            <a:ext cx="2897784" cy="296749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347864" y="3140968"/>
            <a:ext cx="16118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/>
              <a:t>horse</a:t>
            </a:r>
            <a:endParaRPr lang="cs-CZ" sz="4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308304" y="4511370"/>
            <a:ext cx="12271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/>
              <a:t>cow</a:t>
            </a:r>
            <a:endParaRPr lang="cs-CZ" sz="4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0" y="4511370"/>
            <a:ext cx="131266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/>
              <a:t>goat</a:t>
            </a:r>
            <a:endParaRPr lang="cs-CZ" sz="4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434878" y="6009224"/>
            <a:ext cx="17091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/>
              <a:t>sheep</a:t>
            </a:r>
            <a:endParaRPr lang="cs-CZ" sz="4800" b="1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4277199"/>
            <a:ext cx="1286344" cy="1299337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3868385" y="5684891"/>
            <a:ext cx="16854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/>
              <a:t>goose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14339822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57710" y="1914505"/>
            <a:ext cx="393268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err="1" smtClean="0"/>
              <a:t>What</a:t>
            </a:r>
            <a:r>
              <a:rPr lang="cs-CZ" sz="6600" b="1" dirty="0" smtClean="0"/>
              <a:t> </a:t>
            </a:r>
            <a:r>
              <a:rPr lang="cs-CZ" sz="6600" b="1" dirty="0" err="1" smtClean="0"/>
              <a:t>is</a:t>
            </a:r>
            <a:r>
              <a:rPr lang="cs-CZ" sz="6600" b="1" dirty="0" smtClean="0"/>
              <a:t> </a:t>
            </a:r>
            <a:r>
              <a:rPr lang="cs-CZ" sz="6600" b="1" dirty="0" err="1" smtClean="0"/>
              <a:t>it</a:t>
            </a:r>
            <a:r>
              <a:rPr lang="cs-CZ" sz="6600" b="1" dirty="0" smtClean="0"/>
              <a:t>?</a:t>
            </a:r>
            <a:endParaRPr lang="cs-CZ" sz="6600" b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3672" y="188640"/>
            <a:ext cx="3054886" cy="2016224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032" y="2604366"/>
            <a:ext cx="1858916" cy="174738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351" y="5054523"/>
            <a:ext cx="1566860" cy="130049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01" y="4337964"/>
            <a:ext cx="3668709" cy="247026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5" y="188640"/>
            <a:ext cx="2608061" cy="135619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599" y="188640"/>
            <a:ext cx="2549503" cy="1944102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522" y="1841364"/>
            <a:ext cx="1546816" cy="159465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0390" y="5054523"/>
            <a:ext cx="2244199" cy="1660707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7211" y="4024366"/>
            <a:ext cx="773485" cy="1030157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1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65000" contrast="-7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586" y="2981234"/>
            <a:ext cx="1856982" cy="1850750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837847" y="237361"/>
            <a:ext cx="1032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err="1" smtClean="0">
                <a:solidFill>
                  <a:srgbClr val="FFFF00"/>
                </a:solidFill>
              </a:rPr>
              <a:t>pig</a:t>
            </a:r>
            <a:endParaRPr lang="cs-CZ" sz="5400" dirty="0">
              <a:solidFill>
                <a:srgbClr val="FFFF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806019" y="621501"/>
            <a:ext cx="142866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err="1" smtClean="0">
                <a:solidFill>
                  <a:srgbClr val="FFFF00"/>
                </a:solidFill>
              </a:rPr>
              <a:t>goat</a:t>
            </a:r>
            <a:endParaRPr lang="cs-CZ" sz="5400" dirty="0">
              <a:solidFill>
                <a:srgbClr val="FFFF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860696" y="405070"/>
            <a:ext cx="133036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err="1" smtClean="0">
                <a:solidFill>
                  <a:srgbClr val="FFFF00"/>
                </a:solidFill>
              </a:rPr>
              <a:t>cow</a:t>
            </a:r>
            <a:endParaRPr lang="cs-CZ" sz="5400" dirty="0">
              <a:solidFill>
                <a:srgbClr val="FFFF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360092" y="3385723"/>
            <a:ext cx="12570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FFFF00"/>
                </a:solidFill>
              </a:rPr>
              <a:t>hen</a:t>
            </a:r>
            <a:endParaRPr lang="cs-CZ" sz="5400" dirty="0">
              <a:solidFill>
                <a:srgbClr val="FFFF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35296" y="2421048"/>
            <a:ext cx="18632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err="1" smtClean="0">
                <a:solidFill>
                  <a:srgbClr val="FFFF00"/>
                </a:solidFill>
              </a:rPr>
              <a:t>rabbit</a:t>
            </a:r>
            <a:endParaRPr lang="cs-CZ" sz="5400" dirty="0">
              <a:solidFill>
                <a:srgbClr val="FFFF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220514" y="4759371"/>
            <a:ext cx="175977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err="1" smtClean="0">
                <a:solidFill>
                  <a:srgbClr val="FFFF00"/>
                </a:solidFill>
              </a:rPr>
              <a:t>horse</a:t>
            </a:r>
            <a:endParaRPr lang="cs-CZ" sz="5400" dirty="0">
              <a:solidFill>
                <a:srgbClr val="FFFF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669886" y="4265764"/>
            <a:ext cx="16081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err="1" smtClean="0">
                <a:solidFill>
                  <a:srgbClr val="FFFF00"/>
                </a:solidFill>
              </a:rPr>
              <a:t>chick</a:t>
            </a:r>
            <a:endParaRPr lang="cs-CZ" sz="5400" dirty="0">
              <a:solidFill>
                <a:srgbClr val="FFFF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520351" y="5399334"/>
            <a:ext cx="151996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err="1" smtClean="0">
                <a:solidFill>
                  <a:srgbClr val="FFFF00"/>
                </a:solidFill>
              </a:rPr>
              <a:t>duck</a:t>
            </a:r>
            <a:endParaRPr lang="cs-CZ" sz="5400" dirty="0">
              <a:solidFill>
                <a:srgbClr val="FFFF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822636" y="5221036"/>
            <a:ext cx="18726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err="1" smtClean="0">
                <a:solidFill>
                  <a:srgbClr val="FFFF00"/>
                </a:solidFill>
              </a:rPr>
              <a:t>sheep</a:t>
            </a:r>
            <a:endParaRPr lang="cs-CZ" sz="5400" dirty="0">
              <a:solidFill>
                <a:srgbClr val="FFFF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7166314" y="2983279"/>
            <a:ext cx="14452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err="1" smtClean="0">
                <a:solidFill>
                  <a:srgbClr val="FFFF00"/>
                </a:solidFill>
              </a:rPr>
              <a:t>cock</a:t>
            </a:r>
            <a:endParaRPr lang="cs-CZ" sz="5400" dirty="0">
              <a:solidFill>
                <a:srgbClr val="FFFF00"/>
              </a:solidFill>
            </a:endParaRPr>
          </a:p>
        </p:txBody>
      </p:sp>
      <p:pic>
        <p:nvPicPr>
          <p:cNvPr id="26" name="Obrázek 2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89" y="2882713"/>
            <a:ext cx="1154413" cy="1560017"/>
          </a:xfrm>
          <a:prstGeom prst="rect">
            <a:avLst/>
          </a:prstGeom>
        </p:spPr>
      </p:pic>
      <p:sp>
        <p:nvSpPr>
          <p:cNvPr id="27" name="TextovéPole 26"/>
          <p:cNvSpPr txBox="1"/>
          <p:nvPr/>
        </p:nvSpPr>
        <p:spPr>
          <a:xfrm>
            <a:off x="1983423" y="3344378"/>
            <a:ext cx="18518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err="1" smtClean="0">
                <a:solidFill>
                  <a:srgbClr val="FFFF00"/>
                </a:solidFill>
              </a:rPr>
              <a:t>goose</a:t>
            </a:r>
            <a:endParaRPr lang="cs-CZ" sz="5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23080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375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75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375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75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375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75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375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75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375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7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37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75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375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75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375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75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375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6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7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8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9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0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75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375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56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2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3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20" grpId="0"/>
      <p:bldP spid="22" grpId="0"/>
      <p:bldP spid="23" grpId="2"/>
      <p:bldP spid="24" grpId="0"/>
      <p:bldP spid="25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6953"/>
            <a:ext cx="9144000" cy="7190547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717815" y="-390976"/>
            <a:ext cx="233608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err="1" smtClean="0">
                <a:solidFill>
                  <a:srgbClr val="FFFF00"/>
                </a:solidFill>
              </a:rPr>
              <a:t>Say</a:t>
            </a:r>
            <a:r>
              <a:rPr lang="cs-CZ" sz="9600" dirty="0" smtClean="0">
                <a:solidFill>
                  <a:srgbClr val="FFFF00"/>
                </a:solidFill>
              </a:rPr>
              <a:t>!</a:t>
            </a:r>
            <a:endParaRPr lang="cs-CZ" sz="9600" dirty="0">
              <a:solidFill>
                <a:srgbClr val="FFFF00"/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6836702"/>
              </p:ext>
            </p:extLst>
          </p:nvPr>
        </p:nvGraphicFramePr>
        <p:xfrm>
          <a:off x="1547664" y="1304182"/>
          <a:ext cx="2399928" cy="493776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399928"/>
              </a:tblGrid>
              <a:tr h="806719">
                <a:tc>
                  <a:txBody>
                    <a:bodyPr/>
                    <a:lstStyle/>
                    <a:p>
                      <a:r>
                        <a:rPr lang="cs-CZ" sz="4800" b="1" dirty="0" smtClean="0">
                          <a:solidFill>
                            <a:schemeClr val="tx1"/>
                          </a:solidFill>
                        </a:rPr>
                        <a:t>kráva</a:t>
                      </a:r>
                      <a:endParaRPr lang="cs-CZ" sz="4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806719">
                <a:tc>
                  <a:txBody>
                    <a:bodyPr/>
                    <a:lstStyle/>
                    <a:p>
                      <a:r>
                        <a:rPr lang="cs-CZ" sz="4800" b="1" dirty="0" smtClean="0">
                          <a:solidFill>
                            <a:schemeClr val="tx1"/>
                          </a:solidFill>
                        </a:rPr>
                        <a:t>koza</a:t>
                      </a:r>
                      <a:endParaRPr lang="cs-CZ" sz="4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806719">
                <a:tc>
                  <a:txBody>
                    <a:bodyPr/>
                    <a:lstStyle/>
                    <a:p>
                      <a:r>
                        <a:rPr lang="cs-CZ" sz="4800" b="1" dirty="0" smtClean="0">
                          <a:solidFill>
                            <a:schemeClr val="tx1"/>
                          </a:solidFill>
                        </a:rPr>
                        <a:t>husa</a:t>
                      </a:r>
                      <a:endParaRPr lang="cs-CZ" sz="4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806719">
                <a:tc>
                  <a:txBody>
                    <a:bodyPr/>
                    <a:lstStyle/>
                    <a:p>
                      <a:r>
                        <a:rPr lang="cs-CZ" sz="4800" b="1" dirty="0" smtClean="0">
                          <a:solidFill>
                            <a:schemeClr val="tx1"/>
                          </a:solidFill>
                        </a:rPr>
                        <a:t>kuře</a:t>
                      </a:r>
                      <a:endParaRPr lang="cs-CZ" sz="4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806719">
                <a:tc>
                  <a:txBody>
                    <a:bodyPr/>
                    <a:lstStyle/>
                    <a:p>
                      <a:r>
                        <a:rPr lang="cs-CZ" sz="4800" b="1" dirty="0" smtClean="0">
                          <a:solidFill>
                            <a:schemeClr val="tx1"/>
                          </a:solidFill>
                        </a:rPr>
                        <a:t>kůň</a:t>
                      </a:r>
                      <a:endParaRPr lang="cs-CZ" sz="4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806719">
                <a:tc>
                  <a:txBody>
                    <a:bodyPr/>
                    <a:lstStyle/>
                    <a:p>
                      <a:r>
                        <a:rPr lang="cs-CZ" sz="4800" b="1" dirty="0" smtClean="0">
                          <a:solidFill>
                            <a:schemeClr val="tx1"/>
                          </a:solidFill>
                        </a:rPr>
                        <a:t>slepice</a:t>
                      </a:r>
                      <a:endParaRPr lang="cs-CZ" sz="4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Obdélník 5"/>
          <p:cNvSpPr/>
          <p:nvPr/>
        </p:nvSpPr>
        <p:spPr>
          <a:xfrm>
            <a:off x="5246161" y="1248788"/>
            <a:ext cx="2376264" cy="88406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err="1" smtClean="0"/>
              <a:t>cow</a:t>
            </a:r>
            <a:endParaRPr lang="cs-CZ" sz="4800" b="1" dirty="0"/>
          </a:p>
        </p:txBody>
      </p:sp>
      <p:sp>
        <p:nvSpPr>
          <p:cNvPr id="7" name="Obdélník 6"/>
          <p:cNvSpPr/>
          <p:nvPr/>
        </p:nvSpPr>
        <p:spPr>
          <a:xfrm>
            <a:off x="5263540" y="2132855"/>
            <a:ext cx="2376264" cy="79208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err="1" smtClean="0"/>
              <a:t>goat</a:t>
            </a:r>
            <a:endParaRPr lang="cs-CZ" sz="4800" b="1" dirty="0"/>
          </a:p>
        </p:txBody>
      </p:sp>
      <p:sp>
        <p:nvSpPr>
          <p:cNvPr id="8" name="Obdélník 7"/>
          <p:cNvSpPr/>
          <p:nvPr/>
        </p:nvSpPr>
        <p:spPr>
          <a:xfrm>
            <a:off x="5266171" y="2934051"/>
            <a:ext cx="2376264" cy="79208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err="1" smtClean="0"/>
              <a:t>goose</a:t>
            </a:r>
            <a:endParaRPr lang="cs-CZ" sz="4800" b="1" dirty="0"/>
          </a:p>
        </p:txBody>
      </p:sp>
      <p:sp>
        <p:nvSpPr>
          <p:cNvPr id="9" name="Obdélník 8"/>
          <p:cNvSpPr/>
          <p:nvPr/>
        </p:nvSpPr>
        <p:spPr>
          <a:xfrm>
            <a:off x="5272798" y="3726139"/>
            <a:ext cx="2376264" cy="79208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err="1" smtClean="0"/>
              <a:t>chick</a:t>
            </a:r>
            <a:endParaRPr lang="cs-CZ" sz="4800" b="1" dirty="0"/>
          </a:p>
        </p:txBody>
      </p:sp>
      <p:sp>
        <p:nvSpPr>
          <p:cNvPr id="10" name="Obdélník 9"/>
          <p:cNvSpPr/>
          <p:nvPr/>
        </p:nvSpPr>
        <p:spPr>
          <a:xfrm>
            <a:off x="5292788" y="4518226"/>
            <a:ext cx="2376264" cy="92699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err="1" smtClean="0"/>
              <a:t>horse</a:t>
            </a:r>
            <a:endParaRPr lang="cs-CZ" sz="4800" b="1" dirty="0"/>
          </a:p>
        </p:txBody>
      </p:sp>
      <p:sp>
        <p:nvSpPr>
          <p:cNvPr id="11" name="Obdélník 10"/>
          <p:cNvSpPr/>
          <p:nvPr/>
        </p:nvSpPr>
        <p:spPr>
          <a:xfrm>
            <a:off x="5292788" y="5445223"/>
            <a:ext cx="2376264" cy="80230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/>
              <a:t>hen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3163099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2359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92488" y="1"/>
            <a:ext cx="233608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err="1" smtClean="0">
                <a:solidFill>
                  <a:srgbClr val="FFFF00"/>
                </a:solidFill>
              </a:rPr>
              <a:t>Say</a:t>
            </a:r>
            <a:r>
              <a:rPr lang="cs-CZ" sz="9600" b="1" dirty="0" smtClean="0">
                <a:solidFill>
                  <a:srgbClr val="FFFF00"/>
                </a:solidFill>
              </a:rPr>
              <a:t>!</a:t>
            </a:r>
            <a:endParaRPr lang="cs-CZ" sz="9600" b="1" dirty="0">
              <a:solidFill>
                <a:srgbClr val="FFFF0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8295431"/>
              </p:ext>
            </p:extLst>
          </p:nvPr>
        </p:nvGraphicFramePr>
        <p:xfrm>
          <a:off x="1479064" y="1988840"/>
          <a:ext cx="2387352" cy="411480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387352"/>
              </a:tblGrid>
              <a:tr h="794360">
                <a:tc>
                  <a:txBody>
                    <a:bodyPr/>
                    <a:lstStyle/>
                    <a:p>
                      <a:r>
                        <a:rPr lang="cs-CZ" sz="4800" b="1" dirty="0" smtClean="0">
                          <a:solidFill>
                            <a:schemeClr val="tx1"/>
                          </a:solidFill>
                        </a:rPr>
                        <a:t>ovce</a:t>
                      </a:r>
                      <a:endParaRPr lang="cs-CZ" sz="4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688843">
                <a:tc>
                  <a:txBody>
                    <a:bodyPr/>
                    <a:lstStyle/>
                    <a:p>
                      <a:r>
                        <a:rPr lang="cs-CZ" sz="4800" b="1" dirty="0" smtClean="0">
                          <a:solidFill>
                            <a:schemeClr val="tx1"/>
                          </a:solidFill>
                        </a:rPr>
                        <a:t>kohout</a:t>
                      </a:r>
                      <a:endParaRPr lang="cs-CZ" sz="4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688843">
                <a:tc>
                  <a:txBody>
                    <a:bodyPr/>
                    <a:lstStyle/>
                    <a:p>
                      <a:r>
                        <a:rPr lang="cs-CZ" sz="4800" b="1" dirty="0" smtClean="0">
                          <a:solidFill>
                            <a:schemeClr val="tx1"/>
                          </a:solidFill>
                        </a:rPr>
                        <a:t>králík</a:t>
                      </a:r>
                      <a:endParaRPr lang="cs-CZ" sz="4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688843">
                <a:tc>
                  <a:txBody>
                    <a:bodyPr/>
                    <a:lstStyle/>
                    <a:p>
                      <a:r>
                        <a:rPr lang="cs-CZ" sz="4800" b="1" dirty="0" smtClean="0">
                          <a:solidFill>
                            <a:schemeClr val="tx1"/>
                          </a:solidFill>
                        </a:rPr>
                        <a:t>prase</a:t>
                      </a:r>
                      <a:endParaRPr lang="cs-CZ" sz="4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688843">
                <a:tc>
                  <a:txBody>
                    <a:bodyPr/>
                    <a:lstStyle/>
                    <a:p>
                      <a:r>
                        <a:rPr lang="cs-CZ" sz="4800" b="1" dirty="0" smtClean="0">
                          <a:solidFill>
                            <a:schemeClr val="tx1"/>
                          </a:solidFill>
                        </a:rPr>
                        <a:t>kachna</a:t>
                      </a:r>
                      <a:endParaRPr lang="cs-CZ" sz="4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Obdélník 5"/>
          <p:cNvSpPr/>
          <p:nvPr/>
        </p:nvSpPr>
        <p:spPr>
          <a:xfrm>
            <a:off x="5277385" y="1988840"/>
            <a:ext cx="2376264" cy="88406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err="1" smtClean="0"/>
              <a:t>sheep</a:t>
            </a:r>
            <a:endParaRPr lang="cs-CZ" sz="4800" b="1" dirty="0"/>
          </a:p>
        </p:txBody>
      </p:sp>
      <p:sp>
        <p:nvSpPr>
          <p:cNvPr id="7" name="Obdélník 6"/>
          <p:cNvSpPr/>
          <p:nvPr/>
        </p:nvSpPr>
        <p:spPr>
          <a:xfrm>
            <a:off x="5277385" y="2872907"/>
            <a:ext cx="2376264" cy="70010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err="1" smtClean="0"/>
              <a:t>cock</a:t>
            </a:r>
            <a:endParaRPr lang="cs-CZ" sz="4800" b="1" dirty="0"/>
          </a:p>
        </p:txBody>
      </p:sp>
      <p:sp>
        <p:nvSpPr>
          <p:cNvPr id="8" name="Obdélník 7"/>
          <p:cNvSpPr/>
          <p:nvPr/>
        </p:nvSpPr>
        <p:spPr>
          <a:xfrm>
            <a:off x="5277385" y="3573017"/>
            <a:ext cx="2376264" cy="86409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err="1" smtClean="0"/>
              <a:t>rabbit</a:t>
            </a:r>
            <a:endParaRPr lang="cs-CZ" sz="4800" b="1" dirty="0"/>
          </a:p>
        </p:txBody>
      </p:sp>
      <p:sp>
        <p:nvSpPr>
          <p:cNvPr id="9" name="Obdélník 8"/>
          <p:cNvSpPr/>
          <p:nvPr/>
        </p:nvSpPr>
        <p:spPr>
          <a:xfrm>
            <a:off x="5277385" y="4437113"/>
            <a:ext cx="2376264" cy="86409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err="1" smtClean="0"/>
              <a:t>pig</a:t>
            </a:r>
            <a:endParaRPr lang="cs-CZ" sz="4800" b="1" dirty="0"/>
          </a:p>
        </p:txBody>
      </p:sp>
      <p:sp>
        <p:nvSpPr>
          <p:cNvPr id="10" name="Obdélník 9"/>
          <p:cNvSpPr/>
          <p:nvPr/>
        </p:nvSpPr>
        <p:spPr>
          <a:xfrm>
            <a:off x="5277385" y="5301209"/>
            <a:ext cx="2376264" cy="86409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err="1" smtClean="0"/>
              <a:t>duck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13841225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974324"/>
            <a:ext cx="6132200" cy="4660472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051720" y="404664"/>
            <a:ext cx="573182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/>
              <a:t>Very </a:t>
            </a:r>
            <a:r>
              <a:rPr lang="cs-CZ" sz="9600" b="1" dirty="0" err="1" smtClean="0"/>
              <a:t>good</a:t>
            </a:r>
            <a:r>
              <a:rPr lang="cs-CZ" sz="9600" b="1" dirty="0" smtClean="0"/>
              <a:t>!</a:t>
            </a:r>
            <a:endParaRPr lang="cs-CZ" sz="9600" b="1" dirty="0"/>
          </a:p>
        </p:txBody>
      </p:sp>
    </p:spTree>
    <p:extLst>
      <p:ext uri="{BB962C8B-B14F-4D97-AF65-F5344CB8AC3E}">
        <p14:creationId xmlns:p14="http://schemas.microsoft.com/office/powerpoint/2010/main" val="35857252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9208" y="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Zdroje obrázků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5536" y="908720"/>
            <a:ext cx="8496944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>
                <a:solidFill>
                  <a:schemeClr val="bg1"/>
                </a:solidFill>
              </a:rPr>
              <a:t>[cit.2012-03-21] Dostupné pod licencí Publik Domain na WWW:</a:t>
            </a:r>
          </a:p>
          <a:p>
            <a:r>
              <a:rPr lang="pl-PL" sz="2000" dirty="0">
                <a:solidFill>
                  <a:schemeClr val="bg1"/>
                </a:solidFill>
              </a:rPr>
              <a:t>tráva</a:t>
            </a:r>
          </a:p>
          <a:p>
            <a:r>
              <a:rPr lang="pl-PL" sz="2000" dirty="0">
                <a:solidFill>
                  <a:schemeClr val="bg1"/>
                </a:solidFill>
              </a:rPr>
              <a:t>http://www.clker.com/clipart-gras.html</a:t>
            </a:r>
          </a:p>
          <a:p>
            <a:r>
              <a:rPr lang="pl-PL" sz="2000" dirty="0">
                <a:solidFill>
                  <a:schemeClr val="bg1"/>
                </a:solidFill>
              </a:rPr>
              <a:t>plot</a:t>
            </a:r>
          </a:p>
          <a:p>
            <a:r>
              <a:rPr lang="pl-PL" sz="2000" dirty="0">
                <a:solidFill>
                  <a:schemeClr val="bg1"/>
                </a:solidFill>
              </a:rPr>
              <a:t>http://www.clker.com/clipart-farm-fence.html</a:t>
            </a:r>
          </a:p>
          <a:p>
            <a:r>
              <a:rPr lang="pl-PL" sz="2000" dirty="0">
                <a:solidFill>
                  <a:schemeClr val="bg1"/>
                </a:solidFill>
              </a:rPr>
              <a:t>slepice</a:t>
            </a:r>
          </a:p>
          <a:p>
            <a:r>
              <a:rPr lang="pl-PL" sz="2000" dirty="0">
                <a:solidFill>
                  <a:schemeClr val="bg1"/>
                </a:solidFill>
              </a:rPr>
              <a:t>http://www.clker.com/clipart-3289.html</a:t>
            </a:r>
          </a:p>
          <a:p>
            <a:r>
              <a:rPr lang="pl-PL" sz="2000" dirty="0">
                <a:solidFill>
                  <a:schemeClr val="bg1"/>
                </a:solidFill>
              </a:rPr>
              <a:t>prase</a:t>
            </a:r>
          </a:p>
          <a:p>
            <a:r>
              <a:rPr lang="pl-PL" sz="2000" dirty="0">
                <a:solidFill>
                  <a:schemeClr val="bg1"/>
                </a:solidFill>
              </a:rPr>
              <a:t>http://www.clker.com/clipart-13631.html</a:t>
            </a:r>
          </a:p>
          <a:p>
            <a:r>
              <a:rPr lang="pl-PL" sz="2000" dirty="0">
                <a:solidFill>
                  <a:schemeClr val="bg1"/>
                </a:solidFill>
              </a:rPr>
              <a:t>kohout</a:t>
            </a:r>
          </a:p>
          <a:p>
            <a:r>
              <a:rPr lang="pl-PL" sz="2000" dirty="0">
                <a:solidFill>
                  <a:schemeClr val="bg1"/>
                </a:solidFill>
              </a:rPr>
              <a:t>http://www.clker.com/clipart-24063.html</a:t>
            </a:r>
          </a:p>
          <a:p>
            <a:r>
              <a:rPr lang="pl-PL" sz="2000" dirty="0">
                <a:solidFill>
                  <a:schemeClr val="bg1"/>
                </a:solidFill>
              </a:rPr>
              <a:t>kuře</a:t>
            </a:r>
          </a:p>
          <a:p>
            <a:r>
              <a:rPr lang="pl-PL" sz="2000" dirty="0">
                <a:solidFill>
                  <a:schemeClr val="bg1"/>
                </a:solidFill>
              </a:rPr>
              <a:t>http://www.clker.com/clipart-chick-1.html</a:t>
            </a:r>
          </a:p>
          <a:p>
            <a:r>
              <a:rPr lang="pl-PL" sz="2000" dirty="0">
                <a:solidFill>
                  <a:schemeClr val="bg1"/>
                </a:solidFill>
              </a:rPr>
              <a:t>kachna</a:t>
            </a:r>
          </a:p>
          <a:p>
            <a:r>
              <a:rPr lang="pl-PL" sz="2000" dirty="0">
                <a:solidFill>
                  <a:schemeClr val="bg1"/>
                </a:solidFill>
              </a:rPr>
              <a:t>http://www.clker.com/clipart-3069.html</a:t>
            </a:r>
          </a:p>
          <a:p>
            <a:r>
              <a:rPr lang="pl-PL" sz="2000" dirty="0">
                <a:solidFill>
                  <a:schemeClr val="bg1"/>
                </a:solidFill>
              </a:rPr>
              <a:t>husa</a:t>
            </a:r>
          </a:p>
          <a:p>
            <a:r>
              <a:rPr lang="pl-PL" sz="2000" dirty="0">
                <a:solidFill>
                  <a:schemeClr val="bg1"/>
                </a:solidFill>
              </a:rPr>
              <a:t>http://www.clker.com/clipart-goose-bird.html</a:t>
            </a:r>
          </a:p>
          <a:p>
            <a:r>
              <a:rPr lang="pl-PL" sz="2000" dirty="0">
                <a:solidFill>
                  <a:schemeClr val="bg1"/>
                </a:solidFill>
              </a:rPr>
              <a:t>králík</a:t>
            </a:r>
          </a:p>
          <a:p>
            <a:r>
              <a:rPr lang="pl-PL" sz="2000" dirty="0">
                <a:solidFill>
                  <a:schemeClr val="bg1"/>
                </a:solidFill>
              </a:rPr>
              <a:t>http://www.clker.com/clipart-rabbit-sitting.html</a:t>
            </a:r>
          </a:p>
        </p:txBody>
      </p:sp>
    </p:spTree>
    <p:extLst>
      <p:ext uri="{BB962C8B-B14F-4D97-AF65-F5344CB8AC3E}">
        <p14:creationId xmlns:p14="http://schemas.microsoft.com/office/powerpoint/2010/main" val="30389584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620688"/>
            <a:ext cx="660648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chemeClr val="bg1"/>
                </a:solidFill>
              </a:rPr>
              <a:t>ovce</a:t>
            </a:r>
            <a:endParaRPr lang="en-US" sz="2000" dirty="0">
              <a:solidFill>
                <a:schemeClr val="bg1"/>
              </a:solidFill>
            </a:endParaRPr>
          </a:p>
          <a:p>
            <a:r>
              <a:rPr lang="en-US" sz="2000" dirty="0">
                <a:solidFill>
                  <a:schemeClr val="bg1"/>
                </a:solidFill>
              </a:rPr>
              <a:t>http://www.clker.com/clipart-11663.html</a:t>
            </a:r>
          </a:p>
          <a:p>
            <a:r>
              <a:rPr lang="en-US" sz="2000" dirty="0" err="1">
                <a:solidFill>
                  <a:schemeClr val="bg1"/>
                </a:solidFill>
              </a:rPr>
              <a:t>kráva</a:t>
            </a:r>
            <a:endParaRPr lang="en-US" sz="2000" dirty="0">
              <a:solidFill>
                <a:schemeClr val="bg1"/>
              </a:solidFill>
            </a:endParaRPr>
          </a:p>
          <a:p>
            <a:r>
              <a:rPr lang="en-US" sz="2000" dirty="0">
                <a:solidFill>
                  <a:schemeClr val="bg1"/>
                </a:solidFill>
              </a:rPr>
              <a:t>http://www.clker.com/clipart-3441.html</a:t>
            </a:r>
          </a:p>
          <a:p>
            <a:r>
              <a:rPr lang="en-US" sz="2000" dirty="0" err="1">
                <a:solidFill>
                  <a:schemeClr val="bg1"/>
                </a:solidFill>
              </a:rPr>
              <a:t>kůň</a:t>
            </a:r>
            <a:endParaRPr lang="en-US" sz="2000" dirty="0">
              <a:solidFill>
                <a:schemeClr val="bg1"/>
              </a:solidFill>
            </a:endParaRPr>
          </a:p>
          <a:p>
            <a:r>
              <a:rPr lang="en-US" sz="2000" dirty="0">
                <a:solidFill>
                  <a:schemeClr val="bg1"/>
                </a:solidFill>
              </a:rPr>
              <a:t>http://www.clker.com/clipart-10982.html</a:t>
            </a:r>
          </a:p>
          <a:p>
            <a:r>
              <a:rPr lang="en-US" sz="2000" dirty="0" err="1">
                <a:solidFill>
                  <a:schemeClr val="bg1"/>
                </a:solidFill>
              </a:rPr>
              <a:t>koza</a:t>
            </a:r>
            <a:endParaRPr lang="en-US" sz="2000" dirty="0">
              <a:solidFill>
                <a:schemeClr val="bg1"/>
              </a:solidFill>
            </a:endParaRPr>
          </a:p>
          <a:p>
            <a:r>
              <a:rPr lang="en-US" sz="2000" dirty="0">
                <a:solidFill>
                  <a:schemeClr val="bg1"/>
                </a:solidFill>
              </a:rPr>
              <a:t>http://www.clker.com/clipart-150969.html</a:t>
            </a:r>
          </a:p>
          <a:p>
            <a:r>
              <a:rPr lang="en-US" sz="2000" dirty="0" err="1">
                <a:solidFill>
                  <a:schemeClr val="bg1"/>
                </a:solidFill>
              </a:rPr>
              <a:t>silueta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ovce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</a:p>
          <a:p>
            <a:r>
              <a:rPr lang="en-US" sz="2000" dirty="0">
                <a:solidFill>
                  <a:schemeClr val="bg1"/>
                </a:solidFill>
              </a:rPr>
              <a:t>http://www.clker.com/clipart-sheep-silhouette.html</a:t>
            </a:r>
          </a:p>
          <a:p>
            <a:r>
              <a:rPr lang="en-US" sz="2000" dirty="0" err="1">
                <a:solidFill>
                  <a:schemeClr val="bg1"/>
                </a:solidFill>
              </a:rPr>
              <a:t>silueta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kohouta</a:t>
            </a:r>
            <a:endParaRPr lang="en-US" sz="2000" dirty="0">
              <a:solidFill>
                <a:schemeClr val="bg1"/>
              </a:solidFill>
            </a:endParaRPr>
          </a:p>
          <a:p>
            <a:r>
              <a:rPr lang="en-US" sz="2000" dirty="0">
                <a:solidFill>
                  <a:schemeClr val="bg1"/>
                </a:solidFill>
              </a:rPr>
              <a:t>http://www.clker.com/clipart-chicken-rooster.html</a:t>
            </a:r>
          </a:p>
          <a:p>
            <a:r>
              <a:rPr lang="en-US" sz="2000" dirty="0" err="1">
                <a:solidFill>
                  <a:schemeClr val="bg1"/>
                </a:solidFill>
              </a:rPr>
              <a:t>silueta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prasete</a:t>
            </a:r>
            <a:endParaRPr lang="en-US" sz="2000" dirty="0">
              <a:solidFill>
                <a:schemeClr val="bg1"/>
              </a:solidFill>
            </a:endParaRPr>
          </a:p>
          <a:p>
            <a:r>
              <a:rPr lang="en-US" sz="2000" dirty="0">
                <a:solidFill>
                  <a:schemeClr val="bg1"/>
                </a:solidFill>
              </a:rPr>
              <a:t>http://www.clker.com/clipart-pig-silhouette.html</a:t>
            </a:r>
          </a:p>
          <a:p>
            <a:r>
              <a:rPr lang="en-US" sz="2000" dirty="0" err="1">
                <a:solidFill>
                  <a:schemeClr val="bg1"/>
                </a:solidFill>
              </a:rPr>
              <a:t>silueta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králíka</a:t>
            </a:r>
            <a:endParaRPr lang="en-US" sz="2000" dirty="0">
              <a:solidFill>
                <a:schemeClr val="bg1"/>
              </a:solidFill>
            </a:endParaRPr>
          </a:p>
          <a:p>
            <a:r>
              <a:rPr lang="en-US" sz="2000" dirty="0">
                <a:solidFill>
                  <a:schemeClr val="bg1"/>
                </a:solidFill>
              </a:rPr>
              <a:t>http://www.clker.com/clipart-rabbit-silhouette.html</a:t>
            </a:r>
          </a:p>
          <a:p>
            <a:r>
              <a:rPr lang="en-US" sz="2000" dirty="0" err="1">
                <a:solidFill>
                  <a:schemeClr val="bg1"/>
                </a:solidFill>
              </a:rPr>
              <a:t>silueta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koně</a:t>
            </a:r>
            <a:endParaRPr lang="en-US" sz="2000" dirty="0">
              <a:solidFill>
                <a:schemeClr val="bg1"/>
              </a:solidFill>
            </a:endParaRPr>
          </a:p>
          <a:p>
            <a:r>
              <a:rPr lang="en-US" sz="2000" dirty="0">
                <a:solidFill>
                  <a:schemeClr val="bg1"/>
                </a:solidFill>
              </a:rPr>
              <a:t>http://www.clker.com/clipart-13768.html</a:t>
            </a:r>
          </a:p>
        </p:txBody>
      </p:sp>
    </p:spTree>
    <p:extLst>
      <p:ext uri="{BB962C8B-B14F-4D97-AF65-F5344CB8AC3E}">
        <p14:creationId xmlns:p14="http://schemas.microsoft.com/office/powerpoint/2010/main" val="7415142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692696"/>
            <a:ext cx="646246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>
                <a:solidFill>
                  <a:schemeClr val="bg1"/>
                </a:solidFill>
              </a:rPr>
              <a:t>silueta kozy</a:t>
            </a:r>
          </a:p>
          <a:p>
            <a:r>
              <a:rPr lang="cs-CZ" sz="2000" dirty="0">
                <a:solidFill>
                  <a:schemeClr val="bg1"/>
                </a:solidFill>
              </a:rPr>
              <a:t>http://www.clker.com/clipart-ram-silhouette.html</a:t>
            </a:r>
          </a:p>
          <a:p>
            <a:r>
              <a:rPr lang="cs-CZ" sz="2000" dirty="0">
                <a:solidFill>
                  <a:schemeClr val="bg1"/>
                </a:solidFill>
              </a:rPr>
              <a:t>silueta husy</a:t>
            </a:r>
          </a:p>
          <a:p>
            <a:r>
              <a:rPr lang="cs-CZ" sz="2000" dirty="0">
                <a:solidFill>
                  <a:schemeClr val="bg1"/>
                </a:solidFill>
              </a:rPr>
              <a:t>http://www.clker.com/clipart-goose-7.html</a:t>
            </a:r>
          </a:p>
          <a:p>
            <a:r>
              <a:rPr lang="cs-CZ" sz="2000" dirty="0">
                <a:solidFill>
                  <a:schemeClr val="bg1"/>
                </a:solidFill>
              </a:rPr>
              <a:t>silueta kuřete</a:t>
            </a:r>
          </a:p>
          <a:p>
            <a:r>
              <a:rPr lang="cs-CZ" sz="2000" dirty="0">
                <a:solidFill>
                  <a:schemeClr val="bg1"/>
                </a:solidFill>
              </a:rPr>
              <a:t>http://www.clker.com/clipart-154267.html</a:t>
            </a:r>
          </a:p>
          <a:p>
            <a:r>
              <a:rPr lang="cs-CZ" sz="2000" dirty="0">
                <a:solidFill>
                  <a:schemeClr val="bg1"/>
                </a:solidFill>
              </a:rPr>
              <a:t>silueta slepice </a:t>
            </a:r>
          </a:p>
          <a:p>
            <a:r>
              <a:rPr lang="cs-CZ" sz="2000" dirty="0">
                <a:solidFill>
                  <a:schemeClr val="bg1"/>
                </a:solidFill>
              </a:rPr>
              <a:t>http://www.clker.com/clipart-simpsonhen1.html</a:t>
            </a:r>
          </a:p>
          <a:p>
            <a:r>
              <a:rPr lang="cs-CZ" sz="2000" dirty="0">
                <a:solidFill>
                  <a:schemeClr val="bg1"/>
                </a:solidFill>
              </a:rPr>
              <a:t>silueta krávy</a:t>
            </a:r>
          </a:p>
          <a:p>
            <a:r>
              <a:rPr lang="cs-CZ" sz="2000" dirty="0">
                <a:solidFill>
                  <a:schemeClr val="bg1"/>
                </a:solidFill>
              </a:rPr>
              <a:t>http://www.clker.com/clipart-3134.html</a:t>
            </a:r>
          </a:p>
          <a:p>
            <a:r>
              <a:rPr lang="cs-CZ" sz="2000" dirty="0">
                <a:solidFill>
                  <a:schemeClr val="bg1"/>
                </a:solidFill>
              </a:rPr>
              <a:t>silueta kachny</a:t>
            </a:r>
          </a:p>
          <a:p>
            <a:r>
              <a:rPr lang="cs-CZ" sz="2000" dirty="0">
                <a:solidFill>
                  <a:schemeClr val="bg1"/>
                </a:solidFill>
              </a:rPr>
              <a:t>http://www.clker.com/clipart-3136.html</a:t>
            </a:r>
          </a:p>
          <a:p>
            <a:r>
              <a:rPr lang="cs-CZ" sz="2000" dirty="0">
                <a:solidFill>
                  <a:schemeClr val="bg1"/>
                </a:solidFill>
              </a:rPr>
              <a:t>traktorista</a:t>
            </a:r>
          </a:p>
          <a:p>
            <a:r>
              <a:rPr lang="cs-CZ" sz="2000" dirty="0">
                <a:solidFill>
                  <a:schemeClr val="bg1"/>
                </a:solidFill>
              </a:rPr>
              <a:t>http://www.clker.com/clipart-6896.html traktorista</a:t>
            </a:r>
          </a:p>
          <a:p>
            <a:r>
              <a:rPr lang="cs-CZ" sz="2000" dirty="0">
                <a:solidFill>
                  <a:schemeClr val="bg1"/>
                </a:solidFill>
              </a:rPr>
              <a:t>příroda</a:t>
            </a:r>
          </a:p>
          <a:p>
            <a:r>
              <a:rPr lang="cs-CZ" sz="2000" dirty="0">
                <a:solidFill>
                  <a:schemeClr val="bg1"/>
                </a:solidFill>
              </a:rPr>
              <a:t>http://www.clker.com/clipart-13461.html</a:t>
            </a:r>
          </a:p>
          <a:p>
            <a:r>
              <a:rPr lang="cs-CZ" sz="2000" dirty="0">
                <a:solidFill>
                  <a:schemeClr val="bg1"/>
                </a:solidFill>
              </a:rPr>
              <a:t>země</a:t>
            </a:r>
          </a:p>
          <a:p>
            <a:r>
              <a:rPr lang="cs-CZ" sz="2000" dirty="0">
                <a:solidFill>
                  <a:schemeClr val="bg1"/>
                </a:solidFill>
              </a:rPr>
              <a:t>http://www.clker.com/clipart-landscape-col-a.html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9188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3">
      <a:dk1>
        <a:sysClr val="windowText" lastClr="000000"/>
      </a:dk1>
      <a:lt1>
        <a:sysClr val="window" lastClr="FFFFFF"/>
      </a:lt1>
      <a:dk2>
        <a:srgbClr val="92D050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381</TotalTime>
  <Words>245</Words>
  <Application>Microsoft Office PowerPoint</Application>
  <PresentationFormat>Předvádění na obrazovce (4:3)</PresentationFormat>
  <Paragraphs>129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systému Office</vt:lpstr>
      <vt:lpstr>Prezentace aplikace Microsoft PowerPoint 97–2003</vt:lpstr>
      <vt:lpstr>Prezentace aplikace PowerPoint</vt:lpstr>
      <vt:lpstr>Práce s prezentací</vt:lpstr>
      <vt:lpstr>Farm animals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 obrázků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Kabinet</dc:creator>
  <cp:lastModifiedBy>Kabinet</cp:lastModifiedBy>
  <cp:revision>29</cp:revision>
  <dcterms:created xsi:type="dcterms:W3CDTF">2012-03-21T15:30:53Z</dcterms:created>
  <dcterms:modified xsi:type="dcterms:W3CDTF">2012-06-05T14:43:38Z</dcterms:modified>
</cp:coreProperties>
</file>