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E1A84-A3B5-4FBB-BC79-F5EBF0C8446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438ECD-B1E3-4622-B870-8795B7C7DF4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AAE1A84-A3B5-4FBB-BC79-F5EBF0C8446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A438ECD-B1E3-4622-B870-8795B7C7DF4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E1A84-A3B5-4FBB-BC79-F5EBF0C8446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8ECD-B1E3-4622-B870-8795B7C7DF4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E1A84-A3B5-4FBB-BC79-F5EBF0C8446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8ECD-B1E3-4622-B870-8795B7C7DF4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8ECD-B1E3-4622-B870-8795B7C7DF4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E1A84-A3B5-4FBB-BC79-F5EBF0C8446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E1A84-A3B5-4FBB-BC79-F5EBF0C8446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8ECD-B1E3-4622-B870-8795B7C7DF4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E1A84-A3B5-4FBB-BC79-F5EBF0C8446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8ECD-B1E3-4622-B870-8795B7C7DF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AAE1A84-A3B5-4FBB-BC79-F5EBF0C8446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A438ECD-B1E3-4622-B870-8795B7C7DF4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E1A84-A3B5-4FBB-BC79-F5EBF0C8446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438ECD-B1E3-4622-B870-8795B7C7DF4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E1A84-A3B5-4FBB-BC79-F5EBF0C8446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8ECD-B1E3-4622-B870-8795B7C7DF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E1A84-A3B5-4FBB-BC79-F5EBF0C8446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8ECD-B1E3-4622-B870-8795B7C7DF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AE1A84-A3B5-4FBB-BC79-F5EBF0C8446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A438ECD-B1E3-4622-B870-8795B7C7DF4C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1.wdp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2.png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1.png"/><Relationship Id="rId4" Type="http://schemas.openxmlformats.org/officeDocument/2006/relationships/image" Target="../media/image7.png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618212"/>
              </p:ext>
            </p:extLst>
          </p:nvPr>
        </p:nvGraphicFramePr>
        <p:xfrm>
          <a:off x="0" y="0"/>
          <a:ext cx="9142678" cy="68562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Prezentace" r:id="rId3" imgW="3022188" imgH="2267783" progId="PowerPoint.Show.8">
                  <p:embed/>
                </p:oleObj>
              </mc:Choice>
              <mc:Fallback>
                <p:oleObj name="Prezentace" r:id="rId3" imgW="3022188" imgH="2267783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142678" cy="685621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13815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-315416"/>
            <a:ext cx="8229600" cy="1219200"/>
          </a:xfrm>
        </p:spPr>
        <p:txBody>
          <a:bodyPr/>
          <a:lstStyle/>
          <a:p>
            <a:r>
              <a:rPr lang="cs-CZ" dirty="0" smtClean="0"/>
              <a:t>           </a:t>
            </a:r>
            <a:r>
              <a:rPr lang="cs-CZ" dirty="0" smtClean="0">
                <a:latin typeface="Candara" pitchFamily="34" charset="0"/>
              </a:rPr>
              <a:t>Práce s prezentací</a:t>
            </a:r>
            <a:endParaRPr lang="cs-CZ" dirty="0">
              <a:latin typeface="Candar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052736"/>
            <a:ext cx="5392823" cy="56015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Candara" pitchFamily="34" charset="0"/>
              </a:rPr>
              <a:t>Prezentace je určena žákům 2.ročníku.</a:t>
            </a:r>
          </a:p>
          <a:p>
            <a:endParaRPr lang="cs-CZ" sz="2000" dirty="0">
              <a:latin typeface="Candara" pitchFamily="34" charset="0"/>
            </a:endParaRPr>
          </a:p>
          <a:p>
            <a:r>
              <a:rPr lang="cs-CZ" sz="2000" dirty="0" smtClean="0">
                <a:latin typeface="Candara" pitchFamily="34" charset="0"/>
              </a:rPr>
              <a:t>Žáci opakují po učiteli se správnou výslovností.</a:t>
            </a:r>
          </a:p>
          <a:p>
            <a:endParaRPr lang="cs-CZ" sz="2000" dirty="0">
              <a:latin typeface="Candara" pitchFamily="34" charset="0"/>
            </a:endParaRPr>
          </a:p>
          <a:p>
            <a:r>
              <a:rPr lang="cs-CZ" sz="2000" dirty="0" smtClean="0">
                <a:latin typeface="Candara" pitchFamily="34" charset="0"/>
              </a:rPr>
              <a:t>Pojmenovávají obrázky.</a:t>
            </a:r>
          </a:p>
          <a:p>
            <a:endParaRPr lang="cs-CZ" sz="2000" dirty="0" smtClean="0">
              <a:latin typeface="Candara" pitchFamily="34" charset="0"/>
            </a:endParaRPr>
          </a:p>
          <a:p>
            <a:r>
              <a:rPr lang="cs-CZ" sz="2000" dirty="0" smtClean="0">
                <a:latin typeface="Candara" pitchFamily="34" charset="0"/>
              </a:rPr>
              <a:t>Seznamují se s neurčitým členem.</a:t>
            </a:r>
          </a:p>
          <a:p>
            <a:endParaRPr lang="cs-CZ" sz="2000" dirty="0">
              <a:latin typeface="Candara" pitchFamily="34" charset="0"/>
            </a:endParaRPr>
          </a:p>
          <a:p>
            <a:r>
              <a:rPr lang="cs-CZ" sz="2000" dirty="0" smtClean="0">
                <a:latin typeface="Candara" pitchFamily="34" charset="0"/>
              </a:rPr>
              <a:t>Překládají slova do angličtiny.</a:t>
            </a:r>
          </a:p>
          <a:p>
            <a:endParaRPr lang="cs-CZ" sz="2000" dirty="0">
              <a:latin typeface="Candara" pitchFamily="34" charset="0"/>
            </a:endParaRPr>
          </a:p>
          <a:p>
            <a:r>
              <a:rPr lang="cs-CZ" sz="2000" dirty="0" smtClean="0">
                <a:latin typeface="Candara" pitchFamily="34" charset="0"/>
              </a:rPr>
              <a:t>Seznamují se s psanou podobou anglických slov.</a:t>
            </a:r>
          </a:p>
          <a:p>
            <a:endParaRPr lang="cs-CZ" sz="2000" dirty="0">
              <a:latin typeface="Candara" pitchFamily="34" charset="0"/>
            </a:endParaRPr>
          </a:p>
          <a:p>
            <a:r>
              <a:rPr lang="cs-CZ" sz="2000" dirty="0" smtClean="0">
                <a:latin typeface="Candara" pitchFamily="34" charset="0"/>
              </a:rPr>
              <a:t>Procvičují barvy.</a:t>
            </a:r>
          </a:p>
          <a:p>
            <a:endParaRPr lang="cs-CZ" sz="2000" dirty="0">
              <a:latin typeface="Candara" pitchFamily="34" charset="0"/>
            </a:endParaRPr>
          </a:p>
          <a:p>
            <a:r>
              <a:rPr lang="cs-CZ" sz="2000" dirty="0" smtClean="0">
                <a:latin typeface="Candara" pitchFamily="34" charset="0"/>
              </a:rPr>
              <a:t>Tvoří krátké věty.</a:t>
            </a:r>
          </a:p>
          <a:p>
            <a:endParaRPr lang="cs-CZ" sz="2000" dirty="0">
              <a:latin typeface="Candara" pitchFamily="34" charset="0"/>
            </a:endParaRPr>
          </a:p>
          <a:p>
            <a:r>
              <a:rPr lang="cs-CZ" sz="2000" dirty="0" smtClean="0">
                <a:latin typeface="Candara" pitchFamily="34" charset="0"/>
              </a:rPr>
              <a:t>Doplňují části slov.</a:t>
            </a:r>
            <a:endParaRPr lang="cs-CZ" sz="2000" dirty="0">
              <a:latin typeface="Candara" pitchFamily="34" charset="0"/>
            </a:endParaRPr>
          </a:p>
          <a:p>
            <a:endParaRPr lang="cs-CZ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6440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txBody>
          <a:bodyPr>
            <a:noAutofit/>
          </a:bodyPr>
          <a:lstStyle/>
          <a:p>
            <a:r>
              <a:rPr lang="cs-CZ" sz="9600" b="1" dirty="0" smtClean="0"/>
              <a:t>     SCHOOL</a:t>
            </a:r>
            <a:endParaRPr lang="cs-CZ" sz="96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87" y="1628800"/>
            <a:ext cx="9146901" cy="52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313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714" b="75084" l="14762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4086"/>
          <a:stretch/>
        </p:blipFill>
        <p:spPr>
          <a:xfrm>
            <a:off x="-142849" y="3009727"/>
            <a:ext cx="3576673" cy="3840061"/>
          </a:xfrm>
          <a:prstGeom prst="rect">
            <a:avLst/>
          </a:prstGeom>
        </p:spPr>
      </p:pic>
      <p:sp>
        <p:nvSpPr>
          <p:cNvPr id="9" name="Obláček 8"/>
          <p:cNvSpPr/>
          <p:nvPr/>
        </p:nvSpPr>
        <p:spPr>
          <a:xfrm>
            <a:off x="3050284" y="0"/>
            <a:ext cx="5851537" cy="4702157"/>
          </a:xfrm>
          <a:prstGeom prst="cloudCallout">
            <a:avLst>
              <a:gd name="adj1" fmla="val -50716"/>
              <a:gd name="adj2" fmla="val 516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3854" y="2078373"/>
            <a:ext cx="1800200" cy="18627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4641" y="480170"/>
            <a:ext cx="1152128" cy="14401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2991" y="1936414"/>
            <a:ext cx="1306811" cy="144233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920" y="643578"/>
            <a:ext cx="903390" cy="11292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914648"/>
            <a:ext cx="1430254" cy="145944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7079" y="1496330"/>
            <a:ext cx="1554743" cy="98467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57451" y="51282"/>
            <a:ext cx="1576072" cy="37702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900" b="1" dirty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415988" y="5236306"/>
            <a:ext cx="56475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FFFF00"/>
                </a:solidFill>
              </a:rPr>
              <a:t>Say</a:t>
            </a:r>
            <a:r>
              <a:rPr lang="cs-CZ" sz="6000" b="1" dirty="0" smtClean="0">
                <a:solidFill>
                  <a:srgbClr val="FF0000"/>
                </a:solidFill>
              </a:rPr>
              <a:t> </a:t>
            </a:r>
            <a:r>
              <a:rPr lang="cs-CZ" sz="6000" b="1" dirty="0" smtClean="0">
                <a:solidFill>
                  <a:srgbClr val="FFFF00"/>
                </a:solidFill>
              </a:rPr>
              <a:t>and</a:t>
            </a:r>
            <a:r>
              <a:rPr lang="cs-CZ" sz="6000" b="1" dirty="0" smtClean="0">
                <a:solidFill>
                  <a:srgbClr val="FF0000"/>
                </a:solidFill>
              </a:rPr>
              <a:t> </a:t>
            </a:r>
            <a:r>
              <a:rPr lang="cs-CZ" sz="6000" b="1" dirty="0" err="1" smtClean="0">
                <a:solidFill>
                  <a:srgbClr val="FFFF00"/>
                </a:solidFill>
              </a:rPr>
              <a:t>repeat</a:t>
            </a:r>
            <a:r>
              <a:rPr lang="cs-CZ" sz="6000" b="1" dirty="0" smtClean="0">
                <a:solidFill>
                  <a:srgbClr val="FFFF00"/>
                </a:solidFill>
              </a:rPr>
              <a:t>!</a:t>
            </a:r>
            <a:endParaRPr lang="cs-CZ" sz="6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372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3294" y="4077072"/>
            <a:ext cx="1955488" cy="20233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7342" y="4077072"/>
            <a:ext cx="1424159" cy="184339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8336" y="4096504"/>
            <a:ext cx="1603165" cy="200395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2528" y="2038239"/>
            <a:ext cx="18106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book</a:t>
            </a:r>
            <a:endParaRPr lang="cs-CZ" sz="40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120030">
            <a:off x="3549381" y="4261203"/>
            <a:ext cx="1715923" cy="108675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2022088" y="2000521"/>
            <a:ext cx="2171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crayon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14683" y="2000521"/>
            <a:ext cx="19632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paper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47138" y="2000520"/>
            <a:ext cx="28272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an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exercise</a:t>
            </a:r>
            <a:endParaRPr lang="cs-CZ" sz="4000" b="1" dirty="0" smtClean="0"/>
          </a:p>
          <a:p>
            <a:r>
              <a:rPr lang="cs-CZ" sz="4000" b="1" dirty="0" smtClean="0"/>
              <a:t>     </a:t>
            </a:r>
            <a:r>
              <a:rPr lang="cs-CZ" sz="4000" b="1" dirty="0" err="1" smtClean="0"/>
              <a:t>book</a:t>
            </a:r>
            <a:endParaRPr lang="cs-CZ" sz="40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0290" y="4133498"/>
            <a:ext cx="1796984" cy="1983338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164288" y="5455314"/>
            <a:ext cx="14807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pen</a:t>
            </a:r>
            <a:endParaRPr lang="cs-CZ" sz="4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88228">
            <a:off x="3733417" y="4549577"/>
            <a:ext cx="1775243" cy="1811473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384401" y="4035137"/>
            <a:ext cx="24448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scissors</a:t>
            </a:r>
            <a:endParaRPr lang="cs-CZ" sz="4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68328">
            <a:off x="4304276" y="4860051"/>
            <a:ext cx="1179646" cy="1474558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595196" y="5939799"/>
            <a:ext cx="20674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pencil</a:t>
            </a:r>
            <a:endParaRPr lang="cs-CZ" sz="4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2245" y="2862667"/>
            <a:ext cx="4283708" cy="3898173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3107642" y="3468587"/>
            <a:ext cx="34395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a </a:t>
            </a:r>
            <a:r>
              <a:rPr lang="cs-CZ" sz="4400" b="1" dirty="0" err="1" smtClean="0">
                <a:solidFill>
                  <a:srgbClr val="FFFF00"/>
                </a:solidFill>
              </a:rPr>
              <a:t>school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bag</a:t>
            </a:r>
            <a:endParaRPr lang="cs-CZ" sz="4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163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85185E-6 L -0.38333 -0.5569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67" y="-2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0.02106 L -0.1 -0.54699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0" y="-2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51 -3.7037E-6 L 0.04601 -0.56458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7" y="-28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21 -0.02107 L 0.30955 -0.56875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08" y="-27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22222E-6 L 0.27361 -0.07916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81" y="-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148E-6 L -0.38403 -0.25208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01" y="-1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22222E-6 L -0.42101 -0.02199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59" y="-1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507" y="0"/>
            <a:ext cx="7793181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48783" y="2721114"/>
            <a:ext cx="15969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kniha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8783" y="4120880"/>
            <a:ext cx="12974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pero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83045" y="4116582"/>
            <a:ext cx="15552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tužka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86264" y="4120880"/>
            <a:ext cx="16722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nůžky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89553" y="188640"/>
            <a:ext cx="379328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FFFF00"/>
                </a:solidFill>
              </a:rPr>
              <a:t>Translate</a:t>
            </a:r>
            <a:r>
              <a:rPr lang="cs-CZ" sz="6000" b="1" dirty="0" smtClean="0">
                <a:solidFill>
                  <a:srgbClr val="FFFF00"/>
                </a:solidFill>
              </a:rPr>
              <a:t>!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1262851"/>
            <a:ext cx="21117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aktovka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67944" y="1287283"/>
            <a:ext cx="12987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sešit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58223" y="2685979"/>
            <a:ext cx="14798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papír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1280786"/>
            <a:ext cx="14712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škola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95329" y="2706366"/>
            <a:ext cx="17379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tabule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3282" y="5564559"/>
            <a:ext cx="32058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blackboard</a:t>
            </a:r>
            <a:endParaRPr lang="cs-CZ" sz="4400" b="1" dirty="0">
              <a:solidFill>
                <a:srgbClr val="FFFF00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1691680" y="5013177"/>
            <a:ext cx="468395" cy="72007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1048783" y="1262851"/>
            <a:ext cx="2165369" cy="938883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school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bag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1047866" y="2640035"/>
            <a:ext cx="2166286" cy="9144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book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187425" y="3940615"/>
            <a:ext cx="2150558" cy="9144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pencil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001097" y="3959780"/>
            <a:ext cx="2136789" cy="9144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pen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201194" y="1287334"/>
            <a:ext cx="2136789" cy="9144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school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655731" y="3910068"/>
            <a:ext cx="2095431" cy="9144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scissors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628678" y="2672985"/>
            <a:ext cx="2149535" cy="9144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rgbClr val="FFFF00"/>
                </a:solidFill>
              </a:rPr>
              <a:t>b</a:t>
            </a:r>
            <a:r>
              <a:rPr lang="cs-CZ" sz="3600" b="1" dirty="0" err="1" smtClean="0">
                <a:solidFill>
                  <a:srgbClr val="FFFF00"/>
                </a:solidFill>
              </a:rPr>
              <a:t>lack</a:t>
            </a:r>
            <a:r>
              <a:rPr lang="cs-CZ" sz="3600" b="1" dirty="0" smtClean="0">
                <a:solidFill>
                  <a:srgbClr val="FFFF00"/>
                </a:solidFill>
              </a:rPr>
              <a:t>-</a:t>
            </a:r>
          </a:p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board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3644118" y="1261024"/>
            <a:ext cx="2159129" cy="9144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exercise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book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187425" y="2582721"/>
            <a:ext cx="2150558" cy="971713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paper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779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979065"/>
            <a:ext cx="2442127" cy="2839683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51520" y="380768"/>
            <a:ext cx="1224136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bo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1479961" y="2042213"/>
            <a:ext cx="1194719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-cil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2042213"/>
            <a:ext cx="1224136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pen</a:t>
            </a:r>
            <a:endParaRPr lang="cs-CZ" sz="3600" b="1" dirty="0"/>
          </a:p>
        </p:txBody>
      </p:sp>
      <p:sp>
        <p:nvSpPr>
          <p:cNvPr id="8" name="Obdélník 7"/>
          <p:cNvSpPr/>
          <p:nvPr/>
        </p:nvSpPr>
        <p:spPr>
          <a:xfrm>
            <a:off x="3104934" y="1928052"/>
            <a:ext cx="1225930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pe</a:t>
            </a:r>
            <a:endParaRPr lang="cs-CZ" sz="3600" b="1" dirty="0"/>
          </a:p>
        </p:txBody>
      </p:sp>
      <p:sp>
        <p:nvSpPr>
          <p:cNvPr id="9" name="Obdélník 8"/>
          <p:cNvSpPr/>
          <p:nvPr/>
        </p:nvSpPr>
        <p:spPr>
          <a:xfrm>
            <a:off x="4346380" y="401634"/>
            <a:ext cx="1199024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-per</a:t>
            </a:r>
            <a:endParaRPr lang="cs-CZ" sz="3600" b="1" dirty="0"/>
          </a:p>
        </p:txBody>
      </p:sp>
      <p:sp>
        <p:nvSpPr>
          <p:cNvPr id="10" name="Obdélník 9"/>
          <p:cNvSpPr/>
          <p:nvPr/>
        </p:nvSpPr>
        <p:spPr>
          <a:xfrm>
            <a:off x="3131840" y="401634"/>
            <a:ext cx="1199024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pa</a:t>
            </a:r>
            <a:endParaRPr lang="cs-CZ" sz="3600" b="1" dirty="0"/>
          </a:p>
        </p:txBody>
      </p:sp>
      <p:sp>
        <p:nvSpPr>
          <p:cNvPr id="11" name="Obdélník 10"/>
          <p:cNvSpPr/>
          <p:nvPr/>
        </p:nvSpPr>
        <p:spPr>
          <a:xfrm>
            <a:off x="1479961" y="3695328"/>
            <a:ext cx="1194719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-</a:t>
            </a:r>
            <a:r>
              <a:rPr lang="cs-CZ" sz="3600" b="1" dirty="0" err="1" smtClean="0"/>
              <a:t>ol</a:t>
            </a:r>
            <a:endParaRPr lang="cs-CZ" sz="3600" b="1" dirty="0"/>
          </a:p>
        </p:txBody>
      </p:sp>
      <p:sp>
        <p:nvSpPr>
          <p:cNvPr id="12" name="Obdélník 11"/>
          <p:cNvSpPr/>
          <p:nvPr/>
        </p:nvSpPr>
        <p:spPr>
          <a:xfrm>
            <a:off x="251520" y="3695328"/>
            <a:ext cx="1228441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scho</a:t>
            </a:r>
            <a:endParaRPr lang="cs-CZ" sz="3600" b="1" dirty="0"/>
          </a:p>
        </p:txBody>
      </p:sp>
      <p:sp>
        <p:nvSpPr>
          <p:cNvPr id="13" name="Obdélník 12"/>
          <p:cNvSpPr/>
          <p:nvPr/>
        </p:nvSpPr>
        <p:spPr>
          <a:xfrm>
            <a:off x="4347256" y="1928052"/>
            <a:ext cx="1198147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-n</a:t>
            </a:r>
            <a:endParaRPr lang="cs-CZ" sz="3600" b="1" dirty="0"/>
          </a:p>
        </p:txBody>
      </p:sp>
      <p:sp>
        <p:nvSpPr>
          <p:cNvPr id="14" name="Obdélník 13"/>
          <p:cNvSpPr/>
          <p:nvPr/>
        </p:nvSpPr>
        <p:spPr>
          <a:xfrm>
            <a:off x="1479961" y="383758"/>
            <a:ext cx="1194719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-ok</a:t>
            </a:r>
            <a:endParaRPr lang="cs-CZ" sz="3600" b="1" dirty="0"/>
          </a:p>
        </p:txBody>
      </p:sp>
      <p:sp>
        <p:nvSpPr>
          <p:cNvPr id="15" name="Obdélník 14"/>
          <p:cNvSpPr/>
          <p:nvPr/>
        </p:nvSpPr>
        <p:spPr>
          <a:xfrm>
            <a:off x="1540140" y="5398907"/>
            <a:ext cx="1134540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-</a:t>
            </a:r>
            <a:r>
              <a:rPr lang="cs-CZ" sz="3600" b="1" dirty="0" err="1" smtClean="0"/>
              <a:t>yon</a:t>
            </a:r>
            <a:endParaRPr lang="cs-CZ" sz="3600" b="1" dirty="0"/>
          </a:p>
        </p:txBody>
      </p:sp>
      <p:sp>
        <p:nvSpPr>
          <p:cNvPr id="16" name="Obdélník 15"/>
          <p:cNvSpPr/>
          <p:nvPr/>
        </p:nvSpPr>
        <p:spPr>
          <a:xfrm>
            <a:off x="270554" y="5398907"/>
            <a:ext cx="1205102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cra</a:t>
            </a:r>
            <a:endParaRPr lang="cs-CZ" sz="3600" b="1" dirty="0"/>
          </a:p>
        </p:txBody>
      </p:sp>
      <p:sp>
        <p:nvSpPr>
          <p:cNvPr id="17" name="Obdélník 16"/>
          <p:cNvSpPr/>
          <p:nvPr/>
        </p:nvSpPr>
        <p:spPr>
          <a:xfrm>
            <a:off x="6012161" y="411619"/>
            <a:ext cx="1728192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school</a:t>
            </a:r>
            <a:endParaRPr lang="cs-CZ" sz="3600" b="1" dirty="0"/>
          </a:p>
        </p:txBody>
      </p:sp>
      <p:sp>
        <p:nvSpPr>
          <p:cNvPr id="18" name="Obdélník 17"/>
          <p:cNvSpPr/>
          <p:nvPr/>
        </p:nvSpPr>
        <p:spPr>
          <a:xfrm>
            <a:off x="7740352" y="411619"/>
            <a:ext cx="1178742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bag</a:t>
            </a:r>
            <a:endParaRPr lang="cs-CZ" sz="3600" b="1" dirty="0"/>
          </a:p>
        </p:txBody>
      </p:sp>
      <p:sp>
        <p:nvSpPr>
          <p:cNvPr id="19" name="Obdélník 18"/>
          <p:cNvSpPr/>
          <p:nvPr/>
        </p:nvSpPr>
        <p:spPr>
          <a:xfrm>
            <a:off x="7354322" y="1928052"/>
            <a:ext cx="1564772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-</a:t>
            </a:r>
            <a:r>
              <a:rPr lang="cs-CZ" sz="3600" b="1" dirty="0" err="1" smtClean="0"/>
              <a:t>ssors</a:t>
            </a:r>
            <a:endParaRPr lang="cs-CZ" sz="3600" b="1" dirty="0"/>
          </a:p>
        </p:txBody>
      </p:sp>
      <p:sp>
        <p:nvSpPr>
          <p:cNvPr id="20" name="Obdélník 19"/>
          <p:cNvSpPr/>
          <p:nvPr/>
        </p:nvSpPr>
        <p:spPr>
          <a:xfrm>
            <a:off x="6165078" y="1928052"/>
            <a:ext cx="1189245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sci</a:t>
            </a:r>
            <a:endParaRPr lang="cs-CZ" sz="3600" b="1" dirty="0"/>
          </a:p>
        </p:txBody>
      </p:sp>
      <p:sp>
        <p:nvSpPr>
          <p:cNvPr id="21" name="Obdélník 20"/>
          <p:cNvSpPr/>
          <p:nvPr/>
        </p:nvSpPr>
        <p:spPr>
          <a:xfrm>
            <a:off x="7584418" y="3637570"/>
            <a:ext cx="1334676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book</a:t>
            </a:r>
            <a:endParaRPr lang="cs-CZ" sz="3600" b="1" dirty="0"/>
          </a:p>
        </p:txBody>
      </p:sp>
      <p:sp>
        <p:nvSpPr>
          <p:cNvPr id="22" name="Obdélník 21"/>
          <p:cNvSpPr/>
          <p:nvPr/>
        </p:nvSpPr>
        <p:spPr>
          <a:xfrm>
            <a:off x="5545404" y="3629339"/>
            <a:ext cx="1954206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exercise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7164286" y="5461847"/>
            <a:ext cx="1754808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-</a:t>
            </a:r>
            <a:r>
              <a:rPr lang="cs-CZ" sz="3600" b="1" dirty="0" err="1" smtClean="0"/>
              <a:t>board</a:t>
            </a:r>
            <a:endParaRPr lang="cs-CZ" sz="3600" b="1" dirty="0"/>
          </a:p>
        </p:txBody>
      </p:sp>
      <p:sp>
        <p:nvSpPr>
          <p:cNvPr id="24" name="Obdélník 23"/>
          <p:cNvSpPr/>
          <p:nvPr/>
        </p:nvSpPr>
        <p:spPr>
          <a:xfrm>
            <a:off x="5786144" y="5461847"/>
            <a:ext cx="1378143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black</a:t>
            </a:r>
            <a:endParaRPr lang="cs-CZ" sz="36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674680" y="2968834"/>
            <a:ext cx="29344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Complete</a:t>
            </a:r>
            <a:r>
              <a:rPr lang="cs-CZ" sz="4400" b="1" dirty="0" smtClean="0">
                <a:solidFill>
                  <a:srgbClr val="FFFF00"/>
                </a:solidFill>
              </a:rPr>
              <a:t>!</a:t>
            </a:r>
            <a:endParaRPr lang="cs-CZ" sz="4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446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1" grpId="0" animBg="1"/>
      <p:bldP spid="13" grpId="0" animBg="1"/>
      <p:bldP spid="14" grpId="0" animBg="1"/>
      <p:bldP spid="15" grpId="0" animBg="1"/>
      <p:bldP spid="18" grpId="0" animBg="1"/>
      <p:bldP spid="19" grpId="0" animBg="1"/>
      <p:bldP spid="21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-609600"/>
            <a:ext cx="8229600" cy="1219200"/>
          </a:xfrm>
        </p:spPr>
        <p:txBody>
          <a:bodyPr/>
          <a:lstStyle/>
          <a:p>
            <a:r>
              <a:rPr lang="cs-CZ" dirty="0" smtClean="0"/>
              <a:t>          Zdroje obrázků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92527" y="610136"/>
            <a:ext cx="7920880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[cit.2012-04-30] Dostupné pod licencí Publik </a:t>
            </a:r>
            <a:r>
              <a:rPr lang="cs-CZ" sz="2000" dirty="0" err="1"/>
              <a:t>Domain</a:t>
            </a:r>
            <a:r>
              <a:rPr lang="cs-CZ" sz="2000" dirty="0"/>
              <a:t> na WWW:</a:t>
            </a:r>
          </a:p>
          <a:p>
            <a:r>
              <a:rPr lang="cs-CZ" sz="2000" dirty="0"/>
              <a:t>tužka</a:t>
            </a:r>
          </a:p>
          <a:p>
            <a:r>
              <a:rPr lang="cs-CZ" sz="2000" dirty="0"/>
              <a:t>http://www.clker.com/clipart-9800.html </a:t>
            </a:r>
          </a:p>
          <a:p>
            <a:r>
              <a:rPr lang="cs-CZ" sz="2000" dirty="0"/>
              <a:t>pero</a:t>
            </a:r>
          </a:p>
          <a:p>
            <a:r>
              <a:rPr lang="cs-CZ" sz="2000" dirty="0"/>
              <a:t>http://www.clker.com/clipart-14601.html </a:t>
            </a:r>
          </a:p>
          <a:p>
            <a:r>
              <a:rPr lang="cs-CZ" sz="2000" dirty="0"/>
              <a:t>kniha</a:t>
            </a:r>
          </a:p>
          <a:p>
            <a:r>
              <a:rPr lang="cs-CZ" sz="2000" dirty="0"/>
              <a:t>http://www.clker.com/clipart-12828.html </a:t>
            </a:r>
          </a:p>
          <a:p>
            <a:r>
              <a:rPr lang="cs-CZ" sz="2000" dirty="0"/>
              <a:t>aktovka</a:t>
            </a:r>
          </a:p>
          <a:p>
            <a:r>
              <a:rPr lang="cs-CZ" sz="2000" dirty="0"/>
              <a:t>http://www.clker.com/clipart-14698.html </a:t>
            </a:r>
          </a:p>
          <a:p>
            <a:r>
              <a:rPr lang="cs-CZ" sz="2000" dirty="0"/>
              <a:t>pastelky</a:t>
            </a:r>
          </a:p>
          <a:p>
            <a:r>
              <a:rPr lang="cs-CZ" sz="2000" dirty="0"/>
              <a:t>http://www.clker.com/clipart-29054.html </a:t>
            </a:r>
          </a:p>
          <a:p>
            <a:r>
              <a:rPr lang="cs-CZ" sz="2000" dirty="0"/>
              <a:t>tabule</a:t>
            </a:r>
          </a:p>
          <a:p>
            <a:r>
              <a:rPr lang="cs-CZ" sz="2000" dirty="0"/>
              <a:t>http://www.clker.com/clipart-16008.html</a:t>
            </a:r>
          </a:p>
          <a:p>
            <a:r>
              <a:rPr lang="cs-CZ" sz="2000" dirty="0"/>
              <a:t>student s knihou </a:t>
            </a:r>
          </a:p>
          <a:p>
            <a:r>
              <a:rPr lang="cs-CZ" sz="2000" dirty="0"/>
              <a:t>http://www.clker.com/clipart-43662.html </a:t>
            </a:r>
          </a:p>
          <a:p>
            <a:r>
              <a:rPr lang="cs-CZ" sz="2000" dirty="0"/>
              <a:t>chlapec</a:t>
            </a:r>
          </a:p>
          <a:p>
            <a:r>
              <a:rPr lang="cs-CZ" sz="2000" dirty="0"/>
              <a:t>http://www.clker.com/clipart-10213.html </a:t>
            </a:r>
          </a:p>
          <a:p>
            <a:r>
              <a:rPr lang="cs-CZ" sz="2000" dirty="0"/>
              <a:t>budova školy</a:t>
            </a:r>
          </a:p>
          <a:p>
            <a:r>
              <a:rPr lang="cs-CZ" sz="2000" dirty="0"/>
              <a:t>http://www.clker.com/clipart-school-building-1.html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11668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04664"/>
            <a:ext cx="784887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sešit</a:t>
            </a:r>
          </a:p>
          <a:p>
            <a:r>
              <a:rPr lang="cs-CZ" sz="2000" dirty="0"/>
              <a:t>http://www.clker.com/clipart-spiral-notebook-1.html</a:t>
            </a:r>
          </a:p>
          <a:p>
            <a:r>
              <a:rPr lang="cs-CZ" sz="2000" dirty="0"/>
              <a:t>papír</a:t>
            </a:r>
          </a:p>
          <a:p>
            <a:r>
              <a:rPr lang="cs-CZ" sz="2000" dirty="0"/>
              <a:t>http://www.clker.com/clipart-2299.html </a:t>
            </a:r>
          </a:p>
          <a:p>
            <a:r>
              <a:rPr lang="cs-CZ" sz="2000" dirty="0"/>
              <a:t>nůžky</a:t>
            </a:r>
          </a:p>
          <a:p>
            <a:r>
              <a:rPr lang="cs-CZ" sz="2000" dirty="0"/>
              <a:t>http://www.clker.com/clipart-scissor-2.html</a:t>
            </a:r>
          </a:p>
        </p:txBody>
      </p:sp>
    </p:spTree>
    <p:extLst>
      <p:ext uri="{BB962C8B-B14F-4D97-AF65-F5344CB8AC3E}">
        <p14:creationId xmlns:p14="http://schemas.microsoft.com/office/powerpoint/2010/main" val="475042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172</TotalTime>
  <Words>196</Words>
  <Application>Microsoft Office PowerPoint</Application>
  <PresentationFormat>Předvádění na obrazovce (4:3)</PresentationFormat>
  <Paragraphs>99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Papír</vt:lpstr>
      <vt:lpstr>Prezentace aplikace Microsoft PowerPoint 97–2003</vt:lpstr>
      <vt:lpstr>Prezentace aplikace PowerPoint</vt:lpstr>
      <vt:lpstr>           Práce s prezentací</vt:lpstr>
      <vt:lpstr>     SCHOOL</vt:lpstr>
      <vt:lpstr>Prezentace aplikace PowerPoint</vt:lpstr>
      <vt:lpstr>Prezentace aplikace PowerPoint</vt:lpstr>
      <vt:lpstr>Prezentace aplikace PowerPoint</vt:lpstr>
      <vt:lpstr>Prezentace aplikace PowerPoint</vt:lpstr>
      <vt:lpstr>          Zdroje obrázků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22</cp:revision>
  <dcterms:created xsi:type="dcterms:W3CDTF">2012-05-01T07:31:02Z</dcterms:created>
  <dcterms:modified xsi:type="dcterms:W3CDTF">2012-06-05T15:20:09Z</dcterms:modified>
</cp:coreProperties>
</file>