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ppt" ContentType="application/vnd.ms-powerpoint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EAEA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87049-3B22-4544-8A5A-95389530273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AE07B-19B8-480E-97EF-CD5314ECE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2369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87049-3B22-4544-8A5A-95389530273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AE07B-19B8-480E-97EF-CD5314ECE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71641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87049-3B22-4544-8A5A-95389530273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AE07B-19B8-480E-97EF-CD5314ECE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0786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87049-3B22-4544-8A5A-95389530273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AE07B-19B8-480E-97EF-CD5314ECE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019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87049-3B22-4544-8A5A-95389530273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AE07B-19B8-480E-97EF-CD5314ECE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06173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87049-3B22-4544-8A5A-95389530273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AE07B-19B8-480E-97EF-CD5314ECE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0424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87049-3B22-4544-8A5A-95389530273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AE07B-19B8-480E-97EF-CD5314ECE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0084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87049-3B22-4544-8A5A-95389530273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AE07B-19B8-480E-97EF-CD5314ECE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1830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87049-3B22-4544-8A5A-95389530273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AE07B-19B8-480E-97EF-CD5314ECE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432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87049-3B22-4544-8A5A-95389530273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AE07B-19B8-480E-97EF-CD5314ECE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5764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287049-3B22-4544-8A5A-95389530273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DAE07B-19B8-480E-97EF-CD5314ECE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10582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75000"/>
              </a:schemeClr>
            </a:gs>
            <a:gs pos="100000">
              <a:schemeClr val="accent6">
                <a:lumMod val="60000"/>
                <a:lumOff val="40000"/>
              </a:schemeClr>
            </a:gs>
            <a:gs pos="100000">
              <a:schemeClr val="bg2">
                <a:shade val="30000"/>
                <a:satMod val="255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287049-3B22-4544-8A5A-95389530273C}" type="datetimeFigureOut">
              <a:rPr lang="cs-CZ" smtClean="0"/>
              <a:t>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DAE07B-19B8-480E-97EF-CD5314ECE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858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Prezentace_aplikace_Microsoft_PowerPoint_97_20031.ppt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1.png"/><Relationship Id="rId3" Type="http://schemas.openxmlformats.org/officeDocument/2006/relationships/image" Target="../media/image4.png"/><Relationship Id="rId7" Type="http://schemas.openxmlformats.org/officeDocument/2006/relationships/image" Target="../media/image7.png"/><Relationship Id="rId12" Type="http://schemas.openxmlformats.org/officeDocument/2006/relationships/image" Target="../media/image10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3.wdp"/><Relationship Id="rId5" Type="http://schemas.microsoft.com/office/2007/relationships/hdphoto" Target="../media/hdphoto1.wdp"/><Relationship Id="rId10" Type="http://schemas.openxmlformats.org/officeDocument/2006/relationships/image" Target="../media/image9.png"/><Relationship Id="rId4" Type="http://schemas.openxmlformats.org/officeDocument/2006/relationships/image" Target="../media/image5.png"/><Relationship Id="rId9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3.png"/><Relationship Id="rId7" Type="http://schemas.microsoft.com/office/2007/relationships/hdphoto" Target="../media/hdphoto5.wdp"/><Relationship Id="rId12" Type="http://schemas.openxmlformats.org/officeDocument/2006/relationships/image" Target="../media/image20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19.png"/><Relationship Id="rId5" Type="http://schemas.openxmlformats.org/officeDocument/2006/relationships/image" Target="../media/image14.png"/><Relationship Id="rId10" Type="http://schemas.openxmlformats.org/officeDocument/2006/relationships/image" Target="../media/image18.png"/><Relationship Id="rId4" Type="http://schemas.microsoft.com/office/2007/relationships/hdphoto" Target="../media/hdphoto4.wdp"/><Relationship Id="rId9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13" Type="http://schemas.openxmlformats.org/officeDocument/2006/relationships/image" Target="../media/image27.png"/><Relationship Id="rId3" Type="http://schemas.openxmlformats.org/officeDocument/2006/relationships/image" Target="../media/image19.png"/><Relationship Id="rId7" Type="http://schemas.microsoft.com/office/2007/relationships/hdphoto" Target="../media/hdphoto5.wdp"/><Relationship Id="rId12" Type="http://schemas.microsoft.com/office/2007/relationships/hdphoto" Target="../media/hdphoto6.wdp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6.png"/><Relationship Id="rId5" Type="http://schemas.openxmlformats.org/officeDocument/2006/relationships/image" Target="../media/image22.png"/><Relationship Id="rId10" Type="http://schemas.openxmlformats.org/officeDocument/2006/relationships/image" Target="../media/image18.png"/><Relationship Id="rId4" Type="http://schemas.openxmlformats.org/officeDocument/2006/relationships/image" Target="../media/image21.png"/><Relationship Id="rId9" Type="http://schemas.openxmlformats.org/officeDocument/2006/relationships/image" Target="../media/image2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00972049"/>
              </p:ext>
            </p:extLst>
          </p:nvPr>
        </p:nvGraphicFramePr>
        <p:xfrm>
          <a:off x="-2381" y="0"/>
          <a:ext cx="9145059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Prezentace" r:id="rId3" imgW="3022188" imgH="2267783" progId="PowerPoint.Show.8">
                  <p:embed/>
                </p:oleObj>
              </mc:Choice>
              <mc:Fallback>
                <p:oleObj name="Prezentace" r:id="rId3" imgW="3022188" imgH="2267783" progId="PowerPoint.Show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-2381" y="0"/>
                        <a:ext cx="9145059" cy="685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78248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0560"/>
            <a:ext cx="8229600" cy="1143000"/>
          </a:xfrm>
        </p:spPr>
        <p:txBody>
          <a:bodyPr/>
          <a:lstStyle/>
          <a:p>
            <a:r>
              <a:rPr lang="cs-CZ" dirty="0" smtClean="0"/>
              <a:t>Práce s prezentací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196752"/>
            <a:ext cx="7292317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Prezentace je určena žákům 2.ročníku.</a:t>
            </a:r>
          </a:p>
          <a:p>
            <a:endParaRPr lang="cs-CZ" sz="2400" dirty="0"/>
          </a:p>
          <a:p>
            <a:r>
              <a:rPr lang="cs-CZ" sz="2400" dirty="0" smtClean="0"/>
              <a:t>Pomocí obrázků pojmenovávají  jednotlivé části oblečení.</a:t>
            </a:r>
          </a:p>
          <a:p>
            <a:endParaRPr lang="cs-CZ" sz="2400" dirty="0"/>
          </a:p>
          <a:p>
            <a:r>
              <a:rPr lang="cs-CZ" sz="2400" dirty="0" smtClean="0"/>
              <a:t>Nacvičují výslovnost, opakují po učiteli.</a:t>
            </a:r>
          </a:p>
          <a:p>
            <a:endParaRPr lang="cs-CZ" sz="2400" dirty="0"/>
          </a:p>
          <a:p>
            <a:r>
              <a:rPr lang="cs-CZ" sz="2400" dirty="0" smtClean="0"/>
              <a:t>Překládají slovíčka do angličtiny.</a:t>
            </a:r>
          </a:p>
          <a:p>
            <a:endParaRPr lang="cs-CZ" sz="2400" dirty="0"/>
          </a:p>
          <a:p>
            <a:r>
              <a:rPr lang="cs-CZ" sz="2400" dirty="0" smtClean="0"/>
              <a:t>Seznamují se s psanou formou anglických slov.</a:t>
            </a:r>
          </a:p>
          <a:p>
            <a:endParaRPr lang="cs-CZ" sz="2400" dirty="0"/>
          </a:p>
          <a:p>
            <a:r>
              <a:rPr lang="cs-CZ" sz="2400" dirty="0" smtClean="0"/>
              <a:t>Tvoří krátké věty, procvičují barvy a množství.</a:t>
            </a:r>
          </a:p>
          <a:p>
            <a:endParaRPr lang="cs-CZ" sz="2400" dirty="0"/>
          </a:p>
          <a:p>
            <a:r>
              <a:rPr lang="cs-CZ" sz="2400" dirty="0" smtClean="0"/>
              <a:t>Odpovídají na jednoduché otázky.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7933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4329" y="692696"/>
            <a:ext cx="443583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err="1" smtClean="0">
                <a:solidFill>
                  <a:srgbClr val="FFFF00"/>
                </a:solidFill>
              </a:rPr>
              <a:t>Clothing</a:t>
            </a:r>
            <a:endParaRPr lang="cs-CZ" sz="9600" b="1" dirty="0">
              <a:solidFill>
                <a:srgbClr val="FFFF00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biLevel thresh="2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36912"/>
            <a:ext cx="8964488" cy="2834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1042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772" y="1888822"/>
            <a:ext cx="3249508" cy="457248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73457" y="0"/>
            <a:ext cx="7711470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err="1" smtClean="0">
                <a:solidFill>
                  <a:srgbClr val="FFFF00"/>
                </a:solidFill>
              </a:rPr>
              <a:t>What</a:t>
            </a:r>
            <a:r>
              <a:rPr lang="cs-CZ" sz="6000" b="1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cs-CZ" sz="6000" b="1" dirty="0" err="1" smtClean="0">
                <a:solidFill>
                  <a:srgbClr val="FFFF00"/>
                </a:solidFill>
              </a:rPr>
              <a:t>is</a:t>
            </a:r>
            <a:r>
              <a:rPr lang="cs-CZ" sz="6000" b="1" dirty="0" smtClean="0">
                <a:solidFill>
                  <a:srgbClr val="00B050"/>
                </a:solidFill>
              </a:rPr>
              <a:t> </a:t>
            </a:r>
            <a:r>
              <a:rPr lang="cs-CZ" sz="6000" b="1" dirty="0" smtClean="0">
                <a:solidFill>
                  <a:srgbClr val="FFFF00"/>
                </a:solidFill>
              </a:rPr>
              <a:t>in</a:t>
            </a:r>
            <a:r>
              <a:rPr lang="cs-CZ" sz="6000" b="1" dirty="0" smtClean="0">
                <a:solidFill>
                  <a:srgbClr val="00B050"/>
                </a:solidFill>
              </a:rPr>
              <a:t> </a:t>
            </a:r>
            <a:r>
              <a:rPr lang="cs-CZ" sz="6000" b="1" dirty="0" err="1" smtClean="0">
                <a:solidFill>
                  <a:srgbClr val="FFFF00"/>
                </a:solidFill>
              </a:rPr>
              <a:t>the</a:t>
            </a:r>
            <a:r>
              <a:rPr lang="cs-CZ" sz="6000" b="1" dirty="0" smtClean="0">
                <a:solidFill>
                  <a:srgbClr val="FFFF00"/>
                </a:solidFill>
              </a:rPr>
              <a:t> </a:t>
            </a:r>
            <a:r>
              <a:rPr lang="cs-CZ" sz="6000" b="1" dirty="0" err="1" smtClean="0">
                <a:solidFill>
                  <a:srgbClr val="FFFF00"/>
                </a:solidFill>
              </a:rPr>
              <a:t>suitcase</a:t>
            </a:r>
            <a:r>
              <a:rPr lang="cs-CZ" sz="6000" b="1" dirty="0" smtClean="0">
                <a:solidFill>
                  <a:srgbClr val="FFFF00"/>
                </a:solidFill>
              </a:rPr>
              <a:t>?</a:t>
            </a:r>
            <a:endParaRPr lang="cs-CZ" sz="6000" b="1" dirty="0">
              <a:solidFill>
                <a:srgbClr val="FFFF00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6914" y="3370833"/>
            <a:ext cx="1994956" cy="314548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2338" y="4443195"/>
            <a:ext cx="1470003" cy="1709305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522177">
            <a:off x="2337137" y="3475354"/>
            <a:ext cx="1870403" cy="316785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6267" y="4943576"/>
            <a:ext cx="2015821" cy="116917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9536" y="4585303"/>
            <a:ext cx="1759371" cy="142509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0" b="98438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92701" y="4100682"/>
            <a:ext cx="2199152" cy="2199152"/>
          </a:xfrm>
          <a:prstGeom prst="rect">
            <a:avLst/>
          </a:prstGeom>
          <a:ln>
            <a:noFill/>
          </a:ln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2541" y="4175063"/>
            <a:ext cx="1140385" cy="102519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925" y="3039385"/>
            <a:ext cx="4180966" cy="3818615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107504" y="1415619"/>
            <a:ext cx="11925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dress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738221" y="1242491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T-</a:t>
            </a:r>
            <a:r>
              <a:rPr lang="cs-CZ" sz="3600" b="1" dirty="0" err="1" smtClean="0">
                <a:solidFill>
                  <a:srgbClr val="FFFF00"/>
                </a:solidFill>
              </a:rPr>
              <a:t>shirt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15435" y="1065282"/>
            <a:ext cx="11961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jeans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88927" y="1388448"/>
            <a:ext cx="10278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skirt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50492" y="2276872"/>
            <a:ext cx="12827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shoes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74143" y="1055491"/>
            <a:ext cx="12131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socks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543145" y="4175063"/>
            <a:ext cx="17141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sweater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1497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4.81481E-6 L -0.22066 -0.5106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42" y="-25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0 L 0.04583 -0.5395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92" y="-26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85185E-6 L 0.0691 -0.44514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55" y="-222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7037E-6 L 0.17987 -0.5349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93" y="-267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1.48148E-6 L 0.07188 -0.45301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94" y="-226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4.81481E-6 L 0.31198 -0.4775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590" y="-238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85185E-6 L 0.33507 -0.0375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753" y="-18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0964" y="3436717"/>
            <a:ext cx="1579457" cy="300704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825" y="0"/>
            <a:ext cx="7021538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err="1" smtClean="0">
                <a:solidFill>
                  <a:srgbClr val="00B050"/>
                </a:solidFill>
              </a:rPr>
              <a:t>What</a:t>
            </a:r>
            <a:r>
              <a:rPr lang="cs-CZ" sz="6600" b="1" dirty="0" smtClean="0">
                <a:solidFill>
                  <a:schemeClr val="bg1">
                    <a:lumMod val="85000"/>
                  </a:schemeClr>
                </a:solidFill>
              </a:rPr>
              <a:t> </a:t>
            </a:r>
            <a:r>
              <a:rPr lang="cs-CZ" sz="6600" b="1" dirty="0" err="1" smtClean="0">
                <a:solidFill>
                  <a:srgbClr val="00B050"/>
                </a:solidFill>
              </a:rPr>
              <a:t>is</a:t>
            </a:r>
            <a:r>
              <a:rPr lang="cs-CZ" sz="6600" b="1" dirty="0" smtClean="0">
                <a:solidFill>
                  <a:srgbClr val="00B050"/>
                </a:solidFill>
              </a:rPr>
              <a:t> in my  box?</a:t>
            </a:r>
            <a:endParaRPr lang="cs-CZ" sz="6600" b="1" dirty="0">
              <a:solidFill>
                <a:srgbClr val="00B050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124" y="3591789"/>
            <a:ext cx="2176110" cy="238335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0964" y="4334810"/>
            <a:ext cx="1675006" cy="182065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100000" l="707" r="100000">
                        <a14:foregroundMark x1="27562" y1="13333" x2="69965" y2="8000"/>
                        <a14:foregroundMark x1="24735" y1="89000" x2="74205" y2="88333"/>
                        <a14:foregroundMark x1="17668" y1="10000" x2="3534" y2="86333"/>
                        <a14:foregroundMark x1="12014" y1="50000" x2="14841" y2="89667"/>
                        <a14:foregroundMark x1="12721" y1="44667" x2="91873" y2="42667"/>
                        <a14:foregroundMark x1="52297" y1="42667" x2="22615" y2="4000"/>
                        <a14:foregroundMark x1="39576" y1="34667" x2="25442" y2="30667"/>
                        <a14:foregroundMark x1="48057" y1="31333" x2="70671" y2="26000"/>
                        <a14:foregroundMark x1="70671" y1="26000" x2="68551" y2="10667"/>
                        <a14:foregroundMark x1="57951" y1="16000" x2="93286" y2="42000"/>
                        <a14:foregroundMark x1="93286" y1="42000" x2="77032" y2="14667"/>
                        <a14:foregroundMark x1="27562" y1="47333" x2="22615" y2="85667"/>
                        <a14:foregroundMark x1="40989" y1="43333" x2="46643" y2="94333"/>
                        <a14:foregroundMark x1="64311" y1="48000" x2="64311" y2="89000"/>
                        <a14:foregroundMark x1="72792" y1="44000" x2="73498" y2="91667"/>
                        <a14:foregroundMark x1="79152" y1="44000" x2="86219" y2="87667"/>
                        <a14:foregroundMark x1="88339" y1="45333" x2="89046" y2="85000"/>
                        <a14:foregroundMark x1="30389" y1="91000" x2="77032" y2="89667"/>
                        <a14:foregroundMark x1="35336" y1="95000" x2="68551" y2="95000"/>
                        <a14:foregroundMark x1="26855" y1="91667" x2="26855" y2="91667"/>
                        <a14:foregroundMark x1="90459" y1="91667" x2="90459" y2="91667"/>
                        <a14:foregroundMark x1="87633" y1="91667" x2="93286" y2="84333"/>
                        <a14:foregroundMark x1="41696" y1="5333" x2="63604" y2="6000"/>
                        <a14:backgroundMark x1="2827" y1="31333" x2="0" y2="45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7092" y="3836310"/>
            <a:ext cx="2082750" cy="2207862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1" y="1819677"/>
            <a:ext cx="2376264" cy="49505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836310"/>
            <a:ext cx="1912334" cy="1466123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7910" y="4032761"/>
            <a:ext cx="1892538" cy="150141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>
            <a:duotone>
              <a:prstClr val="black"/>
              <a:schemeClr val="accent3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124" y="4783468"/>
            <a:ext cx="1320269" cy="1704869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2541" y="2621165"/>
            <a:ext cx="4367434" cy="414906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123728" y="1092516"/>
            <a:ext cx="14253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T-</a:t>
            </a:r>
            <a:r>
              <a:rPr lang="cs-CZ" sz="3600" b="1" dirty="0" err="1" smtClean="0">
                <a:solidFill>
                  <a:srgbClr val="FFFF00"/>
                </a:solidFill>
              </a:rPr>
              <a:t>shirt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73524" y="4989571"/>
            <a:ext cx="17587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trousers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48802" y="1496511"/>
            <a:ext cx="21943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>
                <a:solidFill>
                  <a:srgbClr val="FFFF00"/>
                </a:solidFill>
              </a:rPr>
              <a:t>s</a:t>
            </a:r>
            <a:r>
              <a:rPr lang="cs-CZ" sz="3600" b="1" dirty="0" err="1" smtClean="0">
                <a:solidFill>
                  <a:srgbClr val="FFFF00"/>
                </a:solidFill>
              </a:rPr>
              <a:t>weatshirt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72652" y="1415518"/>
            <a:ext cx="13230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jacket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62464" y="3113552"/>
            <a:ext cx="12827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shoes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052235" y="566534"/>
            <a:ext cx="852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cap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5536" y="1081669"/>
            <a:ext cx="12131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err="1" smtClean="0">
                <a:solidFill>
                  <a:srgbClr val="FFFF00"/>
                </a:solidFill>
              </a:rPr>
              <a:t>socks</a:t>
            </a:r>
            <a:endParaRPr lang="cs-CZ" sz="36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447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81481E-6 L -0.454 -0.516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08" y="-258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0.00023 L -0.35608 0.0421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812" y="20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7037E-7 L -0.21788 -0.44097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903" y="-22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6 L 0.01285 -0.407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42" y="-203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7037E-6 L -0.36441 -0.1872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229" y="-9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6 L 0.09167 -0.5543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583" y="-27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69 -0.03611 L -0.64896 -0.6662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91" y="-315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2211" y="518223"/>
            <a:ext cx="1706315" cy="340092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2320" y="4644970"/>
            <a:ext cx="970978" cy="1253828"/>
          </a:xfrm>
          <a:prstGeom prst="rect">
            <a:avLst/>
          </a:prstGeom>
        </p:spPr>
      </p:pic>
      <p:sp>
        <p:nvSpPr>
          <p:cNvPr id="15" name="Oblouk 14"/>
          <p:cNvSpPr/>
          <p:nvPr/>
        </p:nvSpPr>
        <p:spPr>
          <a:xfrm rot="10800000">
            <a:off x="-104274" y="176964"/>
            <a:ext cx="9238526" cy="341258"/>
          </a:xfrm>
          <a:prstGeom prst="arc">
            <a:avLst>
              <a:gd name="adj1" fmla="val 10760868"/>
              <a:gd name="adj2" fmla="val 21583363"/>
            </a:avLst>
          </a:prstGeom>
          <a:ln w="76200">
            <a:solidFill>
              <a:srgbClr val="EAEAE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6360" y="324446"/>
            <a:ext cx="1282898" cy="115798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6797" y="740565"/>
            <a:ext cx="1682025" cy="2304997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25749" y="296980"/>
            <a:ext cx="2063928" cy="151890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>
            <a:duotone>
              <a:prstClr val="black"/>
              <a:srgbClr val="FFC0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000" b="100000" l="0" r="100000">
                        <a14:foregroundMark x1="14134" y1="25000" x2="56890" y2="49667"/>
                        <a14:foregroundMark x1="25088" y1="14667" x2="5654" y2="80667"/>
                        <a14:foregroundMark x1="7067" y1="81667" x2="17314" y2="63667"/>
                        <a14:foregroundMark x1="8481" y1="50333" x2="8481" y2="50333"/>
                        <a14:foregroundMark x1="9894" y1="65333" x2="18021" y2="22333"/>
                        <a14:foregroundMark x1="25088" y1="16667" x2="79152" y2="42333"/>
                        <a14:foregroundMark x1="33216" y1="32667" x2="32509" y2="83333"/>
                        <a14:foregroundMark x1="27562" y1="44667" x2="37809" y2="95333"/>
                        <a14:foregroundMark x1="20848" y1="49667" x2="28269" y2="94333"/>
                        <a14:foregroundMark x1="43110" y1="41000" x2="57951" y2="87333"/>
                        <a14:foregroundMark x1="37809" y1="52667" x2="63604" y2="95000"/>
                        <a14:foregroundMark x1="37456" y1="66333" x2="57951" y2="99333"/>
                        <a14:foregroundMark x1="59011" y1="82333" x2="71378" y2="34667"/>
                        <a14:foregroundMark x1="28622" y1="12333" x2="74558" y2="14333"/>
                        <a14:foregroundMark x1="27562" y1="14667" x2="37456" y2="4667"/>
                        <a14:foregroundMark x1="50530" y1="5667" x2="50530" y2="5667"/>
                        <a14:foregroundMark x1="54770" y1="3000" x2="54770" y2="3000"/>
                        <a14:foregroundMark x1="72085" y1="19333" x2="72085" y2="19333"/>
                        <a14:foregroundMark x1="65724" y1="29333" x2="65724" y2="29333"/>
                        <a14:foregroundMark x1="63251" y1="23000" x2="72438" y2="18333"/>
                        <a14:foregroundMark x1="74912" y1="16000" x2="92226" y2="64667"/>
                        <a14:foregroundMark x1="81272" y1="16667" x2="97173" y2="61667"/>
                        <a14:foregroundMark x1="89399" y1="61333" x2="90459" y2="84000"/>
                        <a14:foregroundMark x1="74558" y1="52000" x2="74205" y2="93000"/>
                        <a14:foregroundMark x1="90106" y1="84667" x2="86926" y2="90333"/>
                        <a14:foregroundMark x1="10247" y1="90000" x2="10247" y2="90000"/>
                        <a14:backgroundMark x1="4594" y1="16000" x2="23675" y2="5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98070" y="727152"/>
            <a:ext cx="2319286" cy="245860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5526" y="275863"/>
            <a:ext cx="1984069" cy="151890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57039" y="642058"/>
            <a:ext cx="2721045" cy="2565174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129" y="347593"/>
            <a:ext cx="622073" cy="151890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41181" y="650329"/>
            <a:ext cx="2406695" cy="4019515"/>
          </a:xfrm>
          <a:prstGeom prst="rect">
            <a:avLst/>
          </a:prstGeom>
        </p:spPr>
      </p:pic>
      <p:sp>
        <p:nvSpPr>
          <p:cNvPr id="18" name="Oblouk 17"/>
          <p:cNvSpPr/>
          <p:nvPr/>
        </p:nvSpPr>
        <p:spPr>
          <a:xfrm rot="10297711">
            <a:off x="-221290" y="2918869"/>
            <a:ext cx="13751461" cy="1279638"/>
          </a:xfrm>
          <a:prstGeom prst="arc">
            <a:avLst>
              <a:gd name="adj1" fmla="val 11574367"/>
              <a:gd name="adj2" fmla="val 21525454"/>
            </a:avLst>
          </a:prstGeom>
          <a:ln w="76200">
            <a:solidFill>
              <a:srgbClr val="EAEAE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/>
              </a:solidFill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1033280">
            <a:off x="242787" y="4745565"/>
            <a:ext cx="1464297" cy="116167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9466" y="4383820"/>
            <a:ext cx="1116493" cy="137163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1">
            <a:extLst>
              <a:ext uri="{BEBA8EAE-BF5A-486C-A8C5-ECC9F3942E4B}">
                <a14:imgProps xmlns:a14="http://schemas.microsoft.com/office/drawing/2010/main">
                  <a14:imgLayer r:embed="rId12">
                    <a14:imgEffect>
                      <a14:backgroundRemoval t="1603" b="100000" l="0" r="9947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21572" y="4669844"/>
            <a:ext cx="2672281" cy="2171229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8202" y="3931094"/>
            <a:ext cx="1432189" cy="151890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4218" y="3045562"/>
            <a:ext cx="3301194" cy="3526007"/>
          </a:xfrm>
          <a:prstGeom prst="rect">
            <a:avLst/>
          </a:prstGeom>
        </p:spPr>
      </p:pic>
      <p:sp>
        <p:nvSpPr>
          <p:cNvPr id="22" name="Obdélník 21"/>
          <p:cNvSpPr/>
          <p:nvPr/>
        </p:nvSpPr>
        <p:spPr>
          <a:xfrm>
            <a:off x="2228354" y="4383819"/>
            <a:ext cx="62841" cy="42474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974935" y="4596191"/>
            <a:ext cx="45719" cy="3479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989237" y="279471"/>
            <a:ext cx="111153" cy="3625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8737612" y="279471"/>
            <a:ext cx="61156" cy="3625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162127" y="2660841"/>
            <a:ext cx="141423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chemeClr val="bg1"/>
                </a:solidFill>
              </a:rPr>
              <a:t>dress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663680" y="1410046"/>
            <a:ext cx="1213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chemeClr val="bg1"/>
                </a:solidFill>
              </a:rPr>
              <a:t>skirt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821572" y="1963598"/>
            <a:ext cx="26360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chemeClr val="bg1"/>
                </a:solidFill>
              </a:rPr>
              <a:t>sweatshirt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792810" y="1382849"/>
            <a:ext cx="144949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>
                <a:solidFill>
                  <a:schemeClr val="bg1"/>
                </a:solidFill>
              </a:rPr>
              <a:t>jacket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7725022" y="1353352"/>
            <a:ext cx="14189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chemeClr val="bg1"/>
                </a:solidFill>
              </a:rPr>
              <a:t>jeans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55186" y="5802128"/>
            <a:ext cx="9988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cap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706460" y="5909211"/>
            <a:ext cx="14383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chemeClr val="bg1"/>
                </a:solidFill>
              </a:rPr>
              <a:t>socks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408475" y="5570828"/>
            <a:ext cx="1697901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chemeClr val="bg1"/>
                </a:solidFill>
              </a:rPr>
              <a:t>T-</a:t>
            </a:r>
            <a:r>
              <a:rPr lang="cs-CZ" sz="4400" b="1" dirty="0" err="1" smtClean="0">
                <a:solidFill>
                  <a:schemeClr val="bg1"/>
                </a:solidFill>
              </a:rPr>
              <a:t>shirt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488913" y="5449998"/>
            <a:ext cx="20521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chemeClr val="bg1"/>
                </a:solidFill>
              </a:rPr>
              <a:t>sweater</a:t>
            </a:r>
            <a:endParaRPr lang="cs-CZ" sz="44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5397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132856"/>
            <a:ext cx="2736304" cy="4646327"/>
          </a:xfrm>
          <a:prstGeom prst="rect">
            <a:avLst/>
          </a:prstGeom>
        </p:spPr>
      </p:pic>
      <p:sp>
        <p:nvSpPr>
          <p:cNvPr id="15" name="Oválný popisek 14"/>
          <p:cNvSpPr/>
          <p:nvPr/>
        </p:nvSpPr>
        <p:spPr>
          <a:xfrm>
            <a:off x="2847236" y="116840"/>
            <a:ext cx="3524816" cy="1655976"/>
          </a:xfrm>
          <a:prstGeom prst="wedgeEllipseCallout">
            <a:avLst>
              <a:gd name="adj1" fmla="val -17816"/>
              <a:gd name="adj2" fmla="val 91137"/>
            </a:avLst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rgbClr val="FFFF00"/>
                </a:solidFill>
              </a:rPr>
              <a:t>Translate</a:t>
            </a:r>
            <a:r>
              <a:rPr lang="cs-CZ" sz="4400" b="1" dirty="0" smtClean="0">
                <a:solidFill>
                  <a:srgbClr val="FFFF00"/>
                </a:solidFill>
              </a:rPr>
              <a:t>!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39552" y="319165"/>
            <a:ext cx="139390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rgbClr val="FFFF00"/>
                </a:solidFill>
              </a:rPr>
              <a:t>dress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231358" y="179130"/>
            <a:ext cx="2520280" cy="1151920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šaty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39552" y="1589654"/>
            <a:ext cx="165301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T </a:t>
            </a:r>
            <a:r>
              <a:rPr lang="cs-CZ" sz="4400" b="1" dirty="0" err="1" smtClean="0">
                <a:solidFill>
                  <a:srgbClr val="FFFF00"/>
                </a:solidFill>
              </a:rPr>
              <a:t>shirt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04473" y="2894543"/>
            <a:ext cx="15231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shoes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04296" y="4267474"/>
            <a:ext cx="157440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jacket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6814" y="5708575"/>
            <a:ext cx="1418978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jeans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253534" y="1510235"/>
            <a:ext cx="2520280" cy="114111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tričko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231358" y="2894543"/>
            <a:ext cx="2520280" cy="114111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boty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253534" y="4242679"/>
            <a:ext cx="2520280" cy="114111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bunda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3" name="Zkosené hrany 12"/>
          <p:cNvSpPr/>
          <p:nvPr/>
        </p:nvSpPr>
        <p:spPr>
          <a:xfrm>
            <a:off x="253534" y="5582679"/>
            <a:ext cx="2520280" cy="114111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rifle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092280" y="364968"/>
            <a:ext cx="121379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skirt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673127" y="1579390"/>
            <a:ext cx="20521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sweater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344549" y="2871339"/>
            <a:ext cx="263604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sweatshirt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67732" y="4242679"/>
            <a:ext cx="143834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rgbClr val="FFFF00"/>
                </a:solidFill>
              </a:rPr>
              <a:t>socks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199745" y="5704700"/>
            <a:ext cx="99886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FF00"/>
                </a:solidFill>
              </a:rPr>
              <a:t>cap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6365860" y="179130"/>
            <a:ext cx="2520280" cy="114111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sukně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6373029" y="1599324"/>
            <a:ext cx="2520280" cy="1141118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svetr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6373029" y="2932176"/>
            <a:ext cx="2520280" cy="110348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mikina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6402356" y="4242679"/>
            <a:ext cx="2520428" cy="110348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ponožky</a:t>
            </a:r>
            <a:endParaRPr lang="cs-CZ" sz="4400" b="1" dirty="0">
              <a:solidFill>
                <a:srgbClr val="FFFF00"/>
              </a:solidFill>
            </a:endParaRPr>
          </a:p>
        </p:txBody>
      </p:sp>
      <p:sp>
        <p:nvSpPr>
          <p:cNvPr id="14" name="Zkosené hrany 13"/>
          <p:cNvSpPr/>
          <p:nvPr/>
        </p:nvSpPr>
        <p:spPr>
          <a:xfrm>
            <a:off x="6397476" y="5594350"/>
            <a:ext cx="2639938" cy="1117775"/>
          </a:xfrm>
          <a:prstGeom prst="beve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FF00"/>
                </a:solidFill>
              </a:rPr>
              <a:t>kšiltovka</a:t>
            </a:r>
            <a:endParaRPr lang="cs-CZ" sz="4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4038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9" grpId="0" animBg="1"/>
      <p:bldP spid="12" grpId="0" animBg="1"/>
      <p:bldP spid="13" grpId="0" animBg="1"/>
      <p:bldP spid="6" grpId="0" animBg="1"/>
      <p:bldP spid="8" grpId="0" animBg="1"/>
      <p:bldP spid="10" grpId="0" animBg="1"/>
      <p:bldP spid="11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27584" y="1196752"/>
            <a:ext cx="6606480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</a:t>
            </a:r>
            <a:r>
              <a:rPr lang="cs-CZ" sz="2000" dirty="0"/>
              <a:t>cit.2012-04-13] Dostupné pod licencí Publik </a:t>
            </a:r>
            <a:r>
              <a:rPr lang="cs-CZ" sz="2000" dirty="0" err="1"/>
              <a:t>Domain</a:t>
            </a:r>
            <a:r>
              <a:rPr lang="cs-CZ" sz="2000" dirty="0"/>
              <a:t> na WWW:</a:t>
            </a:r>
          </a:p>
          <a:p>
            <a:r>
              <a:rPr lang="cs-CZ" sz="2000" dirty="0"/>
              <a:t>kufr</a:t>
            </a:r>
          </a:p>
          <a:p>
            <a:r>
              <a:rPr lang="cs-CZ" sz="2000" dirty="0"/>
              <a:t>http://www.clker.com/clipart-29065.html </a:t>
            </a:r>
          </a:p>
          <a:p>
            <a:r>
              <a:rPr lang="cs-CZ" sz="2000" dirty="0"/>
              <a:t>šňůra s prádlem</a:t>
            </a:r>
          </a:p>
          <a:p>
            <a:r>
              <a:rPr lang="cs-CZ" sz="2000" dirty="0"/>
              <a:t>http://www.clker.com/clipart-clothesline-.html</a:t>
            </a:r>
          </a:p>
          <a:p>
            <a:r>
              <a:rPr lang="cs-CZ" sz="2000" dirty="0"/>
              <a:t>žluté šaty</a:t>
            </a:r>
          </a:p>
          <a:p>
            <a:r>
              <a:rPr lang="cs-CZ" sz="2000" dirty="0"/>
              <a:t>http://www.clker.com/clipart-yellow-dress.html</a:t>
            </a:r>
          </a:p>
          <a:p>
            <a:r>
              <a:rPr lang="cs-CZ" sz="2000" dirty="0"/>
              <a:t>červené triko</a:t>
            </a:r>
          </a:p>
          <a:p>
            <a:r>
              <a:rPr lang="cs-CZ" sz="2000" dirty="0"/>
              <a:t>http://www.clker.com/clipart-15281.html</a:t>
            </a:r>
          </a:p>
          <a:p>
            <a:r>
              <a:rPr lang="cs-CZ" sz="2000" dirty="0"/>
              <a:t>džíny</a:t>
            </a:r>
          </a:p>
          <a:p>
            <a:r>
              <a:rPr lang="cs-CZ" sz="2000" dirty="0"/>
              <a:t>http://www.clker.com/clipart-40424.html </a:t>
            </a:r>
          </a:p>
          <a:p>
            <a:r>
              <a:rPr lang="cs-CZ" sz="2000" dirty="0"/>
              <a:t>dívka s fialovými šaty</a:t>
            </a:r>
          </a:p>
          <a:p>
            <a:r>
              <a:rPr lang="cs-CZ" sz="2000" dirty="0"/>
              <a:t>http://www.clker.com/clipart-purple-dress-girl.html</a:t>
            </a:r>
          </a:p>
          <a:p>
            <a:r>
              <a:rPr lang="cs-CZ" sz="2000" dirty="0"/>
              <a:t>modré boty</a:t>
            </a:r>
          </a:p>
          <a:p>
            <a:r>
              <a:rPr lang="cs-CZ" sz="2000" dirty="0"/>
              <a:t>http://www.clker.com/clipart-wertt.html </a:t>
            </a:r>
            <a:r>
              <a:rPr lang="cs-CZ" sz="2000" dirty="0" err="1"/>
              <a:t>shoes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573646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692696"/>
            <a:ext cx="8064896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fr-FR" sz="2000" dirty="0"/>
              <a:t>ponožky</a:t>
            </a:r>
          </a:p>
          <a:p>
            <a:r>
              <a:rPr lang="fr-FR" sz="2000" dirty="0"/>
              <a:t>http://www.clker.com/clipart-red-socks-1.html</a:t>
            </a:r>
          </a:p>
          <a:p>
            <a:r>
              <a:rPr lang="fr-FR" sz="2000" dirty="0"/>
              <a:t>svetr</a:t>
            </a:r>
          </a:p>
          <a:p>
            <a:r>
              <a:rPr lang="fr-FR" sz="2000" dirty="0"/>
              <a:t>http://www.pdclipart.org/displayimage.php?album=search&amp;cat=0&amp;pos=1</a:t>
            </a:r>
          </a:p>
          <a:p>
            <a:r>
              <a:rPr lang="fr-FR" sz="2000" dirty="0"/>
              <a:t>fialová sukně</a:t>
            </a:r>
          </a:p>
          <a:p>
            <a:r>
              <a:rPr lang="fr-FR" sz="2000" dirty="0"/>
              <a:t>http://www.pdclipart.org/displayimage.php?album=search&amp;cat=0&amp;pos=2</a:t>
            </a:r>
          </a:p>
          <a:p>
            <a:r>
              <a:rPr lang="fr-FR" sz="2000" dirty="0"/>
              <a:t>truhla</a:t>
            </a:r>
          </a:p>
          <a:p>
            <a:r>
              <a:rPr lang="fr-FR" sz="2000" dirty="0"/>
              <a:t>http://www.clker.com/clipart-28738.html </a:t>
            </a:r>
          </a:p>
          <a:p>
            <a:r>
              <a:rPr lang="fr-FR" sz="2000" dirty="0"/>
              <a:t>červené triko</a:t>
            </a:r>
          </a:p>
          <a:p>
            <a:r>
              <a:rPr lang="fr-FR" sz="2000" dirty="0"/>
              <a:t>http://www.clker.com/clipart-red-t-shirt.html</a:t>
            </a:r>
          </a:p>
          <a:p>
            <a:r>
              <a:rPr lang="fr-FR" sz="2000" dirty="0"/>
              <a:t>kalhoty</a:t>
            </a:r>
          </a:p>
          <a:p>
            <a:r>
              <a:rPr lang="fr-FR" sz="2000" dirty="0"/>
              <a:t>http://www.clker.com/clipart-blue-jeans.html </a:t>
            </a:r>
          </a:p>
          <a:p>
            <a:r>
              <a:rPr lang="fr-FR" sz="2000" dirty="0"/>
              <a:t>mikina</a:t>
            </a:r>
          </a:p>
          <a:p>
            <a:r>
              <a:rPr lang="fr-FR" sz="2000" dirty="0"/>
              <a:t>http://www.clker.com/clipart-70171.html </a:t>
            </a:r>
          </a:p>
          <a:p>
            <a:r>
              <a:rPr lang="fr-FR" sz="2000" dirty="0"/>
              <a:t>bunda</a:t>
            </a:r>
          </a:p>
          <a:p>
            <a:r>
              <a:rPr lang="fr-FR" sz="2000" dirty="0"/>
              <a:t>http://www.clker.com/clipart-green-jacket.html</a:t>
            </a:r>
          </a:p>
          <a:p>
            <a:r>
              <a:rPr lang="fr-FR" sz="2000" dirty="0"/>
              <a:t>skate boty</a:t>
            </a:r>
          </a:p>
          <a:p>
            <a:r>
              <a:rPr lang="fr-FR" sz="2000" dirty="0"/>
              <a:t>http://www.clker.com/clipart-9973.html </a:t>
            </a:r>
          </a:p>
        </p:txBody>
      </p:sp>
    </p:spTree>
    <p:extLst>
      <p:ext uri="{BB962C8B-B14F-4D97-AF65-F5344CB8AC3E}">
        <p14:creationId xmlns:p14="http://schemas.microsoft.com/office/powerpoint/2010/main" val="667994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166843"/>
            <a:ext cx="806489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čepice s kšiltem </a:t>
            </a:r>
          </a:p>
          <a:p>
            <a:r>
              <a:rPr lang="cs-CZ" sz="2000" dirty="0"/>
              <a:t>http://www.clker.com/clipart-4558.html </a:t>
            </a:r>
          </a:p>
          <a:p>
            <a:r>
              <a:rPr lang="cs-CZ" sz="2000" dirty="0"/>
              <a:t>chlapec s kšiltovkou </a:t>
            </a:r>
          </a:p>
          <a:p>
            <a:r>
              <a:rPr lang="cs-CZ" sz="2000" dirty="0"/>
              <a:t>http://www.pdclipart.org/displayimage.php?album=84&amp;pos=31</a:t>
            </a:r>
          </a:p>
          <a:p>
            <a:r>
              <a:rPr lang="cs-CZ" sz="2000" dirty="0"/>
              <a:t>sukně vínová</a:t>
            </a:r>
          </a:p>
          <a:p>
            <a:r>
              <a:rPr lang="cs-CZ" sz="2000" dirty="0"/>
              <a:t>http://www.clker.com/clipart-skirt.html</a:t>
            </a:r>
          </a:p>
          <a:p>
            <a:r>
              <a:rPr lang="cs-CZ" sz="2000" dirty="0"/>
              <a:t>ramínko</a:t>
            </a:r>
          </a:p>
          <a:p>
            <a:r>
              <a:rPr lang="cs-CZ" sz="2000" dirty="0"/>
              <a:t>http://www.clker.com/clipart-10124.html </a:t>
            </a:r>
          </a:p>
          <a:p>
            <a:r>
              <a:rPr lang="cs-CZ" sz="2000" dirty="0"/>
              <a:t>fialové šaty</a:t>
            </a:r>
          </a:p>
          <a:p>
            <a:r>
              <a:rPr lang="cs-CZ" sz="2000" dirty="0"/>
              <a:t>http://www.clker.com/clipart-lilac-dress.html</a:t>
            </a:r>
          </a:p>
          <a:p>
            <a:r>
              <a:rPr lang="cs-CZ" sz="2000" dirty="0"/>
              <a:t>pruhovaná mikina</a:t>
            </a:r>
          </a:p>
          <a:p>
            <a:r>
              <a:rPr lang="cs-CZ" sz="2000" dirty="0"/>
              <a:t>http://www.clker.com/clipart-erff.html</a:t>
            </a:r>
          </a:p>
          <a:p>
            <a:r>
              <a:rPr lang="cs-CZ" sz="2000" dirty="0"/>
              <a:t>dívka s růžovými šaty</a:t>
            </a:r>
          </a:p>
          <a:p>
            <a:r>
              <a:rPr lang="cs-CZ" sz="2000" dirty="0"/>
              <a:t>http://www.clker.com/clipart-happy-girl-2.html pink</a:t>
            </a:r>
          </a:p>
        </p:txBody>
      </p:sp>
    </p:spTree>
    <p:extLst>
      <p:ext uri="{BB962C8B-B14F-4D97-AF65-F5344CB8AC3E}">
        <p14:creationId xmlns:p14="http://schemas.microsoft.com/office/powerpoint/2010/main" val="2872469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276</TotalTime>
  <Words>239</Words>
  <Application>Microsoft Office PowerPoint</Application>
  <PresentationFormat>Předvádění na obrazovce (4:3)</PresentationFormat>
  <Paragraphs>111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Prezentace aplikace Microsoft PowerPoint 97–2003</vt:lpstr>
      <vt:lpstr>Prezentace aplikace PowerPoint</vt:lpstr>
      <vt:lpstr>Práce s prezentací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 obrázků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29</cp:revision>
  <dcterms:created xsi:type="dcterms:W3CDTF">2012-04-14T11:46:13Z</dcterms:created>
  <dcterms:modified xsi:type="dcterms:W3CDTF">2012-06-05T14:38:50Z</dcterms:modified>
</cp:coreProperties>
</file>