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5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4C5725-373D-4C41-90F9-7C8260009F33}" type="datetimeFigureOut">
              <a:rPr lang="cs-CZ" smtClean="0"/>
              <a:pPr/>
              <a:t>15.1.2012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A3598-EFC1-4C16-A436-E990FBC1DF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hyperlink" Target="http://www.tfsoft.eu/?ln=cz&amp;id=86&amp;cat=c&amp;typ=static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23528" y="548680"/>
            <a:ext cx="8568952" cy="6192688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Autor 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    Mgr. Terezie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Nohýnková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Vzdělávací oblast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:  Člověk a příroda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Obor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Chemie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Téma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:  Prvky a jejich anorganické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sloučeniny</a:t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u="sng" dirty="0">
                <a:latin typeface="Arial" pitchFamily="34" charset="0"/>
                <a:cs typeface="Arial" pitchFamily="34" charset="0"/>
              </a:rPr>
              <a:t>Název</a:t>
            </a:r>
            <a:r>
              <a:rPr lang="cs-CZ" sz="1800" u="sng" dirty="0">
                <a:latin typeface="Arial" pitchFamily="34" charset="0"/>
                <a:cs typeface="Arial" pitchFamily="34" charset="0"/>
              </a:rPr>
              <a:t> :   Vlastnosti a použití vybraných prvků</a:t>
            </a:r>
            <a:br>
              <a:rPr lang="cs-CZ" sz="1800" u="sng" dirty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> 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Zdroje a použité materiály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:  vlastní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> obrázek PSP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1800" u="sng" dirty="0" smtClean="0">
                <a:latin typeface="Arial" pitchFamily="34" charset="0"/>
                <a:cs typeface="Arial" pitchFamily="34" charset="0"/>
                <a:hlinkClick r:id="rId2"/>
              </a:rPr>
              <a:t>ttp</a:t>
            </a:r>
            <a:r>
              <a:rPr lang="cs-CZ" sz="1800" u="sng" dirty="0">
                <a:latin typeface="Arial" pitchFamily="34" charset="0"/>
                <a:cs typeface="Arial" pitchFamily="34" charset="0"/>
                <a:hlinkClick r:id="rId2"/>
              </a:rPr>
              <a:t>://www.tfsoft.eu/?</a:t>
            </a:r>
            <a:r>
              <a:rPr lang="cs-CZ" sz="1800" u="sng" dirty="0" smtClean="0">
                <a:latin typeface="Arial" pitchFamily="34" charset="0"/>
                <a:cs typeface="Arial" pitchFamily="34" charset="0"/>
                <a:hlinkClick r:id="rId2"/>
              </a:rPr>
              <a:t>ln=cz&amp;id=86&amp;cat=c&amp;typ=static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 smtClean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Anotace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Podle zadaných informací, znalosti Periodického zákona a pravidel rozmístění prvků v PSP žáci umisťují uvedené prvky do tabulky. Ujasňují si souvislosti mezi počtem a rozmístěním elektronů v obalu atomu a jeho reaktivitou.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 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latin typeface="Arial" pitchFamily="34" charset="0"/>
                <a:cs typeface="Arial" pitchFamily="34" charset="0"/>
              </a:rPr>
              <a:t> </a:t>
            </a:r>
            <a:br>
              <a:rPr lang="cs-CZ" sz="1800" dirty="0">
                <a:latin typeface="Arial" pitchFamily="34" charset="0"/>
                <a:cs typeface="Arial" pitchFamily="34" charset="0"/>
              </a:rPr>
            </a:br>
            <a:r>
              <a:rPr lang="cs-CZ" sz="1800" b="1" i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800" dirty="0"/>
              <a:t> </a:t>
            </a:r>
            <a:br>
              <a:rPr lang="cs-CZ" sz="1800" dirty="0"/>
            </a:br>
            <a:r>
              <a:rPr lang="cs-CZ" sz="1600" b="1" dirty="0" smtClean="0"/>
              <a:t>VY_32_INOVACE_07_PRVKY_V_PSP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 </a:t>
            </a:r>
            <a:br>
              <a:rPr lang="cs-CZ" sz="1600" dirty="0"/>
            </a:br>
            <a:r>
              <a:rPr lang="cs-CZ" sz="1600" dirty="0"/>
              <a:t> </a:t>
            </a:r>
            <a:r>
              <a:rPr lang="cs-CZ" sz="1600" dirty="0" smtClean="0"/>
              <a:t>Vytvořeno </a:t>
            </a:r>
            <a:r>
              <a:rPr lang="cs-CZ" sz="1600" dirty="0"/>
              <a:t>jako DUM do předmětu chemie pro 8. Ročník na ZŠ Studentská Mnichovo Hradiště </a:t>
            </a:r>
            <a:r>
              <a:rPr lang="cs-CZ" sz="1600" dirty="0" smtClean="0"/>
              <a:t>dne 22.3.2011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 </a:t>
            </a:r>
            <a:br>
              <a:rPr lang="cs-CZ" sz="1600" dirty="0"/>
            </a:br>
            <a:r>
              <a:rPr lang="cs-CZ" sz="1600" dirty="0"/>
              <a:t> </a:t>
            </a:r>
            <a:br>
              <a:rPr lang="cs-CZ" sz="1600" dirty="0"/>
            </a:br>
            <a:r>
              <a:rPr lang="cs-CZ" sz="1800" dirty="0"/>
              <a:t>Vytvořeno v rámci v projektu „EU peníze školám“ </a:t>
            </a:r>
            <a:br>
              <a:rPr lang="cs-CZ" sz="1800" dirty="0"/>
            </a:br>
            <a:r>
              <a:rPr lang="cs-CZ" sz="1800" dirty="0"/>
              <a:t> </a:t>
            </a:r>
            <a:r>
              <a:rPr lang="cs-CZ" sz="1800" b="1" dirty="0" smtClean="0"/>
              <a:t>OP </a:t>
            </a:r>
            <a:r>
              <a:rPr lang="cs-CZ" sz="1800" b="1" dirty="0"/>
              <a:t>VK oblast podpory 1.4 s názvem Zlepšení podmínek pro vzdělávání na základních školách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1800" u="sng" dirty="0" smtClean="0"/>
              <a:t/>
            </a:r>
            <a:br>
              <a:rPr lang="cs-CZ" sz="1800" u="sng" dirty="0" smtClean="0"/>
            </a:br>
            <a:r>
              <a:rPr lang="cs-CZ" sz="1800" u="sng" dirty="0"/>
              <a:t/>
            </a:r>
            <a:br>
              <a:rPr lang="cs-CZ" sz="1800" u="sng" dirty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               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2700" dirty="0"/>
              <a:t> </a:t>
            </a:r>
            <a:br>
              <a:rPr lang="cs-CZ" sz="2700" dirty="0"/>
            </a:br>
            <a:r>
              <a:rPr lang="cs-CZ" sz="2700" dirty="0" smtClean="0"/>
              <a:t>          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b="1" u="sng" dirty="0">
              <a:solidFill>
                <a:srgbClr val="7030A0"/>
              </a:solidFill>
              <a:latin typeface="Comic Sans MS" pitchFamily="66" charset="0"/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2316"/>
            <a:ext cx="4824536" cy="1182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2458418"/>
            <a:ext cx="8496944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Vodík</a:t>
            </a:r>
            <a:r>
              <a:rPr lang="cs-CZ" sz="2800" b="1" dirty="0" smtClean="0"/>
              <a:t> </a:t>
            </a:r>
            <a:r>
              <a:rPr lang="cs-CZ" sz="2800" dirty="0" smtClean="0"/>
              <a:t>(Z = 1) - nejjednodušší </a:t>
            </a:r>
            <a:r>
              <a:rPr lang="cs-CZ" sz="2800" dirty="0"/>
              <a:t>prvek tabulky, </a:t>
            </a:r>
            <a:r>
              <a:rPr lang="cs-CZ" sz="2800" dirty="0" smtClean="0"/>
              <a:t>  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jediný elektron </a:t>
            </a:r>
            <a:r>
              <a:rPr lang="cs-CZ" sz="2800" dirty="0"/>
              <a:t>je v 1 vrstvě 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9367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2458418"/>
            <a:ext cx="8496944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</a:t>
            </a:r>
            <a:r>
              <a:rPr lang="cs-CZ" sz="2800" b="1" dirty="0" smtClean="0">
                <a:solidFill>
                  <a:srgbClr val="00B0F0"/>
                </a:solidFill>
              </a:rPr>
              <a:t>Kyslík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(Z = 8) - </a:t>
            </a:r>
            <a:r>
              <a:rPr lang="cs-CZ" sz="2800" dirty="0"/>
              <a:t>6 elektronů z 8 může tvořit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chemickou </a:t>
            </a:r>
            <a:r>
              <a:rPr lang="cs-CZ" sz="2800" dirty="0"/>
              <a:t>vazbu, všechny </a:t>
            </a:r>
            <a:r>
              <a:rPr lang="cs-CZ" sz="2800" dirty="0" smtClean="0"/>
              <a:t>elektrony       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jsou rozmístěny </a:t>
            </a:r>
            <a:r>
              <a:rPr lang="cs-CZ" sz="2800" dirty="0"/>
              <a:t>do 2 vrstev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092280" y="3284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8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22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2458418"/>
            <a:ext cx="8496944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. </a:t>
            </a:r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Draslík</a:t>
            </a:r>
            <a:r>
              <a:rPr lang="cs-CZ" sz="2800" dirty="0" smtClean="0"/>
              <a:t> (Z = 19) - </a:t>
            </a:r>
            <a:r>
              <a:rPr lang="cs-CZ" sz="2800" dirty="0"/>
              <a:t>valenční vrstva je čtvrtá a v ní je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umístěn </a:t>
            </a:r>
            <a:r>
              <a:rPr lang="cs-CZ" sz="2800" dirty="0"/>
              <a:t>1 elektron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39330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19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516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07504" y="2060848"/>
            <a:ext cx="8928992" cy="464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4. </a:t>
            </a:r>
            <a:r>
              <a:rPr lang="cs-CZ" sz="2800" b="1" dirty="0" smtClean="0">
                <a:solidFill>
                  <a:srgbClr val="FFC000"/>
                </a:solidFill>
              </a:rPr>
              <a:t>Měď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smtClean="0"/>
              <a:t>(Z = 29) -  </a:t>
            </a:r>
            <a:r>
              <a:rPr lang="cs-CZ" sz="2800" dirty="0"/>
              <a:t>leží v I.B skupině a 4 periodě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04048" y="36737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29</a:t>
            </a:r>
            <a:r>
              <a:rPr lang="cs-CZ" dirty="0" smtClean="0">
                <a:solidFill>
                  <a:srgbClr val="FF0000"/>
                </a:solidFill>
              </a:rPr>
              <a:t>Cu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9512" y="2458418"/>
            <a:ext cx="8964488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. </a:t>
            </a:r>
            <a:r>
              <a:rPr lang="cs-CZ" sz="2800" b="1" dirty="0" smtClean="0">
                <a:solidFill>
                  <a:srgbClr val="92D050"/>
                </a:solidFill>
              </a:rPr>
              <a:t>Chlor</a:t>
            </a:r>
            <a:r>
              <a:rPr lang="cs-CZ" sz="2800" dirty="0" smtClean="0"/>
              <a:t> (Z = 17) - </a:t>
            </a:r>
            <a:r>
              <a:rPr lang="cs-CZ" sz="2800" dirty="0"/>
              <a:t>reaktivita dána 7 valenčními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elektrony </a:t>
            </a:r>
            <a:r>
              <a:rPr lang="cs-CZ" sz="2800" dirty="0"/>
              <a:t>umístěnými ve 3 vrstvě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740352" y="36543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17</a:t>
            </a:r>
            <a:r>
              <a:rPr lang="cs-CZ" dirty="0" smtClean="0">
                <a:solidFill>
                  <a:srgbClr val="FF0000"/>
                </a:solidFill>
              </a:rPr>
              <a:t>Cl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57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2458418"/>
            <a:ext cx="8892480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6. </a:t>
            </a:r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Hliník</a:t>
            </a:r>
            <a:r>
              <a:rPr lang="cs-CZ" sz="2800" dirty="0" smtClean="0">
                <a:solidFill>
                  <a:schemeClr val="bg1">
                    <a:lumMod val="65000"/>
                  </a:schemeClr>
                </a:solidFill>
              </a:rPr>
              <a:t> </a:t>
            </a:r>
            <a:r>
              <a:rPr lang="cs-CZ" sz="2800" dirty="0" smtClean="0"/>
              <a:t>(Z = 13)  - </a:t>
            </a:r>
            <a:r>
              <a:rPr lang="cs-CZ" sz="2800" dirty="0"/>
              <a:t>v PSP je součástí III.A skupiny a </a:t>
            </a:r>
            <a:r>
              <a:rPr lang="cs-CZ" sz="2800" dirty="0" smtClean="0"/>
              <a:t>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3 periody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12160" y="36543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13</a:t>
            </a:r>
            <a:r>
              <a:rPr lang="cs-CZ" dirty="0" smtClean="0">
                <a:solidFill>
                  <a:srgbClr val="FF0000"/>
                </a:solidFill>
              </a:rPr>
              <a:t>Al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025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9512" y="2492896"/>
            <a:ext cx="8784976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7</a:t>
            </a:r>
            <a:r>
              <a:rPr lang="cs-CZ" sz="2800" dirty="0" smtClean="0"/>
              <a:t>. </a:t>
            </a:r>
            <a:r>
              <a:rPr lang="cs-CZ" sz="2800" b="1" dirty="0" smtClean="0">
                <a:ln>
                  <a:solidFill>
                    <a:srgbClr val="002060"/>
                  </a:solidFill>
                </a:ln>
                <a:solidFill>
                  <a:srgbClr val="FFFF00"/>
                </a:solidFill>
              </a:rPr>
              <a:t>Síra</a:t>
            </a:r>
            <a:r>
              <a:rPr lang="cs-CZ" sz="2800" dirty="0" smtClean="0"/>
              <a:t> (Z = 16) - </a:t>
            </a:r>
            <a:r>
              <a:rPr lang="pl-PL" sz="2800" dirty="0"/>
              <a:t>16 elektronů je rozprostřeno do 3 </a:t>
            </a:r>
            <a:endParaRPr lang="pl-PL" sz="2800" dirty="0" smtClean="0"/>
          </a:p>
          <a:p>
            <a:r>
              <a:rPr lang="pl-PL" sz="2800" dirty="0"/>
              <a:t> </a:t>
            </a:r>
            <a:r>
              <a:rPr lang="pl-PL" sz="2800" dirty="0" smtClean="0"/>
              <a:t>                            vrstev</a:t>
            </a:r>
            <a:r>
              <a:rPr lang="pl-PL" sz="2800" dirty="0"/>
              <a:t>, 6 z nich je valenčních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36296" y="36510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16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29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0" y="2492896"/>
            <a:ext cx="9144000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8. </a:t>
            </a:r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Sodík</a:t>
            </a:r>
            <a:r>
              <a:rPr lang="cs-CZ" sz="2800" dirty="0" smtClean="0"/>
              <a:t> (Z = 11) - </a:t>
            </a:r>
            <a:r>
              <a:rPr lang="cs-CZ" sz="2800" dirty="0"/>
              <a:t>díky 1 valenčnímu elektronu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ležícímu </a:t>
            </a:r>
            <a:r>
              <a:rPr lang="cs-CZ" sz="2800" dirty="0"/>
              <a:t>ve 3 vrstvě patří mezi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značně reaktivní </a:t>
            </a:r>
            <a:r>
              <a:rPr lang="cs-CZ" sz="2800" dirty="0"/>
              <a:t>prvky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3680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11</a:t>
            </a:r>
            <a:r>
              <a:rPr lang="cs-CZ" dirty="0" smtClean="0">
                <a:solidFill>
                  <a:srgbClr val="FF0000"/>
                </a:solidFill>
              </a:rPr>
              <a:t>Na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13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51520" y="2458418"/>
            <a:ext cx="8496944" cy="4210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. </a:t>
            </a:r>
            <a:r>
              <a:rPr lang="cs-CZ" sz="2800" b="1" dirty="0" smtClean="0"/>
              <a:t>Uhlík</a:t>
            </a:r>
            <a:r>
              <a:rPr lang="cs-CZ" sz="2800" dirty="0" smtClean="0"/>
              <a:t> (Z = 6) - </a:t>
            </a:r>
            <a:r>
              <a:rPr lang="cs-CZ" sz="2800" dirty="0"/>
              <a:t>díky 4 valenčním elektronům tvoří 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vždy </a:t>
            </a:r>
            <a:r>
              <a:rPr lang="cs-CZ" sz="2800" dirty="0"/>
              <a:t>4 vazby, leží v druhé periodě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28184" y="32849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6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10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r>
              <a:rPr lang="cs-CZ" sz="3600" b="1" u="sng" dirty="0" smtClean="0">
                <a:solidFill>
                  <a:srgbClr val="002060"/>
                </a:solidFill>
              </a:rPr>
              <a:t>Urči značku prvku a umísti jej do tabulky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0" y="2060848"/>
            <a:ext cx="9144000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576" y="1340768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10. </a:t>
            </a:r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Rtuť</a:t>
            </a:r>
            <a:r>
              <a:rPr lang="cs-CZ" sz="2800" b="1" dirty="0" smtClean="0"/>
              <a:t> </a:t>
            </a:r>
            <a:r>
              <a:rPr lang="cs-CZ" sz="2800" dirty="0" smtClean="0"/>
              <a:t> (Z = 80) -  leží ve druhé vedlejší skupině 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80 elektronů je rozmístěno do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6 vrstev.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446492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-25000" dirty="0" smtClean="0">
                <a:solidFill>
                  <a:srgbClr val="FF0000"/>
                </a:solidFill>
              </a:rPr>
              <a:t>80</a:t>
            </a:r>
            <a:r>
              <a:rPr lang="cs-CZ" dirty="0" smtClean="0">
                <a:solidFill>
                  <a:srgbClr val="FF0000"/>
                </a:solidFill>
              </a:rPr>
              <a:t>Hg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78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315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             Autor  :    Mgr. Terezie Nohýnková Vzdělávací oblast :  Člověk a příroda Obor : Chemie  Téma :  Prvky a jejich anorganické sloučeniny  Název :   Vlastnosti a použití vybraných prvků   Zdroje a použité materiály :  vlastní  obrázek PSP - http://www.tfsoft.eu/?ln=cz&amp;id=86&amp;cat=c&amp;typ=static  Anotace : Podle zadaných informací, znalosti Periodického zákona a pravidel rozmístění prvků v PSP žáci umisťují uvedené prvky do tabulky. Ujasňují si souvislosti mezi počtem a rozmístěním elektronů v obalu atomu a jeho reaktivitou.       VY_32_INOVACE_07_PRVKY_V_PSP    Vytvořeno jako DUM do předmětu chemie pro 8. Ročník na ZŠ Studentská Mnichovo Hradiště dne 22.3.2011     Vytvořeno v rámci v projektu „EU peníze školám“   OP VK oblast podpory 1.4 s názvem Zlepšení podmínek pro vzdělávání na základních školách                                         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  <vt:lpstr>  Urči značku prvku a umísti jej do tabulky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sborovna</dc:creator>
  <cp:lastModifiedBy>user</cp:lastModifiedBy>
  <cp:revision>19</cp:revision>
  <dcterms:created xsi:type="dcterms:W3CDTF">2011-03-30T11:06:29Z</dcterms:created>
  <dcterms:modified xsi:type="dcterms:W3CDTF">2012-01-15T20:16:28Z</dcterms:modified>
</cp:coreProperties>
</file>