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ppt" ContentType="application/vnd.ms-powerpoint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6" r:id="rId3"/>
    <p:sldId id="257" r:id="rId4"/>
    <p:sldId id="258" r:id="rId5"/>
    <p:sldId id="260" r:id="rId6"/>
    <p:sldId id="259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E479A-47E2-409D-97F9-2EB0946FD978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C6C6945-74D0-4DEB-A351-C29187B7F903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E479A-47E2-409D-97F9-2EB0946FD978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C6C6945-74D0-4DEB-A351-C29187B7F903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E479A-47E2-409D-97F9-2EB0946FD978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C6C6945-74D0-4DEB-A351-C29187B7F903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E479A-47E2-409D-97F9-2EB0946FD978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C6C6945-74D0-4DEB-A351-C29187B7F90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E479A-47E2-409D-97F9-2EB0946FD978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C6C6945-74D0-4DEB-A351-C29187B7F903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E479A-47E2-409D-97F9-2EB0946FD978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C6C6945-74D0-4DEB-A351-C29187B7F90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E479A-47E2-409D-97F9-2EB0946FD978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C6C6945-74D0-4DEB-A351-C29187B7F903}" type="slidenum">
              <a:rPr lang="cs-CZ" smtClean="0"/>
              <a:t>‹#›</a:t>
            </a:fld>
            <a:endParaRPr lang="cs-CZ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E479A-47E2-409D-97F9-2EB0946FD978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C6C6945-74D0-4DEB-A351-C29187B7F903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E479A-47E2-409D-97F9-2EB0946FD978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C6C6945-74D0-4DEB-A351-C29187B7F903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E479A-47E2-409D-97F9-2EB0946FD978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C6945-74D0-4DEB-A351-C29187B7F9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E479A-47E2-409D-97F9-2EB0946FD978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C6945-74D0-4DEB-A351-C29187B7F9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909E479A-47E2-409D-97F9-2EB0946FD978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2C6C6945-74D0-4DEB-A351-C29187B7F903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rezentace_aplikace_Microsoft_PowerPoint_97_20031.ppt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microsoft.com/office/2007/relationships/hdphoto" Target="../media/hdphoto1.wdp"/><Relationship Id="rId10" Type="http://schemas.openxmlformats.org/officeDocument/2006/relationships/image" Target="../media/image11.png"/><Relationship Id="rId4" Type="http://schemas.openxmlformats.org/officeDocument/2006/relationships/image" Target="../media/image6.pn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microsoft.com/office/2007/relationships/hdphoto" Target="../media/hdphoto3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png"/><Relationship Id="rId5" Type="http://schemas.microsoft.com/office/2007/relationships/hdphoto" Target="../media/hdphoto2.wdp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287913"/>
              </p:ext>
            </p:extLst>
          </p:nvPr>
        </p:nvGraphicFramePr>
        <p:xfrm>
          <a:off x="-2381" y="0"/>
          <a:ext cx="9145059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Prezentace" r:id="rId3" imgW="2718783" imgH="2038954" progId="PowerPoint.Show.8">
                  <p:embed/>
                </p:oleObj>
              </mc:Choice>
              <mc:Fallback>
                <p:oleObj name="Prezentace" r:id="rId3" imgW="2718783" imgH="2038954" progId="PowerPoint.Show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381" y="0"/>
                        <a:ext cx="9145059" cy="685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57166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260648"/>
            <a:ext cx="7543800" cy="914400"/>
          </a:xfrm>
        </p:spPr>
        <p:txBody>
          <a:bodyPr/>
          <a:lstStyle/>
          <a:p>
            <a:r>
              <a:rPr lang="cs-CZ" dirty="0" smtClean="0">
                <a:effectLst/>
                <a:latin typeface="Candara" pitchFamily="34" charset="0"/>
              </a:rPr>
              <a:t>      Práce</a:t>
            </a:r>
            <a:r>
              <a:rPr lang="cs-CZ" dirty="0" smtClean="0"/>
              <a:t> s </a:t>
            </a:r>
            <a:r>
              <a:rPr lang="cs-CZ" dirty="0" smtClean="0">
                <a:effectLst/>
                <a:latin typeface="Candara" pitchFamily="34" charset="0"/>
              </a:rPr>
              <a:t>prezentací</a:t>
            </a:r>
            <a:endParaRPr lang="cs-CZ" dirty="0">
              <a:effectLst/>
              <a:latin typeface="Candara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1124744"/>
            <a:ext cx="7144905" cy="69249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Candara" pitchFamily="34" charset="0"/>
              </a:rPr>
              <a:t>Prezentace je určena žákům 2.ročníku.</a:t>
            </a:r>
          </a:p>
          <a:p>
            <a:endParaRPr lang="cs-CZ" sz="2400" dirty="0">
              <a:latin typeface="Candara" pitchFamily="34" charset="0"/>
            </a:endParaRPr>
          </a:p>
          <a:p>
            <a:r>
              <a:rPr lang="cs-CZ" sz="2400" dirty="0" smtClean="0">
                <a:latin typeface="Candara" pitchFamily="34" charset="0"/>
              </a:rPr>
              <a:t>Pomocí obrázků se seznamují s novou slovní zásobou.</a:t>
            </a:r>
          </a:p>
          <a:p>
            <a:endParaRPr lang="cs-CZ" sz="2400" dirty="0">
              <a:latin typeface="Candara" pitchFamily="34" charset="0"/>
            </a:endParaRPr>
          </a:p>
          <a:p>
            <a:r>
              <a:rPr lang="cs-CZ" sz="2400" dirty="0" smtClean="0">
                <a:latin typeface="Candara" pitchFamily="34" charset="0"/>
              </a:rPr>
              <a:t>Žáci pojmenovávají obrázky potravin a jídel.</a:t>
            </a:r>
          </a:p>
          <a:p>
            <a:endParaRPr lang="cs-CZ" sz="2400" dirty="0">
              <a:latin typeface="Candara" pitchFamily="34" charset="0"/>
            </a:endParaRPr>
          </a:p>
          <a:p>
            <a:r>
              <a:rPr lang="cs-CZ" sz="2400" dirty="0" smtClean="0">
                <a:latin typeface="Candara" pitchFamily="34" charset="0"/>
              </a:rPr>
              <a:t>Tvoří krátké věty </a:t>
            </a:r>
            <a:r>
              <a:rPr lang="cs-CZ" sz="2400" dirty="0" smtClean="0">
                <a:latin typeface="Candara" pitchFamily="34" charset="0"/>
              </a:rPr>
              <a:t>z </a:t>
            </a:r>
            <a:r>
              <a:rPr lang="cs-CZ" sz="2400" dirty="0" smtClean="0">
                <a:latin typeface="Candara" pitchFamily="34" charset="0"/>
              </a:rPr>
              <a:t>oblasti nakupování.</a:t>
            </a:r>
          </a:p>
          <a:p>
            <a:endParaRPr lang="cs-CZ" sz="2400" dirty="0">
              <a:latin typeface="Candara" pitchFamily="34" charset="0"/>
            </a:endParaRPr>
          </a:p>
          <a:p>
            <a:r>
              <a:rPr lang="cs-CZ" sz="2400" dirty="0" smtClean="0">
                <a:latin typeface="Candara" pitchFamily="34" charset="0"/>
              </a:rPr>
              <a:t>Překládají slovíčka do angličtiny.</a:t>
            </a:r>
          </a:p>
          <a:p>
            <a:endParaRPr lang="cs-CZ" sz="2400" dirty="0">
              <a:latin typeface="Candara" pitchFamily="34" charset="0"/>
            </a:endParaRPr>
          </a:p>
          <a:p>
            <a:r>
              <a:rPr lang="cs-CZ" sz="2400" dirty="0" smtClean="0">
                <a:latin typeface="Candara" pitchFamily="34" charset="0"/>
              </a:rPr>
              <a:t>Seznamují </a:t>
            </a:r>
            <a:r>
              <a:rPr lang="cs-CZ" sz="2400" dirty="0" smtClean="0">
                <a:latin typeface="Candara" pitchFamily="34" charset="0"/>
              </a:rPr>
              <a:t>se s </a:t>
            </a:r>
            <a:r>
              <a:rPr lang="cs-CZ" sz="2400" dirty="0" smtClean="0">
                <a:latin typeface="Candara" pitchFamily="34" charset="0"/>
              </a:rPr>
              <a:t>psanou podobou anglických slov.</a:t>
            </a:r>
          </a:p>
          <a:p>
            <a:endParaRPr lang="cs-CZ" sz="2400" dirty="0">
              <a:latin typeface="Candara" pitchFamily="34" charset="0"/>
            </a:endParaRPr>
          </a:p>
          <a:p>
            <a:r>
              <a:rPr lang="cs-CZ" sz="2400" dirty="0" smtClean="0">
                <a:latin typeface="Candara" pitchFamily="34" charset="0"/>
              </a:rPr>
              <a:t>Doplňují jednotlivá písmena do slov,  tvoří celá  slova.</a:t>
            </a:r>
          </a:p>
          <a:p>
            <a:endParaRPr lang="cs-CZ" sz="2400" dirty="0">
              <a:latin typeface="Candara" pitchFamily="34" charset="0"/>
            </a:endParaRPr>
          </a:p>
          <a:p>
            <a:endParaRPr lang="cs-CZ" sz="2400" dirty="0" smtClean="0">
              <a:latin typeface="Candara" pitchFamily="34" charset="0"/>
            </a:endParaRPr>
          </a:p>
          <a:p>
            <a:endParaRPr lang="cs-CZ" sz="2400" dirty="0">
              <a:latin typeface="Candara" pitchFamily="34" charset="0"/>
            </a:endParaRPr>
          </a:p>
          <a:p>
            <a:endParaRPr lang="cs-CZ" sz="2400" dirty="0" smtClean="0">
              <a:latin typeface="Candara" pitchFamily="34" charset="0"/>
            </a:endParaRP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0230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632" y="476672"/>
            <a:ext cx="8229600" cy="1143000"/>
          </a:xfrm>
        </p:spPr>
        <p:txBody>
          <a:bodyPr>
            <a:noAutofit/>
          </a:bodyPr>
          <a:lstStyle/>
          <a:p>
            <a:r>
              <a:rPr lang="cs-CZ" sz="9600" b="1" dirty="0" smtClean="0">
                <a:solidFill>
                  <a:srgbClr val="FFC000"/>
                </a:solidFill>
              </a:rPr>
              <a:t>Food</a:t>
            </a:r>
            <a:r>
              <a:rPr lang="cs-CZ" sz="8000" b="1" dirty="0" smtClean="0"/>
              <a:t> </a:t>
            </a:r>
            <a:endParaRPr lang="cs-CZ" sz="8000" b="1" dirty="0">
              <a:solidFill>
                <a:srgbClr val="FFC00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09" y="-31669"/>
            <a:ext cx="8964391" cy="6818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323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778" y="3649517"/>
            <a:ext cx="1060433" cy="1300449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8031" y="2887421"/>
            <a:ext cx="1890051" cy="161914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774" b="88050" l="1333" r="81333">
                        <a14:backgroundMark x1="64333" y1="93711" x2="84667" y2="628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3437" y="3901936"/>
            <a:ext cx="2537864" cy="134506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0319" y="3200502"/>
            <a:ext cx="1739180" cy="92176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7087" y="3044888"/>
            <a:ext cx="1540954" cy="171409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7564" y="3285797"/>
            <a:ext cx="1140085" cy="1364439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0761" y="3802933"/>
            <a:ext cx="809012" cy="1156848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831" y="3044888"/>
            <a:ext cx="944501" cy="708376"/>
          </a:xfrm>
          <a:prstGeom prst="rect">
            <a:avLst/>
          </a:prstGeom>
        </p:spPr>
      </p:pic>
      <p:sp>
        <p:nvSpPr>
          <p:cNvPr id="13" name="TextovéPole 12"/>
          <p:cNvSpPr txBox="1"/>
          <p:nvPr/>
        </p:nvSpPr>
        <p:spPr>
          <a:xfrm>
            <a:off x="217122" y="1579331"/>
            <a:ext cx="10086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/>
              <a:t>milk</a:t>
            </a:r>
            <a:endParaRPr lang="cs-CZ" sz="36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253650" y="1456519"/>
            <a:ext cx="13871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/>
              <a:t>butter</a:t>
            </a:r>
            <a:endParaRPr lang="cs-CZ" sz="36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844219" y="2506936"/>
            <a:ext cx="8542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/>
              <a:t>egg</a:t>
            </a:r>
            <a:endParaRPr lang="cs-CZ" sz="36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317302" y="5510076"/>
            <a:ext cx="11758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/>
              <a:t>meat</a:t>
            </a:r>
            <a:endParaRPr lang="cs-CZ" sz="36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47082" y="4863745"/>
            <a:ext cx="12203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/>
              <a:t>sugar</a:t>
            </a:r>
            <a:endParaRPr lang="cs-CZ" sz="36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147579" y="1456519"/>
            <a:ext cx="12999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/>
              <a:t>bread</a:t>
            </a:r>
            <a:endParaRPr lang="cs-CZ" sz="36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293260" y="965864"/>
            <a:ext cx="15087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cheese</a:t>
            </a:r>
            <a:endParaRPr lang="cs-CZ" sz="36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900860" y="2521685"/>
            <a:ext cx="10445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/>
              <a:t>cake</a:t>
            </a:r>
            <a:endParaRPr lang="cs-CZ" sz="36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442588" y="4917502"/>
            <a:ext cx="445827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/>
              <a:t>SHOPPING</a:t>
            </a:r>
            <a:endParaRPr lang="cs-CZ" sz="60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388" y="2521685"/>
            <a:ext cx="6812718" cy="4257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19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85185E-6 L -0.25399 -0.4837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708" y="-24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7 L -0.01475 -0.4067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7" y="-20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11111E-6 L 0.04184 -0.3173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3" y="-15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85185E-6 L 0.01927 -0.5238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5" y="-26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6 L 0.3566 -0.4328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30" y="-21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22222E-6 L -0.6059 0.0474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295" y="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48148E-6 L 0.23611 0.14097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06" y="7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85185E-6 L 0.38594 -0.1636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88" y="-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Šipka doprava 1"/>
          <p:cNvSpPr/>
          <p:nvPr/>
        </p:nvSpPr>
        <p:spPr>
          <a:xfrm>
            <a:off x="5628574" y="1457602"/>
            <a:ext cx="1340472" cy="484632"/>
          </a:xfrm>
          <a:prstGeom prst="rightArrow">
            <a:avLst/>
          </a:prstGeom>
          <a:solidFill>
            <a:srgbClr val="FFFF00"/>
          </a:solidFill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Šipka doprava 2"/>
          <p:cNvSpPr/>
          <p:nvPr/>
        </p:nvSpPr>
        <p:spPr>
          <a:xfrm rot="10800000">
            <a:off x="5628574" y="3685887"/>
            <a:ext cx="1249446" cy="484632"/>
          </a:xfrm>
          <a:prstGeom prst="rightArrow">
            <a:avLst/>
          </a:prstGeom>
          <a:solidFill>
            <a:srgbClr val="FFFF00"/>
          </a:solidFill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Šipka doprava 3"/>
          <p:cNvSpPr/>
          <p:nvPr/>
        </p:nvSpPr>
        <p:spPr>
          <a:xfrm rot="10800000">
            <a:off x="2229623" y="3685887"/>
            <a:ext cx="1400174" cy="484632"/>
          </a:xfrm>
          <a:prstGeom prst="rightArrow">
            <a:avLst/>
          </a:prstGeom>
          <a:solidFill>
            <a:srgbClr val="FFFF00"/>
          </a:solidFill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01346" y="3471003"/>
            <a:ext cx="2107490" cy="914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mléko</a:t>
            </a:r>
            <a:endParaRPr lang="cs-CZ" sz="3600" b="1" dirty="0"/>
          </a:p>
        </p:txBody>
      </p:sp>
      <p:sp>
        <p:nvSpPr>
          <p:cNvPr id="6" name="Obdélník 5"/>
          <p:cNvSpPr/>
          <p:nvPr/>
        </p:nvSpPr>
        <p:spPr>
          <a:xfrm>
            <a:off x="111702" y="5698365"/>
            <a:ext cx="2086778" cy="914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cukr</a:t>
            </a:r>
            <a:endParaRPr lang="cs-CZ" sz="3600" b="1" dirty="0"/>
          </a:p>
        </p:txBody>
      </p:sp>
      <p:sp>
        <p:nvSpPr>
          <p:cNvPr id="7" name="Obdélník 6"/>
          <p:cNvSpPr/>
          <p:nvPr/>
        </p:nvSpPr>
        <p:spPr>
          <a:xfrm>
            <a:off x="3635896" y="5698365"/>
            <a:ext cx="1992678" cy="914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bonbón</a:t>
            </a:r>
            <a:endParaRPr lang="cs-CZ" sz="3600" b="1" dirty="0"/>
          </a:p>
        </p:txBody>
      </p:sp>
      <p:sp>
        <p:nvSpPr>
          <p:cNvPr id="8" name="Obdélník 7"/>
          <p:cNvSpPr/>
          <p:nvPr/>
        </p:nvSpPr>
        <p:spPr>
          <a:xfrm>
            <a:off x="7043710" y="5698365"/>
            <a:ext cx="2100290" cy="914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potraviny</a:t>
            </a:r>
            <a:endParaRPr lang="cs-CZ" sz="3200" b="1" dirty="0"/>
          </a:p>
        </p:txBody>
      </p:sp>
      <p:sp>
        <p:nvSpPr>
          <p:cNvPr id="9" name="Obdélník 8"/>
          <p:cNvSpPr/>
          <p:nvPr/>
        </p:nvSpPr>
        <p:spPr>
          <a:xfrm>
            <a:off x="3701372" y="3471003"/>
            <a:ext cx="1861725" cy="914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maso</a:t>
            </a:r>
            <a:endParaRPr lang="cs-CZ" sz="3600" b="1" dirty="0"/>
          </a:p>
        </p:txBody>
      </p:sp>
      <p:sp>
        <p:nvSpPr>
          <p:cNvPr id="10" name="Obdélník 9"/>
          <p:cNvSpPr/>
          <p:nvPr/>
        </p:nvSpPr>
        <p:spPr>
          <a:xfrm>
            <a:off x="7043710" y="3471002"/>
            <a:ext cx="1964630" cy="914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vajíčko</a:t>
            </a:r>
            <a:endParaRPr lang="cs-CZ" sz="3600" b="1" dirty="0"/>
          </a:p>
        </p:txBody>
      </p:sp>
      <p:sp>
        <p:nvSpPr>
          <p:cNvPr id="11" name="Obdélník 10"/>
          <p:cNvSpPr/>
          <p:nvPr/>
        </p:nvSpPr>
        <p:spPr>
          <a:xfrm>
            <a:off x="111702" y="1311959"/>
            <a:ext cx="2086778" cy="914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chleba</a:t>
            </a:r>
            <a:endParaRPr lang="cs-CZ" sz="3600" b="1" dirty="0"/>
          </a:p>
        </p:txBody>
      </p:sp>
      <p:sp>
        <p:nvSpPr>
          <p:cNvPr id="12" name="Obdélník 11"/>
          <p:cNvSpPr/>
          <p:nvPr/>
        </p:nvSpPr>
        <p:spPr>
          <a:xfrm>
            <a:off x="3701372" y="1250935"/>
            <a:ext cx="1882552" cy="914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sýr</a:t>
            </a:r>
            <a:endParaRPr lang="cs-CZ" sz="3600" b="1" dirty="0"/>
          </a:p>
        </p:txBody>
      </p:sp>
      <p:sp>
        <p:nvSpPr>
          <p:cNvPr id="13" name="Obdélník 12"/>
          <p:cNvSpPr/>
          <p:nvPr/>
        </p:nvSpPr>
        <p:spPr>
          <a:xfrm>
            <a:off x="7043710" y="1223927"/>
            <a:ext cx="1964630" cy="914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máslo</a:t>
            </a:r>
            <a:endParaRPr lang="cs-CZ" sz="3600" b="1" dirty="0"/>
          </a:p>
        </p:txBody>
      </p:sp>
      <p:sp>
        <p:nvSpPr>
          <p:cNvPr id="14" name="Šipka doprava 13"/>
          <p:cNvSpPr/>
          <p:nvPr/>
        </p:nvSpPr>
        <p:spPr>
          <a:xfrm>
            <a:off x="2229622" y="1469483"/>
            <a:ext cx="1400175" cy="484632"/>
          </a:xfrm>
          <a:prstGeom prst="rightArrow">
            <a:avLst/>
          </a:prstGeom>
          <a:solidFill>
            <a:srgbClr val="FFFF00"/>
          </a:solidFill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 dolů 14"/>
          <p:cNvSpPr/>
          <p:nvPr/>
        </p:nvSpPr>
        <p:spPr>
          <a:xfrm>
            <a:off x="7936952" y="2174320"/>
            <a:ext cx="484632" cy="1296681"/>
          </a:xfrm>
          <a:prstGeom prst="downArrow">
            <a:avLst/>
          </a:prstGeom>
          <a:solidFill>
            <a:srgbClr val="FFFF00"/>
          </a:solidFill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Šipka doprava 15"/>
          <p:cNvSpPr/>
          <p:nvPr/>
        </p:nvSpPr>
        <p:spPr>
          <a:xfrm>
            <a:off x="2301198" y="5932777"/>
            <a:ext cx="1334698" cy="484632"/>
          </a:xfrm>
          <a:prstGeom prst="rightArrow">
            <a:avLst/>
          </a:prstGeom>
          <a:solidFill>
            <a:srgbClr val="FFFF00"/>
          </a:solidFill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Šipka dolů 16"/>
          <p:cNvSpPr/>
          <p:nvPr/>
        </p:nvSpPr>
        <p:spPr>
          <a:xfrm>
            <a:off x="874812" y="4542015"/>
            <a:ext cx="484632" cy="1117237"/>
          </a:xfrm>
          <a:prstGeom prst="downArrow">
            <a:avLst/>
          </a:prstGeom>
          <a:solidFill>
            <a:srgbClr val="FFFF00"/>
          </a:solidFill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Šipka doprava 17"/>
          <p:cNvSpPr/>
          <p:nvPr/>
        </p:nvSpPr>
        <p:spPr>
          <a:xfrm>
            <a:off x="5719235" y="5913249"/>
            <a:ext cx="1324475" cy="484632"/>
          </a:xfrm>
          <a:prstGeom prst="rightArrow">
            <a:avLst/>
          </a:prstGeom>
          <a:solidFill>
            <a:srgbClr val="FFFF00"/>
          </a:solidFill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2051720" y="6458"/>
            <a:ext cx="461485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err="1" smtClean="0"/>
              <a:t>Translate</a:t>
            </a:r>
            <a:r>
              <a:rPr lang="cs-CZ" sz="8000" dirty="0" smtClean="0"/>
              <a:t>!</a:t>
            </a:r>
            <a:endParaRPr lang="cs-CZ" sz="8000" dirty="0"/>
          </a:p>
        </p:txBody>
      </p:sp>
      <p:sp>
        <p:nvSpPr>
          <p:cNvPr id="20" name="Obdélník 19"/>
          <p:cNvSpPr/>
          <p:nvPr/>
        </p:nvSpPr>
        <p:spPr>
          <a:xfrm>
            <a:off x="101346" y="3471003"/>
            <a:ext cx="2097133" cy="9144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solidFill>
                  <a:srgbClr val="FFFF00"/>
                </a:solidFill>
              </a:rPr>
              <a:t>milk</a:t>
            </a:r>
            <a:endParaRPr lang="cs-CZ" sz="3600" b="1" dirty="0">
              <a:solidFill>
                <a:srgbClr val="FFFF00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3728247" y="1277698"/>
            <a:ext cx="1834849" cy="9144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FF00"/>
                </a:solidFill>
              </a:rPr>
              <a:t>cheese</a:t>
            </a:r>
            <a:endParaRPr lang="cs-CZ" sz="3600" b="1" dirty="0">
              <a:solidFill>
                <a:srgbClr val="FFFF00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7022552" y="1228773"/>
            <a:ext cx="1985788" cy="9144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solidFill>
                  <a:srgbClr val="FFFF00"/>
                </a:solidFill>
              </a:rPr>
              <a:t>butter</a:t>
            </a:r>
            <a:endParaRPr lang="cs-CZ" sz="3600" b="1" dirty="0">
              <a:solidFill>
                <a:srgbClr val="FFFF00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101345" y="1329897"/>
            <a:ext cx="2097134" cy="9144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solidFill>
                  <a:srgbClr val="FFFF00"/>
                </a:solidFill>
              </a:rPr>
              <a:t>bread</a:t>
            </a:r>
            <a:endParaRPr lang="cs-CZ" sz="3600" b="1" dirty="0">
              <a:solidFill>
                <a:srgbClr val="FFFF00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3717834" y="3471003"/>
            <a:ext cx="1845262" cy="9144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solidFill>
                  <a:srgbClr val="FFFF00"/>
                </a:solidFill>
              </a:rPr>
              <a:t>meat</a:t>
            </a:r>
            <a:endParaRPr lang="cs-CZ" sz="3600" b="1" dirty="0">
              <a:solidFill>
                <a:srgbClr val="FFFF00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111703" y="5659252"/>
            <a:ext cx="2086776" cy="97306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solidFill>
                  <a:srgbClr val="FFFF00"/>
                </a:solidFill>
              </a:rPr>
              <a:t>sugar</a:t>
            </a:r>
            <a:endParaRPr lang="cs-CZ" sz="3600" b="1" dirty="0">
              <a:solidFill>
                <a:srgbClr val="FFFF00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3635895" y="5717916"/>
            <a:ext cx="1992677" cy="9144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solidFill>
                  <a:srgbClr val="FFFF00"/>
                </a:solidFill>
              </a:rPr>
              <a:t>cake</a:t>
            </a:r>
            <a:endParaRPr lang="cs-CZ" sz="3600" b="1" dirty="0">
              <a:solidFill>
                <a:srgbClr val="FFFF00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7076470" y="3471001"/>
            <a:ext cx="1931869" cy="9144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solidFill>
                  <a:srgbClr val="FFFF00"/>
                </a:solidFill>
              </a:rPr>
              <a:t>egg</a:t>
            </a:r>
            <a:endParaRPr lang="cs-CZ" sz="3600" b="1" dirty="0">
              <a:solidFill>
                <a:srgbClr val="FFFF00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7076470" y="5704902"/>
            <a:ext cx="2067530" cy="9144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FF00"/>
                </a:solidFill>
              </a:rPr>
              <a:t>food</a:t>
            </a:r>
            <a:endParaRPr lang="cs-CZ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899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026544" y="1267"/>
            <a:ext cx="309091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Fast food</a:t>
            </a:r>
            <a:endParaRPr lang="cs-CZ" sz="5400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871" y="3945572"/>
            <a:ext cx="2003708" cy="200370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1935" y="410251"/>
            <a:ext cx="2308421" cy="212374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7" y="480455"/>
            <a:ext cx="1626216" cy="213262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852025"/>
            <a:ext cx="2031985" cy="176105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501" y="4115993"/>
            <a:ext cx="1708897" cy="1662866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4465013" y="3560851"/>
            <a:ext cx="156324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FF00"/>
                </a:solidFill>
              </a:rPr>
              <a:t>pizza</a:t>
            </a:r>
            <a:endParaRPr lang="cs-CZ" sz="4400" b="1" dirty="0">
              <a:solidFill>
                <a:srgbClr val="FFFF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089030" y="4377735"/>
            <a:ext cx="303801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FF00"/>
                </a:solidFill>
              </a:rPr>
              <a:t>hamburger</a:t>
            </a:r>
            <a:endParaRPr lang="cs-CZ" sz="4400" b="1" dirty="0">
              <a:solidFill>
                <a:srgbClr val="FFFF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392443" y="5836037"/>
            <a:ext cx="214513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>
                <a:solidFill>
                  <a:srgbClr val="FFFF00"/>
                </a:solidFill>
              </a:rPr>
              <a:t>h</a:t>
            </a:r>
            <a:r>
              <a:rPr lang="cs-CZ" sz="4400" b="1" dirty="0" smtClean="0">
                <a:solidFill>
                  <a:srgbClr val="FFFF00"/>
                </a:solidFill>
              </a:rPr>
              <a:t>ot</a:t>
            </a:r>
            <a:r>
              <a:rPr lang="cs-CZ" sz="4400" b="1" dirty="0" smtClean="0"/>
              <a:t> </a:t>
            </a:r>
            <a:r>
              <a:rPr lang="cs-CZ" sz="4400" b="1" dirty="0" smtClean="0">
                <a:solidFill>
                  <a:srgbClr val="FFFF00"/>
                </a:solidFill>
              </a:rPr>
              <a:t>dog</a:t>
            </a:r>
            <a:endParaRPr lang="cs-CZ" sz="4400" b="1" dirty="0">
              <a:solidFill>
                <a:srgbClr val="FFFF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058691" y="5179839"/>
            <a:ext cx="26581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err="1" smtClean="0">
                <a:solidFill>
                  <a:srgbClr val="FFFF00"/>
                </a:solidFill>
              </a:rPr>
              <a:t>sandwich</a:t>
            </a:r>
            <a:endParaRPr lang="cs-CZ" sz="4400" b="1" dirty="0">
              <a:solidFill>
                <a:srgbClr val="FFFF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635896" y="3560851"/>
            <a:ext cx="134363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err="1" smtClean="0">
                <a:solidFill>
                  <a:srgbClr val="FFFF00"/>
                </a:solidFill>
              </a:rPr>
              <a:t>fries</a:t>
            </a:r>
            <a:endParaRPr lang="cs-CZ" sz="4400" b="1" dirty="0">
              <a:solidFill>
                <a:srgbClr val="FFFF00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8798" y="3039526"/>
            <a:ext cx="3818474" cy="3818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181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96296E-6 L -0.33091 -0.1155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45" y="-5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44444E-6 L 0.00382 -0.2888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-1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59259E-6 L 0.37448 -0.3532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15" y="-17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48148E-6 L -0.43611 0.3553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06" y="17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44444E-6 L 0.36615 0.0340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99" y="1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79043" y="656307"/>
            <a:ext cx="7543800" cy="914400"/>
          </a:xfrm>
        </p:spPr>
        <p:txBody>
          <a:bodyPr/>
          <a:lstStyle/>
          <a:p>
            <a:r>
              <a:rPr lang="cs-CZ" sz="9600" b="1" dirty="0" smtClean="0"/>
              <a:t>DRINK</a:t>
            </a:r>
            <a:endParaRPr lang="cs-CZ" sz="9600" b="1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119" y="4160939"/>
            <a:ext cx="1730499" cy="252788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8385" y="3755398"/>
            <a:ext cx="2224118" cy="267072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100000" l="9921" r="8968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113507"/>
            <a:ext cx="2154519" cy="256490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797" b="94932" l="9524" r="89947"/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35" y="920323"/>
            <a:ext cx="2153562" cy="3372773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1979712" y="2383020"/>
            <a:ext cx="17572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err="1" smtClean="0"/>
              <a:t>water</a:t>
            </a:r>
            <a:endParaRPr lang="cs-CZ" sz="4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266297" y="5299196"/>
            <a:ext cx="15520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err="1" smtClean="0"/>
              <a:t>juice</a:t>
            </a:r>
            <a:endParaRPr lang="cs-CZ" sz="4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149269" y="2290687"/>
            <a:ext cx="299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err="1" smtClean="0"/>
              <a:t>Coca</a:t>
            </a:r>
            <a:r>
              <a:rPr lang="cs-CZ" sz="5400" b="1" dirty="0" smtClean="0"/>
              <a:t> </a:t>
            </a:r>
            <a:r>
              <a:rPr lang="cs-CZ" sz="5400" b="1" dirty="0" err="1" smtClean="0"/>
              <a:t>cola</a:t>
            </a:r>
            <a:endParaRPr lang="cs-CZ" sz="5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117221" y="5714695"/>
            <a:ext cx="269176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cup </a:t>
            </a:r>
            <a:r>
              <a:rPr lang="cs-CZ" sz="4400" b="1" dirty="0" err="1" smtClean="0"/>
              <a:t>of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tea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2146098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Tabulka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9585634"/>
              </p:ext>
            </p:extLst>
          </p:nvPr>
        </p:nvGraphicFramePr>
        <p:xfrm>
          <a:off x="4703965" y="1505620"/>
          <a:ext cx="4410435" cy="10086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2087"/>
                <a:gridCol w="882087"/>
                <a:gridCol w="882087"/>
                <a:gridCol w="882087"/>
                <a:gridCol w="882087"/>
              </a:tblGrid>
              <a:tr h="100862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2311404" y="197466"/>
            <a:ext cx="53285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err="1" smtClean="0"/>
              <a:t>What</a:t>
            </a:r>
            <a:r>
              <a:rPr lang="cs-CZ" sz="6000" dirty="0" smtClean="0"/>
              <a:t> </a:t>
            </a:r>
            <a:r>
              <a:rPr lang="cs-CZ" sz="6000" dirty="0" err="1" smtClean="0"/>
              <a:t>is</a:t>
            </a:r>
            <a:r>
              <a:rPr lang="cs-CZ" sz="6000" dirty="0" smtClean="0"/>
              <a:t> </a:t>
            </a:r>
            <a:r>
              <a:rPr lang="cs-CZ" sz="6000" dirty="0" err="1" smtClean="0"/>
              <a:t>this</a:t>
            </a:r>
            <a:r>
              <a:rPr lang="cs-CZ" sz="6000" dirty="0" smtClean="0"/>
              <a:t> ?</a:t>
            </a:r>
            <a:endParaRPr lang="cs-CZ" sz="6000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5139920"/>
              </p:ext>
            </p:extLst>
          </p:nvPr>
        </p:nvGraphicFramePr>
        <p:xfrm>
          <a:off x="179511" y="1514407"/>
          <a:ext cx="4320480" cy="10516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96"/>
                <a:gridCol w="864096"/>
                <a:gridCol w="864096"/>
                <a:gridCol w="864096"/>
                <a:gridCol w="864096"/>
              </a:tblGrid>
              <a:tr h="1051606">
                <a:tc>
                  <a:txBody>
                    <a:bodyPr/>
                    <a:lstStyle/>
                    <a:p>
                      <a:r>
                        <a:rPr lang="cs-CZ" sz="5400" dirty="0" smtClean="0"/>
                        <a:t> </a:t>
                      </a:r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5400" dirty="0" smtClean="0"/>
                        <a:t> </a:t>
                      </a:r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5400" dirty="0" smtClean="0"/>
                        <a:t> </a:t>
                      </a:r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5400" dirty="0" smtClean="0"/>
                        <a:t> </a:t>
                      </a:r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5400" dirty="0" smtClean="0"/>
                        <a:t> </a:t>
                      </a:r>
                      <a:endParaRPr lang="cs-CZ" sz="5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425039" y="1578858"/>
            <a:ext cx="41549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j</a:t>
            </a:r>
            <a:endParaRPr lang="cs-CZ" sz="5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65800" y="1584885"/>
            <a:ext cx="6030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u</a:t>
            </a:r>
            <a:endParaRPr lang="cs-CZ" sz="5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107240" y="1584885"/>
            <a:ext cx="41549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i</a:t>
            </a:r>
            <a:endParaRPr lang="cs-CZ" sz="5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888589" y="1590912"/>
            <a:ext cx="4924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c</a:t>
            </a:r>
            <a:endParaRPr lang="cs-CZ" sz="5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795809" y="1584885"/>
            <a:ext cx="5309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e</a:t>
            </a:r>
            <a:endParaRPr lang="cs-CZ" sz="5400" b="1" dirty="0"/>
          </a:p>
        </p:txBody>
      </p:sp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048212"/>
              </p:ext>
            </p:extLst>
          </p:nvPr>
        </p:nvGraphicFramePr>
        <p:xfrm>
          <a:off x="210875" y="2862419"/>
          <a:ext cx="3531448" cy="10580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2862"/>
                <a:gridCol w="882862"/>
                <a:gridCol w="882862"/>
                <a:gridCol w="882862"/>
              </a:tblGrid>
              <a:tr h="105805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232678" y="2967335"/>
            <a:ext cx="80021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m</a:t>
            </a:r>
            <a:endParaRPr lang="cs-CZ" sz="5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254605" y="2956119"/>
            <a:ext cx="41549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i</a:t>
            </a:r>
            <a:endParaRPr lang="cs-CZ" sz="5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132002" y="2956119"/>
            <a:ext cx="41549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l</a:t>
            </a:r>
            <a:endParaRPr lang="cs-CZ" sz="5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911130" y="2956119"/>
            <a:ext cx="6078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k</a:t>
            </a:r>
            <a:endParaRPr lang="cs-CZ" sz="5400" b="1" dirty="0"/>
          </a:p>
        </p:txBody>
      </p:sp>
      <p:graphicFrame>
        <p:nvGraphicFramePr>
          <p:cNvPr id="14" name="Tabulk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5799563"/>
              </p:ext>
            </p:extLst>
          </p:nvPr>
        </p:nvGraphicFramePr>
        <p:xfrm>
          <a:off x="253648" y="4221088"/>
          <a:ext cx="4440835" cy="9681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8167"/>
                <a:gridCol w="888167"/>
                <a:gridCol w="888167"/>
                <a:gridCol w="888167"/>
                <a:gridCol w="888167"/>
              </a:tblGrid>
              <a:tr h="96819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" name="TextovéPole 14"/>
          <p:cNvSpPr txBox="1"/>
          <p:nvPr/>
        </p:nvSpPr>
        <p:spPr>
          <a:xfrm>
            <a:off x="425039" y="4213613"/>
            <a:ext cx="6078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b</a:t>
            </a:r>
            <a:endParaRPr lang="cs-CZ" sz="5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310070" y="4213613"/>
            <a:ext cx="45878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r</a:t>
            </a:r>
            <a:endParaRPr lang="cs-CZ" sz="5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257280" y="4213944"/>
            <a:ext cx="5309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e</a:t>
            </a:r>
            <a:endParaRPr lang="cs-CZ" sz="5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134810" y="4213361"/>
            <a:ext cx="5309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a</a:t>
            </a:r>
            <a:endParaRPr lang="cs-CZ" sz="5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923928" y="4213944"/>
            <a:ext cx="6078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d</a:t>
            </a:r>
            <a:endParaRPr lang="cs-CZ" sz="5400" b="1" dirty="0"/>
          </a:p>
        </p:txBody>
      </p:sp>
      <p:graphicFrame>
        <p:nvGraphicFramePr>
          <p:cNvPr id="20" name="Tabulka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833412"/>
              </p:ext>
            </p:extLst>
          </p:nvPr>
        </p:nvGraphicFramePr>
        <p:xfrm>
          <a:off x="210137" y="5517232"/>
          <a:ext cx="3585672" cy="9553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6418"/>
                <a:gridCol w="896418"/>
                <a:gridCol w="896418"/>
                <a:gridCol w="896418"/>
              </a:tblGrid>
              <a:tr h="95533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1" name="TextovéPole 20"/>
          <p:cNvSpPr txBox="1"/>
          <p:nvPr/>
        </p:nvSpPr>
        <p:spPr>
          <a:xfrm>
            <a:off x="4774892" y="1590912"/>
            <a:ext cx="6078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p</a:t>
            </a:r>
            <a:endParaRPr lang="cs-CZ" sz="54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709828" y="1590912"/>
            <a:ext cx="41549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i</a:t>
            </a:r>
            <a:endParaRPr lang="cs-CZ" sz="54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694856" y="1590912"/>
            <a:ext cx="5309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z</a:t>
            </a:r>
            <a:endParaRPr lang="cs-CZ" sz="54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37487" y="5570880"/>
            <a:ext cx="79541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m</a:t>
            </a:r>
            <a:endParaRPr lang="cs-CZ" sz="54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1327082" y="5584245"/>
            <a:ext cx="5309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e</a:t>
            </a:r>
            <a:endParaRPr lang="cs-CZ" sz="54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2178296" y="5584245"/>
            <a:ext cx="5309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a</a:t>
            </a:r>
            <a:endParaRPr lang="cs-CZ" sz="54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103491" y="5584245"/>
            <a:ext cx="41549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t</a:t>
            </a:r>
            <a:endParaRPr lang="cs-CZ" sz="54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7551800" y="1610906"/>
            <a:ext cx="5309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z</a:t>
            </a:r>
            <a:endParaRPr lang="cs-CZ" sz="54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8388424" y="1618703"/>
            <a:ext cx="5309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a</a:t>
            </a:r>
            <a:endParaRPr lang="cs-CZ" sz="5400" b="1" dirty="0"/>
          </a:p>
        </p:txBody>
      </p:sp>
      <p:graphicFrame>
        <p:nvGraphicFramePr>
          <p:cNvPr id="31" name="Tabulka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1545775"/>
              </p:ext>
            </p:extLst>
          </p:nvPr>
        </p:nvGraphicFramePr>
        <p:xfrm>
          <a:off x="4082970" y="5517232"/>
          <a:ext cx="4903224" cy="9361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7204"/>
                <a:gridCol w="817204"/>
                <a:gridCol w="817204"/>
                <a:gridCol w="817204"/>
                <a:gridCol w="817204"/>
                <a:gridCol w="817204"/>
              </a:tblGrid>
              <a:tr h="93610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2" name="TextovéPole 31"/>
          <p:cNvSpPr txBox="1"/>
          <p:nvPr/>
        </p:nvSpPr>
        <p:spPr>
          <a:xfrm>
            <a:off x="4227857" y="5571788"/>
            <a:ext cx="6078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h</a:t>
            </a:r>
            <a:endParaRPr lang="cs-CZ" sz="5400" b="1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5004047" y="5587159"/>
            <a:ext cx="56938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o</a:t>
            </a:r>
            <a:endParaRPr lang="cs-CZ" sz="5400" b="1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5900983" y="5587159"/>
            <a:ext cx="41549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t</a:t>
            </a:r>
            <a:endParaRPr lang="cs-CZ" sz="5400" b="1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6679627" y="5663213"/>
            <a:ext cx="5613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d</a:t>
            </a:r>
            <a:endParaRPr lang="cs-CZ" sz="4800" b="1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7472604" y="5584245"/>
            <a:ext cx="56938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o</a:t>
            </a:r>
            <a:endParaRPr lang="cs-CZ" sz="5400" b="1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8308485" y="5536527"/>
            <a:ext cx="56938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g</a:t>
            </a:r>
            <a:endParaRPr lang="cs-CZ" sz="5400" b="1" dirty="0"/>
          </a:p>
        </p:txBody>
      </p:sp>
      <p:graphicFrame>
        <p:nvGraphicFramePr>
          <p:cNvPr id="39" name="Tabulka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2253970"/>
              </p:ext>
            </p:extLst>
          </p:nvPr>
        </p:nvGraphicFramePr>
        <p:xfrm>
          <a:off x="5403103" y="4213361"/>
          <a:ext cx="2814339" cy="9233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8113"/>
                <a:gridCol w="938113"/>
                <a:gridCol w="938113"/>
              </a:tblGrid>
              <a:tr h="92332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0" name="TextovéPole 39"/>
          <p:cNvSpPr txBox="1"/>
          <p:nvPr/>
        </p:nvSpPr>
        <p:spPr>
          <a:xfrm>
            <a:off x="5525782" y="4257976"/>
            <a:ext cx="5309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e</a:t>
            </a:r>
            <a:endParaRPr lang="cs-CZ" sz="5400" b="1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6475068" y="4236535"/>
            <a:ext cx="56938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g</a:t>
            </a:r>
            <a:endParaRPr lang="cs-CZ" sz="5400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7567147" y="4243228"/>
            <a:ext cx="56938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g</a:t>
            </a:r>
            <a:endParaRPr lang="cs-CZ" sz="5400" b="1" dirty="0"/>
          </a:p>
        </p:txBody>
      </p:sp>
      <p:graphicFrame>
        <p:nvGraphicFramePr>
          <p:cNvPr id="43" name="Tabulka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4392788"/>
              </p:ext>
            </p:extLst>
          </p:nvPr>
        </p:nvGraphicFramePr>
        <p:xfrm>
          <a:off x="4061266" y="2967335"/>
          <a:ext cx="4903220" cy="9433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0644"/>
                <a:gridCol w="980644"/>
                <a:gridCol w="980644"/>
                <a:gridCol w="980644"/>
                <a:gridCol w="980644"/>
              </a:tblGrid>
              <a:tr h="94334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4" name="TextovéPole 43"/>
          <p:cNvSpPr txBox="1"/>
          <p:nvPr/>
        </p:nvSpPr>
        <p:spPr>
          <a:xfrm>
            <a:off x="4170431" y="3028929"/>
            <a:ext cx="91563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ch</a:t>
            </a:r>
            <a:endParaRPr lang="cs-CZ" sz="5400" b="1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5374958" y="2985305"/>
            <a:ext cx="5309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e</a:t>
            </a:r>
            <a:endParaRPr lang="cs-CZ" sz="5400" b="1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6254148" y="2930464"/>
            <a:ext cx="5309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e</a:t>
            </a:r>
            <a:endParaRPr lang="cs-CZ" sz="5400" b="1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7225771" y="2967335"/>
            <a:ext cx="4924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s</a:t>
            </a:r>
            <a:endParaRPr lang="cs-CZ" sz="5400" b="1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8217644" y="2985305"/>
            <a:ext cx="5309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e</a:t>
            </a:r>
            <a:endParaRPr lang="cs-CZ" sz="5400" b="1" dirty="0"/>
          </a:p>
        </p:txBody>
      </p:sp>
      <p:pic>
        <p:nvPicPr>
          <p:cNvPr id="33" name="Obrázek 3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3129" y="-71747"/>
            <a:ext cx="1039538" cy="1577965"/>
          </a:xfrm>
          <a:prstGeom prst="rect">
            <a:avLst/>
          </a:prstGeom>
        </p:spPr>
      </p:pic>
      <p:pic>
        <p:nvPicPr>
          <p:cNvPr id="49" name="Obrázek 4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439808" y="-71747"/>
            <a:ext cx="1039538" cy="1577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76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8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7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1" fill="hold">
                      <p:stCondLst>
                        <p:cond delay="indefinite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0" fill="hold">
                      <p:stCondLst>
                        <p:cond delay="indefinite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9" fill="hold">
                      <p:stCondLst>
                        <p:cond delay="indefinite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>
                      <p:stCondLst>
                        <p:cond delay="indefinite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7" fill="hold">
                      <p:stCondLst>
                        <p:cond delay="indefinite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10" grpId="0"/>
      <p:bldP spid="11" grpId="0"/>
      <p:bldP spid="12" grpId="0"/>
      <p:bldP spid="13" grpId="0"/>
      <p:bldP spid="15" grpId="0"/>
      <p:bldP spid="16" grpId="0"/>
      <p:bldP spid="17" grpId="0"/>
      <p:bldP spid="18" grpId="0"/>
      <p:bldP spid="19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9" grpId="0"/>
      <p:bldP spid="30" grpId="0"/>
      <p:bldP spid="32" grpId="0"/>
      <p:bldP spid="34" grpId="0"/>
      <p:bldP spid="35" grpId="0"/>
      <p:bldP spid="36" grpId="0"/>
      <p:bldP spid="37" grpId="0"/>
      <p:bldP spid="38" grpId="0"/>
      <p:bldP spid="40" grpId="0"/>
      <p:bldP spid="41" grpId="0"/>
      <p:bldP spid="42" grpId="0"/>
      <p:bldP spid="44" grpId="0"/>
      <p:bldP spid="45" grpId="0"/>
      <p:bldP spid="46" grpId="0"/>
      <p:bldP spid="47" grpId="0"/>
      <p:bldP spid="4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188640"/>
            <a:ext cx="7543800" cy="914400"/>
          </a:xfrm>
        </p:spPr>
        <p:txBody>
          <a:bodyPr/>
          <a:lstStyle/>
          <a:p>
            <a:r>
              <a:rPr lang="cs-CZ" dirty="0" smtClean="0"/>
              <a:t>       </a:t>
            </a:r>
            <a:r>
              <a:rPr lang="cs-CZ" sz="4000" dirty="0" smtClean="0"/>
              <a:t>Zdroje obrázků</a:t>
            </a:r>
            <a:endParaRPr lang="cs-CZ" sz="4000" dirty="0"/>
          </a:p>
        </p:txBody>
      </p:sp>
      <p:sp>
        <p:nvSpPr>
          <p:cNvPr id="3" name="Obdélník 2"/>
          <p:cNvSpPr/>
          <p:nvPr/>
        </p:nvSpPr>
        <p:spPr>
          <a:xfrm>
            <a:off x="395536" y="1052736"/>
            <a:ext cx="8064896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/>
              <a:t>[cit.2012-04-19] Dostupné pod licencí Publik </a:t>
            </a:r>
            <a:r>
              <a:rPr lang="cs-CZ" sz="2000" dirty="0" err="1"/>
              <a:t>Domain</a:t>
            </a:r>
            <a:r>
              <a:rPr lang="cs-CZ" sz="2000" dirty="0"/>
              <a:t> na WWW:</a:t>
            </a:r>
          </a:p>
          <a:p>
            <a:r>
              <a:rPr lang="cs-CZ" sz="2000" dirty="0"/>
              <a:t>piknikový ubrus</a:t>
            </a:r>
          </a:p>
          <a:p>
            <a:r>
              <a:rPr lang="cs-CZ" sz="2000" dirty="0"/>
              <a:t>http://www.clker.com/clipart-2002.html </a:t>
            </a:r>
          </a:p>
          <a:p>
            <a:r>
              <a:rPr lang="cs-CZ" sz="2000" dirty="0" err="1"/>
              <a:t>sandvič</a:t>
            </a:r>
            <a:endParaRPr lang="cs-CZ" sz="2000" dirty="0"/>
          </a:p>
          <a:p>
            <a:r>
              <a:rPr lang="cs-CZ" sz="2000" dirty="0"/>
              <a:t>http://www.clker.com/clipart-3180.html </a:t>
            </a:r>
          </a:p>
          <a:p>
            <a:r>
              <a:rPr lang="cs-CZ" sz="2000" dirty="0"/>
              <a:t>hamburger</a:t>
            </a:r>
          </a:p>
          <a:p>
            <a:r>
              <a:rPr lang="cs-CZ" sz="2000" dirty="0"/>
              <a:t>http://www.clker.com/clipart-4090.html </a:t>
            </a:r>
          </a:p>
          <a:p>
            <a:r>
              <a:rPr lang="cs-CZ" sz="2000" dirty="0"/>
              <a:t>hot dog</a:t>
            </a:r>
          </a:p>
          <a:p>
            <a:r>
              <a:rPr lang="cs-CZ" sz="2000" dirty="0"/>
              <a:t>http://www.clker.com/clipart-4092.html </a:t>
            </a:r>
          </a:p>
          <a:p>
            <a:r>
              <a:rPr lang="cs-CZ" sz="2000" dirty="0"/>
              <a:t>hranolky</a:t>
            </a:r>
          </a:p>
          <a:p>
            <a:r>
              <a:rPr lang="cs-CZ" sz="2000" dirty="0"/>
              <a:t>http://www.clker.com/clipart-2021.html </a:t>
            </a:r>
          </a:p>
          <a:p>
            <a:r>
              <a:rPr lang="cs-CZ" sz="2000" dirty="0"/>
              <a:t>chléb</a:t>
            </a:r>
          </a:p>
          <a:p>
            <a:r>
              <a:rPr lang="cs-CZ" sz="2000" dirty="0"/>
              <a:t>http://www.clker.com/clipart-9673.html </a:t>
            </a:r>
          </a:p>
          <a:p>
            <a:r>
              <a:rPr lang="cs-CZ" sz="2000" dirty="0"/>
              <a:t>pizza</a:t>
            </a:r>
          </a:p>
          <a:p>
            <a:r>
              <a:rPr lang="cs-CZ" sz="2000" dirty="0"/>
              <a:t>http://www.clker.com/clipart-2053.html </a:t>
            </a:r>
          </a:p>
          <a:p>
            <a:r>
              <a:rPr lang="cs-CZ" sz="2000" dirty="0"/>
              <a:t>mléko</a:t>
            </a:r>
          </a:p>
          <a:p>
            <a:r>
              <a:rPr lang="cs-CZ" sz="2000" dirty="0"/>
              <a:t>http://www.clker.com/clipart-3921.html</a:t>
            </a:r>
          </a:p>
        </p:txBody>
      </p:sp>
    </p:spTree>
    <p:extLst>
      <p:ext uri="{BB962C8B-B14F-4D97-AF65-F5344CB8AC3E}">
        <p14:creationId xmlns:p14="http://schemas.microsoft.com/office/powerpoint/2010/main" val="721673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42890"/>
            <a:ext cx="8180332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/>
              <a:t>džus</a:t>
            </a:r>
          </a:p>
          <a:p>
            <a:r>
              <a:rPr lang="cs-CZ" sz="2000" dirty="0"/>
              <a:t>http://www.clker.com/clipart-3928.html </a:t>
            </a:r>
          </a:p>
          <a:p>
            <a:r>
              <a:rPr lang="cs-CZ" sz="2000" dirty="0" err="1"/>
              <a:t>cola</a:t>
            </a:r>
            <a:endParaRPr lang="cs-CZ" sz="2000" dirty="0"/>
          </a:p>
          <a:p>
            <a:r>
              <a:rPr lang="cs-CZ" sz="2000" dirty="0"/>
              <a:t>http://www.clker.com/clipart-coca-cola-can.html</a:t>
            </a:r>
          </a:p>
          <a:p>
            <a:r>
              <a:rPr lang="cs-CZ" sz="2000" dirty="0"/>
              <a:t>šálek čaje</a:t>
            </a:r>
          </a:p>
          <a:p>
            <a:r>
              <a:rPr lang="cs-CZ" sz="2000" dirty="0"/>
              <a:t>http://www.clker.com/clipart-cup-of-teacup-of-tea.html</a:t>
            </a:r>
          </a:p>
          <a:p>
            <a:r>
              <a:rPr lang="cs-CZ" sz="2000" dirty="0"/>
              <a:t>cukr</a:t>
            </a:r>
          </a:p>
          <a:p>
            <a:r>
              <a:rPr lang="cs-CZ" sz="2000" dirty="0"/>
              <a:t>http://www.clker.com/clipart-1998.html </a:t>
            </a:r>
          </a:p>
          <a:p>
            <a:r>
              <a:rPr lang="cs-CZ" sz="2000" dirty="0"/>
              <a:t>bonbón</a:t>
            </a:r>
          </a:p>
          <a:p>
            <a:r>
              <a:rPr lang="cs-CZ" sz="2000" dirty="0"/>
              <a:t>http://www.clker.com/clipart-4110.html </a:t>
            </a:r>
          </a:p>
          <a:p>
            <a:r>
              <a:rPr lang="cs-CZ" sz="2000" dirty="0"/>
              <a:t>máslo</a:t>
            </a:r>
          </a:p>
          <a:p>
            <a:r>
              <a:rPr lang="cs-CZ" sz="2000" dirty="0"/>
              <a:t>http://www.clker.com/clipart-3979.html </a:t>
            </a:r>
          </a:p>
          <a:p>
            <a:r>
              <a:rPr lang="cs-CZ" sz="2000" dirty="0"/>
              <a:t>maso</a:t>
            </a:r>
          </a:p>
          <a:p>
            <a:r>
              <a:rPr lang="cs-CZ" sz="2000" dirty="0"/>
              <a:t>http://www.clker.com/clipart-13178.html </a:t>
            </a:r>
          </a:p>
          <a:p>
            <a:r>
              <a:rPr lang="cs-CZ" sz="2000" dirty="0"/>
              <a:t>nákupní vozík</a:t>
            </a:r>
          </a:p>
          <a:p>
            <a:r>
              <a:rPr lang="cs-CZ" sz="2000" dirty="0"/>
              <a:t>http://www.clker.com/clipart-10390.html </a:t>
            </a:r>
          </a:p>
          <a:p>
            <a:r>
              <a:rPr lang="cs-CZ" sz="2000" dirty="0"/>
              <a:t>příbor</a:t>
            </a:r>
          </a:p>
          <a:p>
            <a:r>
              <a:rPr lang="cs-CZ" sz="2000" dirty="0"/>
              <a:t>http://www.clker.com/clipart-cutlery.html </a:t>
            </a:r>
          </a:p>
          <a:p>
            <a:r>
              <a:rPr lang="cs-CZ" sz="2000" dirty="0"/>
              <a:t>sýr</a:t>
            </a:r>
          </a:p>
          <a:p>
            <a:r>
              <a:rPr lang="cs-CZ" sz="2000" dirty="0"/>
              <a:t>http://www.clker.com/clipart-12558.html </a:t>
            </a:r>
          </a:p>
          <a:p>
            <a:r>
              <a:rPr lang="cs-CZ" sz="2000" dirty="0"/>
              <a:t>vajíčko</a:t>
            </a:r>
          </a:p>
          <a:p>
            <a:r>
              <a:rPr lang="cs-CZ" sz="2000" dirty="0"/>
              <a:t>http://www.clker.com/clipart-13488.html </a:t>
            </a:r>
          </a:p>
        </p:txBody>
      </p:sp>
    </p:spTree>
    <p:extLst>
      <p:ext uri="{BB962C8B-B14F-4D97-AF65-F5344CB8AC3E}">
        <p14:creationId xmlns:p14="http://schemas.microsoft.com/office/powerpoint/2010/main" val="125305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412789"/>
            <a:ext cx="842493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dirty="0"/>
              <a:t>dívka</a:t>
            </a:r>
          </a:p>
          <a:p>
            <a:r>
              <a:rPr lang="pl-PL" sz="2000" dirty="0"/>
              <a:t>http://www.clker.com/clipart-49392.html </a:t>
            </a:r>
          </a:p>
          <a:p>
            <a:endParaRPr lang="pl-PL" sz="2000" dirty="0"/>
          </a:p>
          <a:p>
            <a:r>
              <a:rPr lang="pl-PL" sz="2000" dirty="0" smtClean="0"/>
              <a:t>[</a:t>
            </a:r>
            <a:r>
              <a:rPr lang="pl-PL" sz="2000" dirty="0"/>
              <a:t>cit.2012-04-23] Dostupné pod licencí Publik Domain na </a:t>
            </a:r>
            <a:r>
              <a:rPr lang="pl-PL" sz="2000" dirty="0" smtClean="0"/>
              <a:t>WWW:</a:t>
            </a:r>
            <a:endParaRPr lang="pl-PL" sz="2000" dirty="0"/>
          </a:p>
          <a:p>
            <a:r>
              <a:rPr lang="pl-PL" sz="2000" dirty="0"/>
              <a:t>sklenice vody</a:t>
            </a:r>
          </a:p>
          <a:p>
            <a:r>
              <a:rPr lang="pl-PL" sz="2000" dirty="0"/>
              <a:t>http://www.clker.com/clipart-3938.html  </a:t>
            </a:r>
          </a:p>
          <a:p>
            <a:r>
              <a:rPr lang="pl-PL" sz="2000" dirty="0"/>
              <a:t>minerálka</a:t>
            </a:r>
          </a:p>
          <a:p>
            <a:r>
              <a:rPr lang="pl-PL" sz="2000" dirty="0"/>
              <a:t>http://www.clker.com/clipart-14997.html</a:t>
            </a:r>
          </a:p>
        </p:txBody>
      </p:sp>
    </p:spTree>
    <p:extLst>
      <p:ext uri="{BB962C8B-B14F-4D97-AF65-F5344CB8AC3E}">
        <p14:creationId xmlns:p14="http://schemas.microsoft.com/office/powerpoint/2010/main" val="2610710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Živly">
  <a:themeElements>
    <a:clrScheme name="Živly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Živly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Živly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305</TotalTime>
  <Words>266</Words>
  <Application>Microsoft Office PowerPoint</Application>
  <PresentationFormat>Předvádění na obrazovce (4:3)</PresentationFormat>
  <Paragraphs>149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Živly</vt:lpstr>
      <vt:lpstr>Prezentace aplikace Microsoft PowerPoint 97–2003</vt:lpstr>
      <vt:lpstr>Prezentace aplikace PowerPoint</vt:lpstr>
      <vt:lpstr>      Práce s prezentací</vt:lpstr>
      <vt:lpstr>Food </vt:lpstr>
      <vt:lpstr>Prezentace aplikace PowerPoint</vt:lpstr>
      <vt:lpstr>Prezentace aplikace PowerPoint</vt:lpstr>
      <vt:lpstr>Prezentace aplikace PowerPoint</vt:lpstr>
      <vt:lpstr>DRINK</vt:lpstr>
      <vt:lpstr>Prezentace aplikace PowerPoint</vt:lpstr>
      <vt:lpstr>       Zdroje obrázků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Kabinet</dc:creator>
  <cp:lastModifiedBy>Kabinet</cp:lastModifiedBy>
  <cp:revision>30</cp:revision>
  <dcterms:created xsi:type="dcterms:W3CDTF">2012-04-19T14:42:23Z</dcterms:created>
  <dcterms:modified xsi:type="dcterms:W3CDTF">2012-06-05T14:58:14Z</dcterms:modified>
</cp:coreProperties>
</file>